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125"/>
  </p:notesMasterIdLst>
  <p:handoutMasterIdLst>
    <p:handoutMasterId r:id="rId126"/>
  </p:handoutMasterIdLst>
  <p:sldIdLst>
    <p:sldId id="256" r:id="rId2"/>
    <p:sldId id="408" r:id="rId3"/>
    <p:sldId id="315" r:id="rId4"/>
    <p:sldId id="382" r:id="rId5"/>
    <p:sldId id="260" r:id="rId6"/>
    <p:sldId id="261" r:id="rId7"/>
    <p:sldId id="262" r:id="rId8"/>
    <p:sldId id="263" r:id="rId9"/>
    <p:sldId id="383" r:id="rId10"/>
    <p:sldId id="317" r:id="rId11"/>
    <p:sldId id="342" r:id="rId12"/>
    <p:sldId id="343" r:id="rId13"/>
    <p:sldId id="318" r:id="rId14"/>
    <p:sldId id="345" r:id="rId15"/>
    <p:sldId id="348" r:id="rId16"/>
    <p:sldId id="361" r:id="rId17"/>
    <p:sldId id="362" r:id="rId18"/>
    <p:sldId id="344" r:id="rId19"/>
    <p:sldId id="346" r:id="rId20"/>
    <p:sldId id="347" r:id="rId21"/>
    <p:sldId id="351" r:id="rId22"/>
    <p:sldId id="352" r:id="rId23"/>
    <p:sldId id="355" r:id="rId24"/>
    <p:sldId id="363" r:id="rId25"/>
    <p:sldId id="357" r:id="rId26"/>
    <p:sldId id="358" r:id="rId27"/>
    <p:sldId id="359" r:id="rId28"/>
    <p:sldId id="364" r:id="rId29"/>
    <p:sldId id="360" r:id="rId30"/>
    <p:sldId id="320" r:id="rId31"/>
    <p:sldId id="321" r:id="rId32"/>
    <p:sldId id="368" r:id="rId33"/>
    <p:sldId id="369" r:id="rId34"/>
    <p:sldId id="370" r:id="rId35"/>
    <p:sldId id="409" r:id="rId36"/>
    <p:sldId id="412" r:id="rId37"/>
    <p:sldId id="365" r:id="rId38"/>
    <p:sldId id="366" r:id="rId39"/>
    <p:sldId id="372" r:id="rId40"/>
    <p:sldId id="373" r:id="rId41"/>
    <p:sldId id="374" r:id="rId42"/>
    <p:sldId id="375" r:id="rId43"/>
    <p:sldId id="376" r:id="rId44"/>
    <p:sldId id="377" r:id="rId45"/>
    <p:sldId id="378" r:id="rId46"/>
    <p:sldId id="379" r:id="rId47"/>
    <p:sldId id="380" r:id="rId48"/>
    <p:sldId id="381" r:id="rId49"/>
    <p:sldId id="411" r:id="rId50"/>
    <p:sldId id="367" r:id="rId51"/>
    <p:sldId id="371" r:id="rId52"/>
    <p:sldId id="384" r:id="rId53"/>
    <p:sldId id="385" r:id="rId54"/>
    <p:sldId id="410" r:id="rId55"/>
    <p:sldId id="386" r:id="rId56"/>
    <p:sldId id="257" r:id="rId57"/>
    <p:sldId id="258" r:id="rId58"/>
    <p:sldId id="259" r:id="rId59"/>
    <p:sldId id="387" r:id="rId60"/>
    <p:sldId id="391" r:id="rId61"/>
    <p:sldId id="388" r:id="rId62"/>
    <p:sldId id="389" r:id="rId63"/>
    <p:sldId id="390" r:id="rId64"/>
    <p:sldId id="264" r:id="rId65"/>
    <p:sldId id="265"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 id="283" r:id="rId84"/>
    <p:sldId id="284" r:id="rId85"/>
    <p:sldId id="285" r:id="rId86"/>
    <p:sldId id="286" r:id="rId87"/>
    <p:sldId id="287" r:id="rId88"/>
    <p:sldId id="288" r:id="rId89"/>
    <p:sldId id="289" r:id="rId90"/>
    <p:sldId id="290" r:id="rId91"/>
    <p:sldId id="291" r:id="rId92"/>
    <p:sldId id="292" r:id="rId93"/>
    <p:sldId id="293" r:id="rId94"/>
    <p:sldId id="294" r:id="rId95"/>
    <p:sldId id="295" r:id="rId96"/>
    <p:sldId id="296" r:id="rId97"/>
    <p:sldId id="297" r:id="rId98"/>
    <p:sldId id="298" r:id="rId99"/>
    <p:sldId id="299" r:id="rId100"/>
    <p:sldId id="300" r:id="rId101"/>
    <p:sldId id="301" r:id="rId102"/>
    <p:sldId id="302" r:id="rId103"/>
    <p:sldId id="303" r:id="rId104"/>
    <p:sldId id="304" r:id="rId105"/>
    <p:sldId id="305" r:id="rId106"/>
    <p:sldId id="306" r:id="rId107"/>
    <p:sldId id="307" r:id="rId108"/>
    <p:sldId id="308" r:id="rId109"/>
    <p:sldId id="309" r:id="rId110"/>
    <p:sldId id="310" r:id="rId111"/>
    <p:sldId id="392" r:id="rId112"/>
    <p:sldId id="405" r:id="rId113"/>
    <p:sldId id="393" r:id="rId114"/>
    <p:sldId id="394" r:id="rId115"/>
    <p:sldId id="395" r:id="rId116"/>
    <p:sldId id="406" r:id="rId117"/>
    <p:sldId id="396" r:id="rId118"/>
    <p:sldId id="397" r:id="rId119"/>
    <p:sldId id="400" r:id="rId120"/>
    <p:sldId id="407" r:id="rId121"/>
    <p:sldId id="401" r:id="rId122"/>
    <p:sldId id="402" r:id="rId123"/>
    <p:sldId id="404" r:id="rId124"/>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e Hsu" initials="JH" lastIdx="4" clrIdx="0">
    <p:extLst>
      <p:ext uri="{19B8F6BF-5375-455C-9EA6-DF929625EA0E}">
        <p15:presenceInfo xmlns:p15="http://schemas.microsoft.com/office/powerpoint/2012/main" userId="d41a4b963e04f2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CC9900"/>
    <a:srgbClr val="FF9900"/>
    <a:srgbClr val="CC3300"/>
    <a:srgbClr val="000099"/>
    <a:srgbClr val="993300"/>
    <a:srgbClr val="FF9999"/>
    <a:srgbClr val="66FF66"/>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0120" autoAdjust="0"/>
  </p:normalViewPr>
  <p:slideViewPr>
    <p:cSldViewPr>
      <p:cViewPr varScale="1">
        <p:scale>
          <a:sx n="112" d="100"/>
          <a:sy n="112" d="100"/>
        </p:scale>
        <p:origin x="7685" y="77"/>
      </p:cViewPr>
      <p:guideLst>
        <p:guide orient="horz" pos="2160"/>
        <p:guide pos="2880"/>
      </p:guideLst>
    </p:cSldViewPr>
  </p:slideViewPr>
  <p:notesTextViewPr>
    <p:cViewPr>
      <p:scale>
        <a:sx n="100" d="100"/>
        <a:sy n="100" d="100"/>
      </p:scale>
      <p:origin x="0" y="0"/>
    </p:cViewPr>
  </p:notesTextViewPr>
  <p:notesViewPr>
    <p:cSldViewPr>
      <p:cViewPr varScale="1">
        <p:scale>
          <a:sx n="53" d="100"/>
          <a:sy n="53" d="100"/>
        </p:scale>
        <p:origin x="-192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kumimoji="1" sz="1300">
                <a:latin typeface="Arial" panose="020B0604020202020204" pitchFamily="34" charset="0"/>
              </a:defRPr>
            </a:lvl1pPr>
          </a:lstStyle>
          <a:p>
            <a:endParaRPr lang="en-US" altLang="zh-TW"/>
          </a:p>
        </p:txBody>
      </p:sp>
      <p:sp>
        <p:nvSpPr>
          <p:cNvPr id="13315" name="Rectangle 3"/>
          <p:cNvSpPr>
            <a:spLocks noGrp="1" noChangeArrowheads="1"/>
          </p:cNvSpPr>
          <p:nvPr>
            <p:ph type="dt" sz="quarter" idx="1"/>
          </p:nvPr>
        </p:nvSpPr>
        <p:spPr bwMode="auto">
          <a:xfrm>
            <a:off x="4021294"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kumimoji="1" sz="1300">
                <a:latin typeface="Arial" panose="020B0604020202020204" pitchFamily="34" charset="0"/>
              </a:defRPr>
            </a:lvl1pPr>
          </a:lstStyle>
          <a:p>
            <a:endParaRPr lang="en-US" altLang="zh-TW"/>
          </a:p>
        </p:txBody>
      </p:sp>
      <p:sp>
        <p:nvSpPr>
          <p:cNvPr id="13316" name="Rectangle 4"/>
          <p:cNvSpPr>
            <a:spLocks noGrp="1" noChangeArrowheads="1"/>
          </p:cNvSpPr>
          <p:nvPr>
            <p:ph type="ftr" sz="quarter" idx="2"/>
          </p:nvPr>
        </p:nvSpPr>
        <p:spPr bwMode="auto">
          <a:xfrm>
            <a:off x="0" y="9721106"/>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kumimoji="1" sz="1300">
                <a:latin typeface="Arial" panose="020B0604020202020204" pitchFamily="34" charset="0"/>
              </a:defRPr>
            </a:lvl1pPr>
          </a:lstStyle>
          <a:p>
            <a:endParaRPr lang="en-US" altLang="zh-TW"/>
          </a:p>
        </p:txBody>
      </p:sp>
      <p:sp>
        <p:nvSpPr>
          <p:cNvPr id="13317" name="Rectangle 5"/>
          <p:cNvSpPr>
            <a:spLocks noGrp="1" noChangeArrowheads="1"/>
          </p:cNvSpPr>
          <p:nvPr>
            <p:ph type="sldNum" sz="quarter" idx="3"/>
          </p:nvPr>
        </p:nvSpPr>
        <p:spPr bwMode="auto">
          <a:xfrm>
            <a:off x="4021294" y="9721106"/>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kumimoji="1" sz="1300">
                <a:latin typeface="Arial" panose="020B0604020202020204" pitchFamily="34" charset="0"/>
              </a:defRPr>
            </a:lvl1pPr>
          </a:lstStyle>
          <a:p>
            <a:fld id="{BD017DA8-9BBF-4CAE-923E-F1E198DC74C0}" type="slidenum">
              <a:rPr lang="en-US" altLang="zh-TW"/>
              <a:pPr/>
              <a:t>‹#›</a:t>
            </a:fld>
            <a:endParaRPr lang="en-US" altLang="zh-TW"/>
          </a:p>
        </p:txBody>
      </p:sp>
    </p:spTree>
    <p:extLst>
      <p:ext uri="{BB962C8B-B14F-4D97-AF65-F5344CB8AC3E}">
        <p14:creationId xmlns:p14="http://schemas.microsoft.com/office/powerpoint/2010/main" val="3335221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kumimoji="1" sz="1300">
                <a:latin typeface="Arial" panose="020B0604020202020204" pitchFamily="34" charset="0"/>
              </a:defRPr>
            </a:lvl1pPr>
          </a:lstStyle>
          <a:p>
            <a:endParaRPr lang="en-US" altLang="zh-TW"/>
          </a:p>
        </p:txBody>
      </p:sp>
      <p:sp>
        <p:nvSpPr>
          <p:cNvPr id="8195" name="Rectangle 3"/>
          <p:cNvSpPr>
            <a:spLocks noGrp="1" noChangeArrowheads="1"/>
          </p:cNvSpPr>
          <p:nvPr>
            <p:ph type="dt" idx="1"/>
          </p:nvPr>
        </p:nvSpPr>
        <p:spPr bwMode="auto">
          <a:xfrm>
            <a:off x="4021294"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kumimoji="1" sz="1300">
                <a:latin typeface="Arial" panose="020B0604020202020204" pitchFamily="34" charset="0"/>
              </a:defRPr>
            </a:lvl1pPr>
          </a:lstStyle>
          <a:p>
            <a:endParaRPr lang="en-US" altLang="zh-TW"/>
          </a:p>
        </p:txBody>
      </p:sp>
      <p:sp>
        <p:nvSpPr>
          <p:cNvPr id="819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709930" y="4861441"/>
            <a:ext cx="5679440" cy="460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198" name="Rectangle 6"/>
          <p:cNvSpPr>
            <a:spLocks noGrp="1" noChangeArrowheads="1"/>
          </p:cNvSpPr>
          <p:nvPr>
            <p:ph type="ftr" sz="quarter" idx="4"/>
          </p:nvPr>
        </p:nvSpPr>
        <p:spPr bwMode="auto">
          <a:xfrm>
            <a:off x="0" y="9721106"/>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kumimoji="1" sz="1300">
                <a:latin typeface="Arial" panose="020B0604020202020204" pitchFamily="34" charset="0"/>
              </a:defRPr>
            </a:lvl1pPr>
          </a:lstStyle>
          <a:p>
            <a:endParaRPr lang="en-US" altLang="zh-TW"/>
          </a:p>
        </p:txBody>
      </p:sp>
      <p:sp>
        <p:nvSpPr>
          <p:cNvPr id="8199" name="Rectangle 7"/>
          <p:cNvSpPr>
            <a:spLocks noGrp="1" noChangeArrowheads="1"/>
          </p:cNvSpPr>
          <p:nvPr>
            <p:ph type="sldNum" sz="quarter" idx="5"/>
          </p:nvPr>
        </p:nvSpPr>
        <p:spPr bwMode="auto">
          <a:xfrm>
            <a:off x="4021294" y="9721106"/>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kumimoji="1" sz="1300">
                <a:latin typeface="Arial" panose="020B0604020202020204" pitchFamily="34" charset="0"/>
              </a:defRPr>
            </a:lvl1pPr>
          </a:lstStyle>
          <a:p>
            <a:fld id="{46ADFB64-9157-459D-92E6-AD86D0D7947A}" type="slidenum">
              <a:rPr lang="en-US" altLang="zh-TW"/>
              <a:pPr/>
              <a:t>‹#›</a:t>
            </a:fld>
            <a:endParaRPr lang="en-US" altLang="zh-TW"/>
          </a:p>
        </p:txBody>
      </p:sp>
    </p:spTree>
    <p:extLst>
      <p:ext uri="{BB962C8B-B14F-4D97-AF65-F5344CB8AC3E}">
        <p14:creationId xmlns:p14="http://schemas.microsoft.com/office/powerpoint/2010/main" val="310962408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zh.wikipedia.org/wiki/%E5%B9%BF%E5%BA%A6%E4%BC%98%E5%85%88%E6%90%9C%E7%B4%A2" TargetMode="External"/><Relationship Id="rId13" Type="http://schemas.openxmlformats.org/officeDocument/2006/relationships/hyperlink" Target="https://zh.wikipedia.org/wiki/%E6%9C%80%E7%9F%AD%E8%B7%AF%E5%BE%84%E6%A0%91" TargetMode="External"/><Relationship Id="rId18" Type="http://schemas.openxmlformats.org/officeDocument/2006/relationships/hyperlink" Target="https://zh.wikipedia.org/wiki/%E6%88%B4%E5%85%8B%E6%96%AF%E7%89%B9%E6%8B%89%E7%AE%97%E6%B3%95#cite_note-12" TargetMode="External"/><Relationship Id="rId3" Type="http://schemas.openxmlformats.org/officeDocument/2006/relationships/hyperlink" Target="https://zh.wikipedia.org/wiki/%E8%89%BE%E5%85%B9%E8%B5%AB%E5%B0%94%C2%B7%E6%88%B4%E5%85%8B%E6%96%AF%E7%89%B9%E6%8B%89" TargetMode="External"/><Relationship Id="rId7" Type="http://schemas.openxmlformats.org/officeDocument/2006/relationships/hyperlink" Target="https://zh.wikipedia.org/wiki/%E6%88%B4%E5%85%8B%E6%96%AF%E7%89%B9%E6%8B%89%E7%AE%97%E6%B3%95#cite_note-Dijkstra1959-8" TargetMode="External"/><Relationship Id="rId12" Type="http://schemas.openxmlformats.org/officeDocument/2006/relationships/hyperlink" Target="https://zh.wikipedia.org/wiki/%E6%88%B4%E5%85%8B%E6%96%AF%E7%89%B9%E6%8B%89%E7%AE%97%E6%B3%95#cite_note-Discrete-2" TargetMode="External"/><Relationship Id="rId17" Type="http://schemas.openxmlformats.org/officeDocument/2006/relationships/hyperlink" Target="https://zh.wikipedia.org/wiki/%E6%88%B4%E5%85%8B%E6%96%AF%E7%89%B9%E6%8B%89%E7%AE%97%E6%B3%95#cite_note-OSPF-11" TargetMode="External"/><Relationship Id="rId2" Type="http://schemas.openxmlformats.org/officeDocument/2006/relationships/slide" Target="../slides/slide61.xml"/><Relationship Id="rId16" Type="http://schemas.openxmlformats.org/officeDocument/2006/relationships/hyperlink" Target="https://zh.wikipedia.org/wiki/%E8%B7%AF%E7%94%B1" TargetMode="External"/><Relationship Id="rId20" Type="http://schemas.openxmlformats.org/officeDocument/2006/relationships/hyperlink" Target="https://zh.wikipedia.org/w/index.php?title=%E6%9C%80%E8%89%AF%E4%BC%98%E5%85%88%E6%90%9C%E7%B4%A2&amp;action=edit&amp;redlink=1" TargetMode="External"/><Relationship Id="rId1" Type="http://schemas.openxmlformats.org/officeDocument/2006/relationships/notesMaster" Target="../notesMasters/notesMaster1.xml"/><Relationship Id="rId6" Type="http://schemas.openxmlformats.org/officeDocument/2006/relationships/hyperlink" Target="https://zh.wikipedia.org/wiki/%E6%88%B4%E5%85%8B%E6%96%AF%E7%89%B9%E6%8B%89%E7%AE%97%E6%B3%95#cite_note-Dijkstra_Interview-7" TargetMode="External"/><Relationship Id="rId11" Type="http://schemas.openxmlformats.org/officeDocument/2006/relationships/hyperlink" Target="https://zh.wikipedia.org/wiki/%E6%88%B4%E5%85%8B%E6%96%AF%E7%89%B9%E6%8B%89%E7%AE%97%E6%B3%95#cite_note-IntroToAlgo-1" TargetMode="External"/><Relationship Id="rId5" Type="http://schemas.openxmlformats.org/officeDocument/2006/relationships/hyperlink" Target="https://zh.wikipedia.org/wiki/%E6%88%B4%E5%85%8B%E6%96%AF%E7%89%B9%E6%8B%89%E7%AE%97%E6%B3%95#cite_note-6" TargetMode="External"/><Relationship Id="rId15" Type="http://schemas.openxmlformats.org/officeDocument/2006/relationships/hyperlink" Target="https://zh.wikipedia.org/wiki/%E9%A1%B6%E7%82%B9_(%E5%9B%BE%E8%AE%BA)" TargetMode="External"/><Relationship Id="rId10" Type="http://schemas.openxmlformats.org/officeDocument/2006/relationships/hyperlink" Target="https://zh.wikipedia.org/wiki/%E6%88%B4%E5%85%8B%E6%96%AF%E7%89%B9%E6%8B%89%E7%AE%97%E6%B3%95#cite_note-felner-9" TargetMode="External"/><Relationship Id="rId19" Type="http://schemas.openxmlformats.org/officeDocument/2006/relationships/hyperlink" Target="https://zh.wikipedia.org/wiki/%E4%BA%BA%E5%B7%A5%E6%99%BA%E8%83%BD" TargetMode="External"/><Relationship Id="rId4" Type="http://schemas.openxmlformats.org/officeDocument/2006/relationships/hyperlink" Target="https://zh.wikipedia.org/wiki/%E5%AD%A6%E6%9C%AF%E6%9C%9F%E5%88%8A" TargetMode="External"/><Relationship Id="rId9" Type="http://schemas.openxmlformats.org/officeDocument/2006/relationships/hyperlink" Target="https://zh.wikipedia.org/wiki/%E6%9C%80%E7%9F%AD%E8%B7%AF%E5%BE%84%E9%97%AE%E9%A2%98" TargetMode="External"/><Relationship Id="rId14" Type="http://schemas.openxmlformats.org/officeDocument/2006/relationships/hyperlink" Target="https://zh.wikipedia.org/wiki/%E6%88%B4%E5%85%8B%E6%96%AF%E7%89%B9%E6%8B%89%E7%AE%97%E6%B3%95#cite_note-mehlhorn-1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978857-794A-4E22-BE90-15F695CA25D2}" type="slidenum">
              <a:rPr lang="en-US" altLang="zh-TW"/>
              <a:pPr/>
              <a:t>10</a:t>
            </a:fld>
            <a:endParaRPr lang="en-US" altLang="zh-TW"/>
          </a:p>
        </p:txBody>
      </p:sp>
      <p:sp>
        <p:nvSpPr>
          <p:cNvPr id="389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TW" altLang="zh-TW"/>
          </a:p>
        </p:txBody>
      </p:sp>
    </p:spTree>
    <p:extLst>
      <p:ext uri="{BB962C8B-B14F-4D97-AF65-F5344CB8AC3E}">
        <p14:creationId xmlns:p14="http://schemas.microsoft.com/office/powerpoint/2010/main" val="93744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圖像版面配置區 1"/>
          <p:cNvSpPr>
            <a:spLocks noGrp="1" noRot="1" noChangeAspect="1" noTextEdit="1"/>
          </p:cNvSpPr>
          <p:nvPr>
            <p:ph type="sldImg"/>
          </p:nvPr>
        </p:nvSpPr>
        <p:spPr>
          <a:ln/>
        </p:spPr>
      </p:sp>
      <p:sp>
        <p:nvSpPr>
          <p:cNvPr id="14233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ea typeface="新細明體" panose="02020500000000000000" pitchFamily="18" charset="-120"/>
            </a:endParaRPr>
          </a:p>
        </p:txBody>
      </p:sp>
      <p:sp>
        <p:nvSpPr>
          <p:cNvPr id="14234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03359EED-4D08-425A-9D03-5865F9D7199E}" type="slidenum">
              <a:rPr lang="en-US" altLang="zh-TW" sz="1100" smtClean="0">
                <a:solidFill>
                  <a:srgbClr val="000000"/>
                </a:solidFill>
              </a:rPr>
              <a:pPr>
                <a:spcBef>
                  <a:spcPct val="0"/>
                </a:spcBef>
              </a:pPr>
              <a:t>119</a:t>
            </a:fld>
            <a:endParaRPr lang="en-US" altLang="zh-TW" sz="1100">
              <a:solidFill>
                <a:srgbClr val="000000"/>
              </a:solidFill>
            </a:endParaRPr>
          </a:p>
        </p:txBody>
      </p:sp>
    </p:spTree>
    <p:extLst>
      <p:ext uri="{BB962C8B-B14F-4D97-AF65-F5344CB8AC3E}">
        <p14:creationId xmlns:p14="http://schemas.microsoft.com/office/powerpoint/2010/main" val="3366620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圖像版面配置區 1"/>
          <p:cNvSpPr>
            <a:spLocks noGrp="1" noRot="1" noChangeAspect="1" noTextEdit="1"/>
          </p:cNvSpPr>
          <p:nvPr>
            <p:ph type="sldImg"/>
          </p:nvPr>
        </p:nvSpPr>
        <p:spPr>
          <a:ln/>
        </p:spPr>
      </p:sp>
      <p:sp>
        <p:nvSpPr>
          <p:cNvPr id="14438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ea typeface="新細明體" panose="02020500000000000000" pitchFamily="18" charset="-120"/>
            </a:endParaRPr>
          </a:p>
        </p:txBody>
      </p:sp>
      <p:sp>
        <p:nvSpPr>
          <p:cNvPr id="14438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2395C680-710E-4512-B8FB-3D5B239F7F36}" type="slidenum">
              <a:rPr lang="en-US" altLang="zh-TW" sz="1100" smtClean="0">
                <a:solidFill>
                  <a:srgbClr val="000000"/>
                </a:solidFill>
              </a:rPr>
              <a:pPr>
                <a:spcBef>
                  <a:spcPct val="0"/>
                </a:spcBef>
              </a:pPr>
              <a:t>121</a:t>
            </a:fld>
            <a:endParaRPr lang="en-US" altLang="zh-TW" sz="1100">
              <a:solidFill>
                <a:srgbClr val="000000"/>
              </a:solidFill>
            </a:endParaRPr>
          </a:p>
        </p:txBody>
      </p:sp>
    </p:spTree>
    <p:extLst>
      <p:ext uri="{BB962C8B-B14F-4D97-AF65-F5344CB8AC3E}">
        <p14:creationId xmlns:p14="http://schemas.microsoft.com/office/powerpoint/2010/main" val="670704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圖像版面配置區 1"/>
          <p:cNvSpPr>
            <a:spLocks noGrp="1" noRot="1" noChangeAspect="1" noTextEdit="1"/>
          </p:cNvSpPr>
          <p:nvPr>
            <p:ph type="sldImg"/>
          </p:nvPr>
        </p:nvSpPr>
        <p:spPr>
          <a:ln/>
        </p:spPr>
      </p:sp>
      <p:sp>
        <p:nvSpPr>
          <p:cNvPr id="14643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ea typeface="新細明體" panose="02020500000000000000" pitchFamily="18" charset="-120"/>
            </a:endParaRPr>
          </a:p>
        </p:txBody>
      </p:sp>
      <p:sp>
        <p:nvSpPr>
          <p:cNvPr id="14643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D51B91DF-CBAA-4454-A3AD-801EC88EBB0D}" type="slidenum">
              <a:rPr lang="en-US" altLang="zh-TW" sz="1100" smtClean="0">
                <a:solidFill>
                  <a:srgbClr val="000000"/>
                </a:solidFill>
              </a:rPr>
              <a:pPr>
                <a:spcBef>
                  <a:spcPct val="0"/>
                </a:spcBef>
              </a:pPr>
              <a:t>122</a:t>
            </a:fld>
            <a:endParaRPr lang="en-US" altLang="zh-TW" sz="1100">
              <a:solidFill>
                <a:srgbClr val="000000"/>
              </a:solidFill>
            </a:endParaRPr>
          </a:p>
        </p:txBody>
      </p:sp>
    </p:spTree>
    <p:extLst>
      <p:ext uri="{BB962C8B-B14F-4D97-AF65-F5344CB8AC3E}">
        <p14:creationId xmlns:p14="http://schemas.microsoft.com/office/powerpoint/2010/main" val="3276920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marL="0" marR="0" lvl="0" indent="0" algn="r" defTabSz="944563" rtl="0" eaLnBrk="1" fontAlgn="auto" latinLnBrk="0" hangingPunct="1">
              <a:lnSpc>
                <a:spcPct val="100000"/>
              </a:lnSpc>
              <a:spcBef>
                <a:spcPct val="0"/>
              </a:spcBef>
              <a:spcAft>
                <a:spcPts val="0"/>
              </a:spcAft>
              <a:buClrTx/>
              <a:buSzTx/>
              <a:buFontTx/>
              <a:buNone/>
              <a:tabLst/>
              <a:defRPr/>
            </a:pPr>
            <a:fld id="{02FF7971-38BB-4AF4-A10C-1F2730A59E8F}" type="slidenum">
              <a:rPr kumimoji="1" lang="en-US" altLang="zh-TW" sz="11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44563" rtl="0" eaLnBrk="1" fontAlgn="auto" latinLnBrk="0" hangingPunct="1">
                <a:lnSpc>
                  <a:spcPct val="100000"/>
                </a:lnSpc>
                <a:spcBef>
                  <a:spcPct val="0"/>
                </a:spcBef>
                <a:spcAft>
                  <a:spcPts val="0"/>
                </a:spcAft>
                <a:buClrTx/>
                <a:buSzTx/>
                <a:buFontTx/>
                <a:buNone/>
                <a:tabLst/>
                <a:defRPr/>
              </a:pPr>
              <a:t>123</a:t>
            </a:fld>
            <a:endParaRPr kumimoji="1" lang="en-US" altLang="zh-TW" sz="11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a:ea typeface="新細明體" panose="02020500000000000000" pitchFamily="18" charset="-120"/>
            </a:endParaRPr>
          </a:p>
        </p:txBody>
      </p:sp>
    </p:spTree>
    <p:extLst>
      <p:ext uri="{BB962C8B-B14F-4D97-AF65-F5344CB8AC3E}">
        <p14:creationId xmlns:p14="http://schemas.microsoft.com/office/powerpoint/2010/main" val="741697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8FDA51-AA77-4811-BB17-32C234DF4BA8}" type="slidenum">
              <a:rPr lang="en-US" altLang="zh-TW"/>
              <a:pPr/>
              <a:t>13</a:t>
            </a:fld>
            <a:endParaRPr lang="en-US" altLang="zh-TW"/>
          </a:p>
        </p:txBody>
      </p:sp>
      <p:sp>
        <p:nvSpPr>
          <p:cNvPr id="409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TW" altLang="zh-TW"/>
          </a:p>
        </p:txBody>
      </p:sp>
    </p:spTree>
    <p:extLst>
      <p:ext uri="{BB962C8B-B14F-4D97-AF65-F5344CB8AC3E}">
        <p14:creationId xmlns:p14="http://schemas.microsoft.com/office/powerpoint/2010/main" val="368482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2214E-9C98-4645-9A46-985177D2C341}" type="slidenum">
              <a:rPr lang="en-US" altLang="zh-TW"/>
              <a:pPr/>
              <a:t>29</a:t>
            </a:fld>
            <a:endParaRPr lang="en-US" altLang="zh-TW"/>
          </a:p>
        </p:txBody>
      </p:sp>
      <p:sp>
        <p:nvSpPr>
          <p:cNvPr id="430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TW" altLang="zh-TW"/>
          </a:p>
        </p:txBody>
      </p:sp>
    </p:spTree>
    <p:extLst>
      <p:ext uri="{BB962C8B-B14F-4D97-AF65-F5344CB8AC3E}">
        <p14:creationId xmlns:p14="http://schemas.microsoft.com/office/powerpoint/2010/main" val="40687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849B34-8959-4F52-B7EF-020040603DC5}" type="slidenum">
              <a:rPr lang="en-US" altLang="zh-TW"/>
              <a:pPr/>
              <a:t>30</a:t>
            </a:fld>
            <a:endParaRPr lang="en-US" altLang="zh-TW"/>
          </a:p>
        </p:txBody>
      </p:sp>
      <p:sp>
        <p:nvSpPr>
          <p:cNvPr id="450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TW" altLang="zh-TW"/>
          </a:p>
        </p:txBody>
      </p:sp>
    </p:spTree>
    <p:extLst>
      <p:ext uri="{BB962C8B-B14F-4D97-AF65-F5344CB8AC3E}">
        <p14:creationId xmlns:p14="http://schemas.microsoft.com/office/powerpoint/2010/main" val="312944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080C3B-3EA4-4E2D-9BC0-8F248A532AFD}" type="slidenum">
              <a:rPr lang="en-US" altLang="zh-TW"/>
              <a:pPr/>
              <a:t>31</a:t>
            </a:fld>
            <a:endParaRPr lang="en-US" altLang="zh-TW"/>
          </a:p>
        </p:txBody>
      </p:sp>
      <p:sp>
        <p:nvSpPr>
          <p:cNvPr id="471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71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TW" altLang="zh-TW"/>
          </a:p>
        </p:txBody>
      </p:sp>
    </p:spTree>
    <p:extLst>
      <p:ext uri="{BB962C8B-B14F-4D97-AF65-F5344CB8AC3E}">
        <p14:creationId xmlns:p14="http://schemas.microsoft.com/office/powerpoint/2010/main" val="7042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b="1" i="0" kern="1200" dirty="0">
                <a:solidFill>
                  <a:schemeClr val="tx1"/>
                </a:solidFill>
                <a:effectLst/>
                <a:latin typeface="Arial" panose="020B0604020202020204" pitchFamily="34" charset="0"/>
                <a:ea typeface="新細明體" panose="02020500000000000000" pitchFamily="18" charset="-120"/>
                <a:cs typeface="+mn-cs"/>
              </a:rPr>
              <a:t>戴克斯特拉演算法</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（英語：</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Dijkstra's algorithm</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），又譯</a:t>
            </a:r>
            <a:r>
              <a:rPr kumimoji="1" lang="zh-TW" altLang="en-US" sz="1200" b="1" i="0" kern="1200" dirty="0">
                <a:solidFill>
                  <a:schemeClr val="tx1"/>
                </a:solidFill>
                <a:effectLst/>
                <a:latin typeface="Arial" panose="020B0604020202020204" pitchFamily="34" charset="0"/>
                <a:ea typeface="新細明體" panose="02020500000000000000" pitchFamily="18" charset="-120"/>
                <a:cs typeface="+mn-cs"/>
              </a:rPr>
              <a:t>迪傑斯特拉演算法</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，亦可不音譯而稱爲</a:t>
            </a:r>
            <a:r>
              <a:rPr kumimoji="1" lang="en-US" altLang="zh-TW" sz="1200" b="1" i="0" kern="1200" dirty="0">
                <a:solidFill>
                  <a:schemeClr val="tx1"/>
                </a:solidFill>
                <a:effectLst/>
                <a:latin typeface="Arial" panose="020B0604020202020204" pitchFamily="34" charset="0"/>
                <a:ea typeface="新細明體" panose="02020500000000000000" pitchFamily="18" charset="-120"/>
                <a:cs typeface="+mn-cs"/>
              </a:rPr>
              <a:t>Dijkstra</a:t>
            </a:r>
            <a:r>
              <a:rPr kumimoji="1" lang="zh-TW" altLang="en-US" sz="1200" b="1" i="0" kern="1200" dirty="0">
                <a:solidFill>
                  <a:schemeClr val="tx1"/>
                </a:solidFill>
                <a:effectLst/>
                <a:latin typeface="Arial" panose="020B0604020202020204" pitchFamily="34" charset="0"/>
                <a:ea typeface="新細明體" panose="02020500000000000000" pitchFamily="18" charset="-120"/>
                <a:cs typeface="+mn-cs"/>
              </a:rPr>
              <a:t>演算法</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，是由荷蘭電腦科學家</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3" tooltip="艾茲赫爾·戴克斯特拉"/>
              </a:rPr>
              <a:t>艾茲赫爾</a:t>
            </a:r>
            <a:r>
              <a:rPr kumimoji="1" lang="en-US" altLang="zh-TW"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3" tooltip="艾茲赫爾·戴克斯特拉"/>
              </a:rPr>
              <a:t>·</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3" tooltip="艾茲赫爾·戴克斯特拉"/>
              </a:rPr>
              <a:t>戴克斯特拉</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在</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1956</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年發現的演算法，並於</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3</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年後在</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4" tooltip="學術期刊"/>
              </a:rPr>
              <a:t>期刊</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上發表</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5"/>
              </a:rPr>
              <a:t>[6]</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6"/>
              </a:rPr>
              <a:t>[7]</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7"/>
              </a:rPr>
              <a:t>[8]</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。戴克斯特拉演算法使用類似</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8" tooltip="廣度優先搜尋"/>
              </a:rPr>
              <a:t>廣度優先搜尋</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的方法解決賦權圖</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7"/>
              </a:rPr>
              <a:t>[8]</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的單源</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9" tooltip="最短路徑問題"/>
              </a:rPr>
              <a:t>最短路徑問題</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0"/>
              </a:rPr>
              <a:t>[9]</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1"/>
              </a:rPr>
              <a:t>[1]</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2"/>
              </a:rPr>
              <a:t>[2]</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a:t>
            </a:r>
          </a:p>
          <a:p>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該演算法存在很多變體：戴克斯特拉的原始版本僅適用於找到兩個頂點之間的最短路徑</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7"/>
              </a:rPr>
              <a:t>[8]</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，後來更常見的變體固定了一個頂點作為源結點然後找到該頂點到圖中所有其它結點的最短路徑，產生一個</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13" tooltip="最短路徑樹"/>
              </a:rPr>
              <a:t>最短路徑樹</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1"/>
              </a:rPr>
              <a:t>[1]</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a:t>
            </a:r>
          </a:p>
          <a:p>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該演算法解決了圖 </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G=\</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langle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V,E\</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rangle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上帶權的單源最短路徑問題</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1"/>
              </a:rPr>
              <a:t>[1]</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4"/>
              </a:rPr>
              <a:t>[10]</a:t>
            </a:r>
            <a:r>
              <a:rPr kumimoji="1" lang="en-US" altLang="zh-TW" sz="1200" b="0" i="0" kern="1200" baseline="30000" dirty="0">
                <a:solidFill>
                  <a:schemeClr val="tx1"/>
                </a:solidFill>
                <a:effectLst/>
                <a:latin typeface="Arial" panose="020B0604020202020204" pitchFamily="34" charset="0"/>
                <a:ea typeface="新細明體" panose="02020500000000000000" pitchFamily="18" charset="-120"/>
                <a:cs typeface="+mn-cs"/>
              </a:rPr>
              <a:t>:196–206</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。具體來說，戴克斯特拉演算法設定了一頂點集合</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S}</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，在集合</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S}</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中所有的頂點與</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15" tooltip="頂點 (圖論)"/>
              </a:rPr>
              <a:t>源點</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s}</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之間的最終最短路徑權值均已確定</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1"/>
              </a:rPr>
              <a:t>[1]</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。演算法反覆選擇最短路徑估計最小的點</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u\in {V-S}}</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並將</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u}</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加入</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a:t>
            </a:r>
            <a:r>
              <a:rPr kumimoji="1" lang="en-US" altLang="zh-TW" sz="1200" b="0" i="0" kern="1200" dirty="0" err="1">
                <a:solidFill>
                  <a:schemeClr val="tx1"/>
                </a:solidFill>
                <a:effectLst/>
                <a:latin typeface="Arial" panose="020B0604020202020204" pitchFamily="34" charset="0"/>
                <a:ea typeface="新細明體" panose="02020500000000000000" pitchFamily="18" charset="-120"/>
                <a:cs typeface="+mn-cs"/>
              </a:rPr>
              <a:t>displaystyle</a:t>
            </a:r>
            <a:r>
              <a:rPr kumimoji="1" lang="en-US" altLang="zh-TW" sz="1200" b="0" i="0" kern="1200" dirty="0">
                <a:solidFill>
                  <a:schemeClr val="tx1"/>
                </a:solidFill>
                <a:effectLst/>
                <a:latin typeface="Arial" panose="020B0604020202020204" pitchFamily="34" charset="0"/>
                <a:ea typeface="新細明體" panose="02020500000000000000" pitchFamily="18" charset="-120"/>
                <a:cs typeface="+mn-cs"/>
              </a:rPr>
              <a:t> S}</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中</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1"/>
              </a:rPr>
              <a:t>[1]</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。該演算法常用於</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16" tooltip="路由"/>
              </a:rPr>
              <a:t>路由</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演算法或者作為其他圖演算法的一個子模組</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7"/>
              </a:rPr>
              <a:t>[11]</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。舉例來說，如果圖中的頂點表示城市，而邊上的權重表示城市間開車行經的距離，該演算法可以用來找到兩個城市之間的最短路徑</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6"/>
              </a:rPr>
              <a:t>[7]</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2"/>
              </a:rPr>
              <a:t>[2]</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a:t>
            </a:r>
          </a:p>
          <a:p>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應當注意，絕大多數的戴克斯特拉演算法不能有效處理帶有負權邊的圖</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1"/>
              </a:rPr>
              <a:t>[1]</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8"/>
              </a:rPr>
              <a:t>[12]</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a:t>
            </a:r>
          </a:p>
          <a:p>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戴克斯特拉演算法在電腦科學的</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19" tooltip="人工智慧"/>
              </a:rPr>
              <a:t>人工智慧</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等領域也被稱為均一開銷搜尋，並被認為是</a:t>
            </a:r>
            <a:r>
              <a:rPr kumimoji="1" lang="zh-TW" altLang="en-US" sz="1200" b="0" i="0" u="none" strike="noStrike" kern="1200" dirty="0">
                <a:solidFill>
                  <a:schemeClr val="tx1"/>
                </a:solidFill>
                <a:effectLst/>
                <a:latin typeface="Arial" panose="020B0604020202020204" pitchFamily="34" charset="0"/>
                <a:ea typeface="新細明體" panose="02020500000000000000" pitchFamily="18" charset="-120"/>
                <a:cs typeface="+mn-cs"/>
                <a:hlinkClick r:id="rId20"/>
              </a:rPr>
              <a:t>最良優先搜尋</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的一個特例</a:t>
            </a:r>
            <a:r>
              <a:rPr kumimoji="1" lang="en-US" altLang="zh-TW" sz="1200" b="0" i="0" u="none" strike="noStrike" kern="1200" baseline="30000" dirty="0">
                <a:solidFill>
                  <a:schemeClr val="tx1"/>
                </a:solidFill>
                <a:effectLst/>
                <a:latin typeface="Arial" panose="020B0604020202020204" pitchFamily="34" charset="0"/>
                <a:ea typeface="新細明體" panose="02020500000000000000" pitchFamily="18" charset="-120"/>
                <a:cs typeface="+mn-cs"/>
                <a:hlinkClick r:id="rId10"/>
              </a:rPr>
              <a:t>[9]</a:t>
            </a:r>
            <a:r>
              <a:rPr kumimoji="1" lang="zh-TW" altLang="en-US" sz="1200" b="0" i="0" kern="1200" dirty="0">
                <a:solidFill>
                  <a:schemeClr val="tx1"/>
                </a:solidFill>
                <a:effectLst/>
                <a:latin typeface="Arial" panose="020B0604020202020204" pitchFamily="34" charset="0"/>
                <a:ea typeface="新細明體" panose="02020500000000000000" pitchFamily="18" charset="-120"/>
                <a:cs typeface="+mn-cs"/>
              </a:rPr>
              <a:t>。</a:t>
            </a:r>
          </a:p>
          <a:p>
            <a:endParaRPr lang="zh-TW" altLang="en-US" dirty="0"/>
          </a:p>
        </p:txBody>
      </p:sp>
      <p:sp>
        <p:nvSpPr>
          <p:cNvPr id="4" name="投影片編號版面配置區 3"/>
          <p:cNvSpPr>
            <a:spLocks noGrp="1"/>
          </p:cNvSpPr>
          <p:nvPr>
            <p:ph type="sldNum" sz="quarter" idx="5"/>
          </p:nvPr>
        </p:nvSpPr>
        <p:spPr/>
        <p:txBody>
          <a:bodyPr/>
          <a:lstStyle/>
          <a:p>
            <a:fld id="{46ADFB64-9157-459D-92E6-AD86D0D7947A}" type="slidenum">
              <a:rPr lang="en-US" altLang="zh-TW" smtClean="0"/>
              <a:pPr/>
              <a:t>61</a:t>
            </a:fld>
            <a:endParaRPr lang="en-US" altLang="zh-TW"/>
          </a:p>
        </p:txBody>
      </p:sp>
    </p:spTree>
    <p:extLst>
      <p:ext uri="{BB962C8B-B14F-4D97-AF65-F5344CB8AC3E}">
        <p14:creationId xmlns:p14="http://schemas.microsoft.com/office/powerpoint/2010/main" val="51052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圖像版面配置區 1"/>
          <p:cNvSpPr>
            <a:spLocks noGrp="1" noRot="1" noChangeAspect="1" noTextEdit="1"/>
          </p:cNvSpPr>
          <p:nvPr>
            <p:ph type="sldImg"/>
          </p:nvPr>
        </p:nvSpPr>
        <p:spPr>
          <a:ln/>
        </p:spPr>
      </p:sp>
      <p:sp>
        <p:nvSpPr>
          <p:cNvPr id="1320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ea typeface="新細明體" panose="02020500000000000000" pitchFamily="18" charset="-120"/>
            </a:endParaRPr>
          </a:p>
        </p:txBody>
      </p:sp>
      <p:sp>
        <p:nvSpPr>
          <p:cNvPr id="1321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17272FF0-D63C-4478-B4A0-D495AE26B706}" type="slidenum">
              <a:rPr lang="en-US" altLang="zh-TW" sz="1100" smtClean="0">
                <a:solidFill>
                  <a:srgbClr val="000000"/>
                </a:solidFill>
              </a:rPr>
              <a:pPr>
                <a:spcBef>
                  <a:spcPct val="0"/>
                </a:spcBef>
              </a:pPr>
              <a:t>115</a:t>
            </a:fld>
            <a:endParaRPr lang="en-US" altLang="zh-TW" sz="1100">
              <a:solidFill>
                <a:srgbClr val="000000"/>
              </a:solidFill>
            </a:endParaRPr>
          </a:p>
        </p:txBody>
      </p:sp>
    </p:spTree>
    <p:extLst>
      <p:ext uri="{BB962C8B-B14F-4D97-AF65-F5344CB8AC3E}">
        <p14:creationId xmlns:p14="http://schemas.microsoft.com/office/powerpoint/2010/main" val="348597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圖像版面配置區 1"/>
          <p:cNvSpPr>
            <a:spLocks noGrp="1" noRot="1" noChangeAspect="1" noTextEdit="1"/>
          </p:cNvSpPr>
          <p:nvPr>
            <p:ph type="sldImg"/>
          </p:nvPr>
        </p:nvSpPr>
        <p:spPr>
          <a:ln/>
        </p:spPr>
      </p:sp>
      <p:sp>
        <p:nvSpPr>
          <p:cNvPr id="13414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ea typeface="新細明體" panose="02020500000000000000" pitchFamily="18" charset="-120"/>
            </a:endParaRPr>
          </a:p>
        </p:txBody>
      </p:sp>
      <p:sp>
        <p:nvSpPr>
          <p:cNvPr id="13414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DA7FACE5-E311-4FEA-B9E9-7C4E100EAB43}" type="slidenum">
              <a:rPr lang="en-US" altLang="zh-TW" sz="1100" smtClean="0">
                <a:solidFill>
                  <a:srgbClr val="000000"/>
                </a:solidFill>
              </a:rPr>
              <a:pPr>
                <a:spcBef>
                  <a:spcPct val="0"/>
                </a:spcBef>
              </a:pPr>
              <a:t>117</a:t>
            </a:fld>
            <a:endParaRPr lang="en-US" altLang="zh-TW" sz="1100">
              <a:solidFill>
                <a:srgbClr val="000000"/>
              </a:solidFill>
            </a:endParaRPr>
          </a:p>
        </p:txBody>
      </p:sp>
    </p:spTree>
    <p:extLst>
      <p:ext uri="{BB962C8B-B14F-4D97-AF65-F5344CB8AC3E}">
        <p14:creationId xmlns:p14="http://schemas.microsoft.com/office/powerpoint/2010/main" val="319417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圖像版面配置區 1"/>
          <p:cNvSpPr>
            <a:spLocks noGrp="1" noRot="1" noChangeAspect="1" noTextEdit="1"/>
          </p:cNvSpPr>
          <p:nvPr>
            <p:ph type="sldImg"/>
          </p:nvPr>
        </p:nvSpPr>
        <p:spPr>
          <a:ln/>
        </p:spPr>
      </p:sp>
      <p:sp>
        <p:nvSpPr>
          <p:cNvPr id="1361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ea typeface="新細明體" panose="02020500000000000000" pitchFamily="18" charset="-120"/>
            </a:endParaRPr>
          </a:p>
        </p:txBody>
      </p:sp>
      <p:sp>
        <p:nvSpPr>
          <p:cNvPr id="1361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44563">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44563"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3B66554D-FD17-43AC-BE24-0151D3FAA858}" type="slidenum">
              <a:rPr lang="en-US" altLang="zh-TW" sz="1100" smtClean="0">
                <a:solidFill>
                  <a:srgbClr val="000000"/>
                </a:solidFill>
              </a:rPr>
              <a:pPr>
                <a:spcBef>
                  <a:spcPct val="0"/>
                </a:spcBef>
              </a:pPr>
              <a:t>118</a:t>
            </a:fld>
            <a:endParaRPr lang="en-US" altLang="zh-TW" sz="1100">
              <a:solidFill>
                <a:srgbClr val="000000"/>
              </a:solidFill>
            </a:endParaRPr>
          </a:p>
        </p:txBody>
      </p:sp>
    </p:spTree>
    <p:extLst>
      <p:ext uri="{BB962C8B-B14F-4D97-AF65-F5344CB8AC3E}">
        <p14:creationId xmlns:p14="http://schemas.microsoft.com/office/powerpoint/2010/main" val="1840206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8" name="Rectangle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ctrTitle"/>
          </p:nvPr>
        </p:nvSpPr>
        <p:spPr>
          <a:xfrm>
            <a:off x="828676" y="2292097"/>
            <a:ext cx="7572375" cy="2219691"/>
          </a:xfrm>
        </p:spPr>
        <p:txBody>
          <a:bodyPr anchor="ctr">
            <a:normAutofit/>
          </a:bodyPr>
          <a:lstStyle>
            <a:lvl1pPr algn="l">
              <a:defRPr sz="2475" cap="all" baseline="0"/>
            </a:lvl1pPr>
          </a:lstStyle>
          <a:p>
            <a:r>
              <a:rPr lang="zh-TW" altLang="en-US"/>
              <a:t>按一下以編輯母片標題樣式</a:t>
            </a:r>
            <a:endParaRPr/>
          </a:p>
        </p:txBody>
      </p:sp>
      <p:sp>
        <p:nvSpPr>
          <p:cNvPr id="3" name="Subtitle 2"/>
          <p:cNvSpPr>
            <a:spLocks noGrp="1"/>
          </p:cNvSpPr>
          <p:nvPr>
            <p:ph type="subTitle" idx="1"/>
          </p:nvPr>
        </p:nvSpPr>
        <p:spPr>
          <a:xfrm>
            <a:off x="828675" y="4511787"/>
            <a:ext cx="7572376" cy="955565"/>
          </a:xfrm>
        </p:spPr>
        <p:txBody>
          <a:bodyPr>
            <a:normAutofit/>
          </a:bodyPr>
          <a:lstStyle>
            <a:lvl1pPr marL="0" indent="0" algn="l">
              <a:spcBef>
                <a:spcPts val="0"/>
              </a:spcBef>
              <a:buNone/>
              <a:defRPr sz="1013"/>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TW" altLang="en-US"/>
              <a:t>按一下以編輯母片子標題樣式</a:t>
            </a:r>
            <a:endParaRPr/>
          </a:p>
        </p:txBody>
      </p:sp>
      <p:pic>
        <p:nvPicPr>
          <p:cNvPr id="11" name="Picture 10" title="Ribbon tab"/>
          <p:cNvPicPr>
            <a:picLocks noChangeAspect="1"/>
          </p:cNvPicPr>
          <p:nvPr/>
        </p:nvPicPr>
        <p:blipFill rotWithShape="1">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5" y="0"/>
            <a:ext cx="1310643" cy="2292094"/>
          </a:xfrm>
          <a:prstGeom prst="rect">
            <a:avLst/>
          </a:prstGeom>
        </p:spPr>
      </p:pic>
    </p:spTree>
    <p:extLst>
      <p:ext uri="{BB962C8B-B14F-4D97-AF65-F5344CB8AC3E}">
        <p14:creationId xmlns:p14="http://schemas.microsoft.com/office/powerpoint/2010/main" val="399103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18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Picture Placeholder 2" title="An empty placeholder to add an image. Click on the placeholder and select the image that you wish to add"/>
          <p:cNvSpPr>
            <a:spLocks noGrp="1"/>
          </p:cNvSpPr>
          <p:nvPr>
            <p:ph type="pic" idx="1"/>
          </p:nvPr>
        </p:nvSpPr>
        <p:spPr>
          <a:xfrm>
            <a:off x="3491003" y="1600201"/>
            <a:ext cx="4823184" cy="4572001"/>
          </a:xfrm>
        </p:spPr>
        <p:txBody>
          <a:bodyPr tIns="1188720">
            <a:normAutofit/>
          </a:bodyPr>
          <a:lstStyle>
            <a:lvl1pPr marL="0" indent="0" algn="ctr">
              <a:buNone/>
              <a:defRPr sz="1125">
                <a:latin typeface="微軟正黑體" panose="020B0604030504040204" pitchFamily="34" charset="-120"/>
                <a:ea typeface="微軟正黑體" panose="020B0604030504040204" pitchFamily="34" charset="-120"/>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TW" altLang="en-US"/>
              <a:t>按一下圖示以新增圖片</a:t>
            </a:r>
            <a:endParaRPr/>
          </a:p>
        </p:txBody>
      </p:sp>
      <p:sp>
        <p:nvSpPr>
          <p:cNvPr id="4" name="Text Placeholder 3"/>
          <p:cNvSpPr>
            <a:spLocks noGrp="1"/>
          </p:cNvSpPr>
          <p:nvPr>
            <p:ph type="body" sz="half" idx="2"/>
          </p:nvPr>
        </p:nvSpPr>
        <p:spPr>
          <a:xfrm>
            <a:off x="828676" y="1600200"/>
            <a:ext cx="2547747" cy="4572000"/>
          </a:xfrm>
        </p:spPr>
        <p:txBody>
          <a:bodyPr>
            <a:normAutofit/>
          </a:bodyPr>
          <a:lstStyle>
            <a:lvl1pPr marL="0" indent="0">
              <a:spcBef>
                <a:spcPts val="675"/>
              </a:spcBef>
              <a:buNone/>
              <a:defRPr sz="1013">
                <a:latin typeface="微軟正黑體" panose="020B0604030504040204" pitchFamily="34" charset="-120"/>
                <a:ea typeface="微軟正黑體" panose="020B0604030504040204" pitchFamily="34" charset="-120"/>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TW" altLang="en-US"/>
              <a:t>編輯母片文字樣式</a:t>
            </a:r>
          </a:p>
        </p:txBody>
      </p:sp>
      <p:sp>
        <p:nvSpPr>
          <p:cNvPr id="8" name="Date Placeholder 3"/>
          <p:cNvSpPr>
            <a:spLocks noGrp="1"/>
          </p:cNvSpPr>
          <p:nvPr>
            <p:ph type="dt" sz="half" idx="10"/>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9"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10"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45B82CF4-AEDA-4DB5-9901-DF948EDADCAC}" type="slidenum">
              <a:rPr lang="en-US" altLang="zh-TW" smtClean="0"/>
              <a:pPr/>
              <a:t>‹#›</a:t>
            </a:fld>
            <a:endParaRPr lang="en-US" altLang="zh-TW"/>
          </a:p>
        </p:txBody>
      </p:sp>
    </p:spTree>
    <p:extLst>
      <p:ext uri="{BB962C8B-B14F-4D97-AF65-F5344CB8AC3E}">
        <p14:creationId xmlns:p14="http://schemas.microsoft.com/office/powerpoint/2010/main" val="68417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Vertical Text Placeholder 2"/>
          <p:cNvSpPr>
            <a:spLocks noGrp="1"/>
          </p:cNvSpPr>
          <p:nvPr>
            <p:ph type="body" orient="vert" idx="1"/>
          </p:nvPr>
        </p:nvSpPr>
        <p:spPr/>
        <p:txBody>
          <a:bodyPr vert="eaVert"/>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7"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8"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9"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D0BF8E7E-595D-4E89-BB77-63BEE1610464}" type="slidenum">
              <a:rPr lang="en-US" altLang="zh-TW" smtClean="0"/>
              <a:pPr/>
              <a:t>‹#›</a:t>
            </a:fld>
            <a:endParaRPr lang="en-US" altLang="zh-TW"/>
          </a:p>
        </p:txBody>
      </p:sp>
    </p:spTree>
    <p:extLst>
      <p:ext uri="{BB962C8B-B14F-4D97-AF65-F5344CB8AC3E}">
        <p14:creationId xmlns:p14="http://schemas.microsoft.com/office/powerpoint/2010/main" val="34871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1" y="365125"/>
            <a:ext cx="1285875" cy="5811838"/>
          </a:xfrm>
        </p:spPr>
        <p:txBody>
          <a:bodyPr vert="eaVert"/>
          <a:lstStyle>
            <a:lvl1pPr>
              <a:defRPr>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Vertical Text Placeholder 2"/>
          <p:cNvSpPr>
            <a:spLocks noGrp="1"/>
          </p:cNvSpPr>
          <p:nvPr>
            <p:ph type="body" orient="vert" idx="1"/>
          </p:nvPr>
        </p:nvSpPr>
        <p:spPr>
          <a:xfrm>
            <a:off x="828675" y="365125"/>
            <a:ext cx="6074172" cy="5811838"/>
          </a:xfrm>
        </p:spPr>
        <p:txBody>
          <a:bodyPr vert="eaVert"/>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grpSp>
        <p:nvGrpSpPr>
          <p:cNvPr id="7" name="Group 6"/>
          <p:cNvGrpSpPr/>
          <p:nvPr/>
        </p:nvGrpSpPr>
        <p:grpSpPr>
          <a:xfrm rot="5400000">
            <a:off x="4181447" y="3239395"/>
            <a:ext cx="5632704" cy="63302"/>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11"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12"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C8A12C2A-F1E4-4D4C-8457-B2613F0458B0}" type="slidenum">
              <a:rPr lang="en-US" altLang="zh-TW" smtClean="0"/>
              <a:pPr/>
              <a:t>‹#›</a:t>
            </a:fld>
            <a:endParaRPr lang="en-US" altLang="zh-TW"/>
          </a:p>
        </p:txBody>
      </p:sp>
    </p:spTree>
    <p:extLst>
      <p:ext uri="{BB962C8B-B14F-4D97-AF65-F5344CB8AC3E}">
        <p14:creationId xmlns:p14="http://schemas.microsoft.com/office/powerpoint/2010/main" val="31020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兩項物件">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25" b="1" i="0">
                <a:solidFill>
                  <a:srgbClr val="8C1515"/>
                </a:solidFill>
                <a:latin typeface="Arial Narrow"/>
                <a:cs typeface="Arial Narrow"/>
              </a:defRPr>
            </a:lvl1pPr>
          </a:lstStyle>
          <a:p>
            <a:r>
              <a:rPr lang="zh-TW" altLang="en-US"/>
              <a:t>按一下以編輯母片標題樣式</a:t>
            </a:r>
            <a:endParaRPr/>
          </a:p>
        </p:txBody>
      </p:sp>
      <p:sp>
        <p:nvSpPr>
          <p:cNvPr id="3" name="Holder 3"/>
          <p:cNvSpPr>
            <a:spLocks noGrp="1"/>
          </p:cNvSpPr>
          <p:nvPr>
            <p:ph sz="half" idx="2"/>
          </p:nvPr>
        </p:nvSpPr>
        <p:spPr>
          <a:xfrm>
            <a:off x="457202" y="1577342"/>
            <a:ext cx="3977639" cy="207749"/>
          </a:xfrm>
          <a:prstGeom prst="rect">
            <a:avLst/>
          </a:prstGeom>
        </p:spPr>
        <p:txBody>
          <a:bodyPr wrap="square" lIns="0" tIns="0" rIns="0" bIns="0">
            <a:spAutoFit/>
          </a:bodyPr>
          <a:lstStyle>
            <a:lvl1pPr>
              <a:defRPr/>
            </a:lvl1pPr>
          </a:lstStyle>
          <a:p>
            <a:pPr lvl="0"/>
            <a:r>
              <a:rPr lang="zh-TW" altLang="en-US"/>
              <a:t>編輯母片文字樣式</a:t>
            </a:r>
          </a:p>
        </p:txBody>
      </p:sp>
      <p:sp>
        <p:nvSpPr>
          <p:cNvPr id="4" name="Holder 4"/>
          <p:cNvSpPr>
            <a:spLocks noGrp="1"/>
          </p:cNvSpPr>
          <p:nvPr>
            <p:ph sz="half" idx="3"/>
          </p:nvPr>
        </p:nvSpPr>
        <p:spPr>
          <a:xfrm>
            <a:off x="4709162" y="1577342"/>
            <a:ext cx="3977639" cy="207749"/>
          </a:xfrm>
          <a:prstGeom prst="rect">
            <a:avLst/>
          </a:prstGeom>
        </p:spPr>
        <p:txBody>
          <a:bodyPr wrap="square" lIns="0" tIns="0" rIns="0" bIns="0">
            <a:spAutoFit/>
          </a:bodyPr>
          <a:lstStyle>
            <a:lvl1pPr>
              <a:defRPr/>
            </a:lvl1pPr>
          </a:lstStyle>
          <a:p>
            <a:pPr lvl="0"/>
            <a:r>
              <a:rPr lang="zh-TW" altLang="en-US"/>
              <a:t>編輯母片文字樣式</a:t>
            </a:r>
          </a:p>
        </p:txBody>
      </p:sp>
      <p:sp>
        <p:nvSpPr>
          <p:cNvPr id="8" name="Date Placeholder 3"/>
          <p:cNvSpPr>
            <a:spLocks noGrp="1"/>
          </p:cNvSpPr>
          <p:nvPr>
            <p:ph type="dt" sz="half" idx="10"/>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9" name="Footer Placeholder 4"/>
          <p:cNvSpPr>
            <a:spLocks noGrp="1"/>
          </p:cNvSpPr>
          <p:nvPr>
            <p:ph type="ftr" sz="quarter" idx="11"/>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dirty="0"/>
          </a:p>
        </p:txBody>
      </p:sp>
      <p:sp>
        <p:nvSpPr>
          <p:cNvPr id="10"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8D97E3DE-FF47-4379-8C9E-D40C7AC210A8}" type="slidenum">
              <a:rPr lang="en-US" altLang="zh-TW" smtClean="0"/>
              <a:pPr/>
              <a:t>‹#›</a:t>
            </a:fld>
            <a:endParaRPr lang="en-US" altLang="zh-TW" dirty="0"/>
          </a:p>
        </p:txBody>
      </p:sp>
    </p:spTree>
    <p:extLst>
      <p:ext uri="{BB962C8B-B14F-4D97-AF65-F5344CB8AC3E}">
        <p14:creationId xmlns:p14="http://schemas.microsoft.com/office/powerpoint/2010/main" val="3729148932"/>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zh-TW" altLang="en-US"/>
              <a:t>按一下以編輯母片標題樣式</a:t>
            </a:r>
            <a:endParaRPr lang="tr-TR"/>
          </a:p>
        </p:txBody>
      </p:sp>
      <p:sp>
        <p:nvSpPr>
          <p:cNvPr id="3" name="Text Placeholder 2"/>
          <p:cNvSpPr>
            <a:spLocks noGrp="1"/>
          </p:cNvSpPr>
          <p:nvPr>
            <p:ph type="body" sz="half" idx="1"/>
          </p:nvPr>
        </p:nvSpPr>
        <p:spPr>
          <a:xfrm>
            <a:off x="457200" y="1981200"/>
            <a:ext cx="4038600" cy="3886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tr-TR"/>
          </a:p>
        </p:txBody>
      </p:sp>
      <p:sp>
        <p:nvSpPr>
          <p:cNvPr id="4" name="Content Placeholder 3"/>
          <p:cNvSpPr>
            <a:spLocks noGrp="1"/>
          </p:cNvSpPr>
          <p:nvPr>
            <p:ph sz="half" idx="2"/>
          </p:nvPr>
        </p:nvSpPr>
        <p:spPr>
          <a:xfrm>
            <a:off x="4648200" y="1981200"/>
            <a:ext cx="4038600" cy="3886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tr-TR"/>
          </a:p>
        </p:txBody>
      </p:sp>
      <p:sp>
        <p:nvSpPr>
          <p:cNvPr id="7" name="Date Placeholder 3"/>
          <p:cNvSpPr>
            <a:spLocks noGrp="1"/>
          </p:cNvSpPr>
          <p:nvPr>
            <p:ph type="dt" sz="half" idx="10"/>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8"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9"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8D97E3DE-FF47-4379-8C9E-D40C7AC210A8}" type="slidenum">
              <a:rPr lang="en-US" altLang="zh-TW" smtClean="0"/>
              <a:pPr/>
              <a:t>‹#›</a:t>
            </a:fld>
            <a:endParaRPr lang="en-US" altLang="zh-TW"/>
          </a:p>
        </p:txBody>
      </p:sp>
    </p:spTree>
    <p:extLst>
      <p:ext uri="{BB962C8B-B14F-4D97-AF65-F5344CB8AC3E}">
        <p14:creationId xmlns:p14="http://schemas.microsoft.com/office/powerpoint/2010/main" val="4098242106"/>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86297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328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dirty="0"/>
          </a:p>
        </p:txBody>
      </p:sp>
      <p:sp>
        <p:nvSpPr>
          <p:cNvPr id="3" name="Content Placeholder 2"/>
          <p:cNvSpPr>
            <a:spLocks noGrp="1"/>
          </p:cNvSpPr>
          <p:nvPr>
            <p:ph idx="1"/>
          </p:nvPr>
        </p:nvSpPr>
        <p:spPr/>
        <p:txBody>
          <a:bodyPr>
            <a:normAutofit/>
          </a:bodyPr>
          <a:lstStyle>
            <a:lvl1pPr>
              <a:spcBef>
                <a:spcPts val="450"/>
              </a:spcBef>
              <a:defRPr sz="2000">
                <a:latin typeface="微軟正黑體" panose="020B0604030504040204" pitchFamily="34" charset="-120"/>
                <a:ea typeface="微軟正黑體" panose="020B0604030504040204" pitchFamily="34" charset="-120"/>
              </a:defRPr>
            </a:lvl1pPr>
            <a:lvl2pPr>
              <a:spcBef>
                <a:spcPts val="450"/>
              </a:spcBef>
              <a:defRPr sz="1400">
                <a:latin typeface="微軟正黑體" panose="020B0604030504040204" pitchFamily="34" charset="-120"/>
                <a:ea typeface="微軟正黑體" panose="020B0604030504040204" pitchFamily="34" charset="-120"/>
              </a:defRPr>
            </a:lvl2pPr>
            <a:lvl3pPr>
              <a:spcBef>
                <a:spcPts val="450"/>
              </a:spcBef>
              <a:defRPr sz="1200">
                <a:latin typeface="微軟正黑體" panose="020B0604030504040204" pitchFamily="34" charset="-120"/>
                <a:ea typeface="微軟正黑體" panose="020B0604030504040204" pitchFamily="34" charset="-120"/>
              </a:defRPr>
            </a:lvl3pPr>
            <a:lvl4pPr>
              <a:spcBef>
                <a:spcPts val="450"/>
              </a:spcBef>
              <a:defRPr sz="1200">
                <a:latin typeface="微軟正黑體" panose="020B0604030504040204" pitchFamily="34" charset="-120"/>
                <a:ea typeface="微軟正黑體" panose="020B0604030504040204" pitchFamily="34" charset="-120"/>
              </a:defRPr>
            </a:lvl4pPr>
            <a:lvl5pPr>
              <a:spcBef>
                <a:spcPts val="450"/>
              </a:spcBef>
              <a:defRPr sz="1200">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7"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2016/2/15</a:t>
            </a:r>
            <a:endParaRPr lang="en-US" altLang="zh-TW" dirty="0"/>
          </a:p>
        </p:txBody>
      </p:sp>
      <p:sp>
        <p:nvSpPr>
          <p:cNvPr id="8"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9"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F455B96A-092B-48A7-A4E0-0D45092B53DA}" type="slidenum">
              <a:rPr lang="en-US" altLang="zh-TW" smtClean="0"/>
              <a:pPr/>
              <a:t>‹#›</a:t>
            </a:fld>
            <a:endParaRPr lang="en-US" altLang="zh-TW"/>
          </a:p>
        </p:txBody>
      </p:sp>
    </p:spTree>
    <p:extLst>
      <p:ext uri="{BB962C8B-B14F-4D97-AF65-F5344CB8AC3E}">
        <p14:creationId xmlns:p14="http://schemas.microsoft.com/office/powerpoint/2010/main" val="298014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3"/>
            <a:ext cx="9144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3"/>
            <a:ext cx="9144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latin typeface="微軟正黑體" panose="020B0604030504040204" pitchFamily="34" charset="-120"/>
              <a:ea typeface="微軟正黑體" panose="020B0604030504040204" pitchFamily="34" charset="-120"/>
            </a:endParaRPr>
          </a:p>
        </p:txBody>
      </p:sp>
      <p:sp>
        <p:nvSpPr>
          <p:cNvPr id="8" name="Rectangle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latin typeface="微軟正黑體" panose="020B0604030504040204" pitchFamily="34" charset="-120"/>
              <a:ea typeface="微軟正黑體" panose="020B0604030504040204" pitchFamily="34" charset="-120"/>
            </a:endParaRPr>
          </a:p>
        </p:txBody>
      </p:sp>
      <p:sp>
        <p:nvSpPr>
          <p:cNvPr id="2" name="Title 1"/>
          <p:cNvSpPr>
            <a:spLocks noGrp="1"/>
          </p:cNvSpPr>
          <p:nvPr>
            <p:ph type="ctrTitle"/>
          </p:nvPr>
        </p:nvSpPr>
        <p:spPr>
          <a:xfrm>
            <a:off x="828675" y="2292097"/>
            <a:ext cx="4300538" cy="2219691"/>
          </a:xfrm>
        </p:spPr>
        <p:txBody>
          <a:bodyPr anchor="ctr">
            <a:normAutofit/>
          </a:bodyPr>
          <a:lstStyle>
            <a:lvl1pPr algn="l">
              <a:defRPr sz="2475" cap="all" baseline="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dirty="0"/>
          </a:p>
        </p:txBody>
      </p:sp>
      <p:sp>
        <p:nvSpPr>
          <p:cNvPr id="11" name="Picture Placeholder 10" title="An empty placeholder to add an image. Click on the placeholder and select the image that you wish to add"/>
          <p:cNvSpPr>
            <a:spLocks noGrp="1"/>
          </p:cNvSpPr>
          <p:nvPr>
            <p:ph type="pic" sz="quarter" idx="13"/>
          </p:nvPr>
        </p:nvSpPr>
        <p:spPr>
          <a:xfrm>
            <a:off x="5235799" y="1310656"/>
            <a:ext cx="3908203" cy="4208604"/>
          </a:xfrm>
          <a:solidFill>
            <a:schemeClr val="tx1">
              <a:lumMod val="20000"/>
              <a:lumOff val="80000"/>
            </a:schemeClr>
          </a:solidFill>
        </p:spPr>
        <p:txBody>
          <a:bodyPr tIns="1005840"/>
          <a:lstStyle>
            <a:lvl1pPr marL="0" indent="0" algn="ctr">
              <a:buNone/>
              <a:defRPr>
                <a:latin typeface="微軟正黑體" panose="020B0604030504040204" pitchFamily="34" charset="-120"/>
                <a:ea typeface="微軟正黑體" panose="020B0604030504040204" pitchFamily="34" charset="-120"/>
              </a:defRPr>
            </a:lvl1pPr>
          </a:lstStyle>
          <a:p>
            <a:r>
              <a:rPr lang="zh-TW" altLang="en-US"/>
              <a:t>按一下圖示以新增圖片</a:t>
            </a:r>
            <a:endParaRPr/>
          </a:p>
        </p:txBody>
      </p:sp>
      <p:sp>
        <p:nvSpPr>
          <p:cNvPr id="3" name="Subtitle 2"/>
          <p:cNvSpPr>
            <a:spLocks noGrp="1"/>
          </p:cNvSpPr>
          <p:nvPr>
            <p:ph type="subTitle" idx="1"/>
          </p:nvPr>
        </p:nvSpPr>
        <p:spPr>
          <a:xfrm>
            <a:off x="828675" y="4511787"/>
            <a:ext cx="4300538" cy="955565"/>
          </a:xfrm>
        </p:spPr>
        <p:txBody>
          <a:bodyPr>
            <a:normAutofit/>
          </a:bodyPr>
          <a:lstStyle>
            <a:lvl1pPr marL="0" indent="0" algn="l">
              <a:spcBef>
                <a:spcPts val="0"/>
              </a:spcBef>
              <a:buNone/>
              <a:defRPr sz="1013">
                <a:latin typeface="微軟正黑體" panose="020B0604030504040204" pitchFamily="34" charset="-120"/>
                <a:ea typeface="微軟正黑體" panose="020B0604030504040204" pitchFamily="34" charset="-12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TW" altLang="en-US"/>
              <a:t>按一下以編輯母片子標題樣式</a:t>
            </a:r>
            <a:endParaRPr/>
          </a:p>
        </p:txBody>
      </p:sp>
      <p:pic>
        <p:nvPicPr>
          <p:cNvPr id="10" name="Picture 9" title="Ribbon tab"/>
          <p:cNvPicPr>
            <a:picLocks noChangeAspect="1"/>
          </p:cNvPicPr>
          <p:nvPr/>
        </p:nvPicPr>
        <p:blipFill rotWithShape="1">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1" y="0"/>
            <a:ext cx="1310643" cy="2292094"/>
          </a:xfrm>
          <a:prstGeom prst="rect">
            <a:avLst/>
          </a:prstGeom>
        </p:spPr>
      </p:pic>
    </p:spTree>
    <p:extLst>
      <p:ext uri="{BB962C8B-B14F-4D97-AF65-F5344CB8AC3E}">
        <p14:creationId xmlns:p14="http://schemas.microsoft.com/office/powerpoint/2010/main" val="41441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grpSp>
        <p:nvGrpSpPr>
          <p:cNvPr id="8" name="Group 7"/>
          <p:cNvGrpSpPr/>
          <p:nvPr/>
        </p:nvGrpSpPr>
        <p:grpSpPr>
          <a:xfrm>
            <a:off x="0" y="2514603"/>
            <a:ext cx="9144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latin typeface="微軟正黑體" panose="020B0604030504040204" pitchFamily="34" charset="-120"/>
                <a:ea typeface="微軟正黑體" panose="020B0604030504040204" pitchFamily="34" charset="-120"/>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828676" y="2971806"/>
            <a:ext cx="7553324" cy="1684150"/>
          </a:xfrm>
        </p:spPr>
        <p:txBody>
          <a:bodyPr anchor="ctr">
            <a:normAutofit/>
          </a:bodyPr>
          <a:lstStyle>
            <a:lvl1pPr>
              <a:defRPr sz="2475" cap="all" baseline="0">
                <a:solidFill>
                  <a:schemeClr val="bg1"/>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Text Placeholder 2"/>
          <p:cNvSpPr>
            <a:spLocks noGrp="1"/>
          </p:cNvSpPr>
          <p:nvPr>
            <p:ph type="body" idx="1"/>
          </p:nvPr>
        </p:nvSpPr>
        <p:spPr>
          <a:xfrm>
            <a:off x="828676" y="4655956"/>
            <a:ext cx="7553324" cy="509750"/>
          </a:xfrm>
        </p:spPr>
        <p:txBody>
          <a:bodyPr>
            <a:normAutofit/>
          </a:bodyPr>
          <a:lstStyle>
            <a:lvl1pPr marL="0" indent="0">
              <a:spcBef>
                <a:spcPts val="0"/>
              </a:spcBef>
              <a:buNone/>
              <a:defRPr sz="900">
                <a:solidFill>
                  <a:schemeClr val="bg1"/>
                </a:solidFill>
                <a:latin typeface="微軟正黑體" panose="020B0604030504040204" pitchFamily="34" charset="-120"/>
                <a:ea typeface="微軟正黑體" panose="020B0604030504040204" pitchFamily="34" charset="-120"/>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TW" altLang="en-US"/>
              <a:t>編輯母片文字樣式</a:t>
            </a:r>
          </a:p>
        </p:txBody>
      </p:sp>
      <p:pic>
        <p:nvPicPr>
          <p:cNvPr id="7" name="Picture 6" title="Ribbon tab"/>
          <p:cNvPicPr>
            <a:picLocks noChangeAspect="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1" y="0"/>
            <a:ext cx="1337391" cy="2971806"/>
          </a:xfrm>
          <a:prstGeom prst="rect">
            <a:avLst/>
          </a:prstGeom>
        </p:spPr>
      </p:pic>
      <p:sp>
        <p:nvSpPr>
          <p:cNvPr id="16"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17"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18"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7E8828D8-2964-4409-A740-1F2A0554CD25}" type="slidenum">
              <a:rPr lang="en-US" altLang="zh-TW" smtClean="0"/>
              <a:pPr/>
              <a:t>‹#›</a:t>
            </a:fld>
            <a:endParaRPr lang="en-US" altLang="zh-TW"/>
          </a:p>
        </p:txBody>
      </p:sp>
    </p:spTree>
    <p:extLst>
      <p:ext uri="{BB962C8B-B14F-4D97-AF65-F5344CB8AC3E}">
        <p14:creationId xmlns:p14="http://schemas.microsoft.com/office/powerpoint/2010/main" val="25392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Content Placeholder 2"/>
          <p:cNvSpPr>
            <a:spLocks noGrp="1"/>
          </p:cNvSpPr>
          <p:nvPr>
            <p:ph sz="half" idx="1"/>
          </p:nvPr>
        </p:nvSpPr>
        <p:spPr>
          <a:xfrm>
            <a:off x="828676" y="1600202"/>
            <a:ext cx="3686175" cy="4571999"/>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vl6pPr>
              <a:defRPr/>
            </a:lvl6pPr>
            <a:lvl7pPr>
              <a:defRPr/>
            </a:lvl7pPr>
            <a:lvl8pPr>
              <a:defRPr/>
            </a:lvl8pPr>
            <a:lvl9pPr>
              <a:defRPr/>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4" name="Content Placeholder 3"/>
          <p:cNvSpPr>
            <a:spLocks noGrp="1"/>
          </p:cNvSpPr>
          <p:nvPr>
            <p:ph sz="half" idx="2"/>
          </p:nvPr>
        </p:nvSpPr>
        <p:spPr>
          <a:xfrm>
            <a:off x="4629151" y="1600202"/>
            <a:ext cx="3686175" cy="4571999"/>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vl6pPr>
              <a:defRPr/>
            </a:lvl6pPr>
            <a:lvl7pPr>
              <a:defRPr/>
            </a:lvl7pPr>
            <a:lvl8pPr>
              <a:defRPr/>
            </a:lvl8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8" name="Date Placeholder 3"/>
          <p:cNvSpPr>
            <a:spLocks noGrp="1"/>
          </p:cNvSpPr>
          <p:nvPr>
            <p:ph type="dt" sz="half" idx="10"/>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9"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10"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103BB185-0E5C-4894-89B7-420EE5294ABC}" type="slidenum">
              <a:rPr lang="en-US" altLang="zh-TW" smtClean="0"/>
              <a:pPr/>
              <a:t>‹#›</a:t>
            </a:fld>
            <a:endParaRPr lang="en-US" altLang="zh-TW"/>
          </a:p>
        </p:txBody>
      </p:sp>
    </p:spTree>
    <p:extLst>
      <p:ext uri="{BB962C8B-B14F-4D97-AF65-F5344CB8AC3E}">
        <p14:creationId xmlns:p14="http://schemas.microsoft.com/office/powerpoint/2010/main" val="16872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Text Placeholder 2"/>
          <p:cNvSpPr>
            <a:spLocks noGrp="1"/>
          </p:cNvSpPr>
          <p:nvPr>
            <p:ph type="body" idx="1"/>
          </p:nvPr>
        </p:nvSpPr>
        <p:spPr>
          <a:xfrm>
            <a:off x="828675" y="1600200"/>
            <a:ext cx="3689604" cy="823912"/>
          </a:xfrm>
        </p:spPr>
        <p:txBody>
          <a:bodyPr anchor="b"/>
          <a:lstStyle>
            <a:lvl1pPr marL="0" indent="0">
              <a:spcBef>
                <a:spcPts val="0"/>
              </a:spcBef>
              <a:buNone/>
              <a:defRPr sz="1350" b="1">
                <a:latin typeface="微軟正黑體" panose="020B0604030504040204" pitchFamily="34" charset="-120"/>
                <a:ea typeface="微軟正黑體" panose="020B0604030504040204" pitchFamily="34" charset="-12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TW" altLang="en-US"/>
              <a:t>編輯母片文字樣式</a:t>
            </a:r>
          </a:p>
        </p:txBody>
      </p:sp>
      <p:sp>
        <p:nvSpPr>
          <p:cNvPr id="4" name="Content Placeholder 3"/>
          <p:cNvSpPr>
            <a:spLocks noGrp="1"/>
          </p:cNvSpPr>
          <p:nvPr>
            <p:ph sz="half" idx="2"/>
          </p:nvPr>
        </p:nvSpPr>
        <p:spPr>
          <a:xfrm>
            <a:off x="828675" y="2424112"/>
            <a:ext cx="3689604" cy="374808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5" name="Text Placeholder 4"/>
          <p:cNvSpPr>
            <a:spLocks noGrp="1"/>
          </p:cNvSpPr>
          <p:nvPr>
            <p:ph type="body" sz="quarter" idx="3"/>
          </p:nvPr>
        </p:nvSpPr>
        <p:spPr>
          <a:xfrm>
            <a:off x="4624583" y="1600200"/>
            <a:ext cx="3689604" cy="823912"/>
          </a:xfrm>
        </p:spPr>
        <p:txBody>
          <a:bodyPr anchor="b"/>
          <a:lstStyle>
            <a:lvl1pPr marL="0" indent="0">
              <a:spcBef>
                <a:spcPts val="0"/>
              </a:spcBef>
              <a:buNone/>
              <a:defRPr sz="1350" b="1">
                <a:latin typeface="微軟正黑體" panose="020B0604030504040204" pitchFamily="34" charset="-120"/>
                <a:ea typeface="微軟正黑體" panose="020B0604030504040204" pitchFamily="34" charset="-12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TW" altLang="en-US"/>
              <a:t>編輯母片文字樣式</a:t>
            </a:r>
          </a:p>
        </p:txBody>
      </p:sp>
      <p:sp>
        <p:nvSpPr>
          <p:cNvPr id="6" name="Content Placeholder 5"/>
          <p:cNvSpPr>
            <a:spLocks noGrp="1"/>
          </p:cNvSpPr>
          <p:nvPr>
            <p:ph sz="quarter" idx="4"/>
          </p:nvPr>
        </p:nvSpPr>
        <p:spPr>
          <a:xfrm>
            <a:off x="4624583" y="2424112"/>
            <a:ext cx="3689604" cy="374808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10" name="Date Placeholder 3"/>
          <p:cNvSpPr>
            <a:spLocks noGrp="1"/>
          </p:cNvSpPr>
          <p:nvPr>
            <p:ph type="dt" sz="half" idx="10"/>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11" name="Footer Placeholder 4"/>
          <p:cNvSpPr>
            <a:spLocks noGrp="1"/>
          </p:cNvSpPr>
          <p:nvPr>
            <p:ph type="ftr" sz="quarter" idx="11"/>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12" name="Slide Number Placeholder 5"/>
          <p:cNvSpPr>
            <a:spLocks noGrp="1"/>
          </p:cNvSpPr>
          <p:nvPr>
            <p:ph type="sldNum" sz="quarter" idx="12"/>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C2498AE7-5FC4-4563-A64A-C91571C3A8B1}" type="slidenum">
              <a:rPr lang="en-US" altLang="zh-TW" smtClean="0"/>
              <a:pPr/>
              <a:t>‹#›</a:t>
            </a:fld>
            <a:endParaRPr lang="en-US" altLang="zh-TW"/>
          </a:p>
        </p:txBody>
      </p:sp>
    </p:spTree>
    <p:extLst>
      <p:ext uri="{BB962C8B-B14F-4D97-AF65-F5344CB8AC3E}">
        <p14:creationId xmlns:p14="http://schemas.microsoft.com/office/powerpoint/2010/main" val="34349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6"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7"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8"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8AA1BDE2-29A0-4C1F-9619-B09E9BEBED3E}" type="slidenum">
              <a:rPr lang="en-US" altLang="zh-TW" smtClean="0"/>
              <a:pPr/>
              <a:t>‹#›</a:t>
            </a:fld>
            <a:endParaRPr lang="en-US" altLang="zh-TW"/>
          </a:p>
        </p:txBody>
      </p:sp>
    </p:spTree>
    <p:extLst>
      <p:ext uri="{BB962C8B-B14F-4D97-AF65-F5344CB8AC3E}">
        <p14:creationId xmlns:p14="http://schemas.microsoft.com/office/powerpoint/2010/main" val="423348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6"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7"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34ECB83E-7144-43D1-BF15-D8E5EC81D359}" type="slidenum">
              <a:rPr lang="en-US" altLang="zh-TW" smtClean="0"/>
              <a:pPr/>
              <a:t>‹#›</a:t>
            </a:fld>
            <a:endParaRPr lang="en-US" altLang="zh-TW"/>
          </a:p>
        </p:txBody>
      </p:sp>
    </p:spTree>
    <p:extLst>
      <p:ext uri="{BB962C8B-B14F-4D97-AF65-F5344CB8AC3E}">
        <p14:creationId xmlns:p14="http://schemas.microsoft.com/office/powerpoint/2010/main" val="173462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18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a:p>
        </p:txBody>
      </p:sp>
      <p:sp>
        <p:nvSpPr>
          <p:cNvPr id="3" name="Content Placeholder 2"/>
          <p:cNvSpPr>
            <a:spLocks noGrp="1"/>
          </p:cNvSpPr>
          <p:nvPr>
            <p:ph idx="1"/>
          </p:nvPr>
        </p:nvSpPr>
        <p:spPr>
          <a:xfrm>
            <a:off x="4231387" y="1600201"/>
            <a:ext cx="4083939" cy="4572001"/>
          </a:xfrm>
        </p:spPr>
        <p:txBody>
          <a:bodyPr>
            <a:normAutofit/>
          </a:bodyPr>
          <a:lstStyle>
            <a:lvl1pPr>
              <a:defRPr sz="1125">
                <a:latin typeface="微軟正黑體" panose="020B0604030504040204" pitchFamily="34" charset="-120"/>
                <a:ea typeface="微軟正黑體" panose="020B0604030504040204" pitchFamily="34" charset="-120"/>
              </a:defRPr>
            </a:lvl1pPr>
            <a:lvl2pPr>
              <a:defRPr sz="900">
                <a:latin typeface="微軟正黑體" panose="020B0604030504040204" pitchFamily="34" charset="-120"/>
                <a:ea typeface="微軟正黑體" panose="020B0604030504040204" pitchFamily="34" charset="-120"/>
              </a:defRPr>
            </a:lvl2pPr>
            <a:lvl3pPr>
              <a:defRPr sz="900">
                <a:latin typeface="微軟正黑體" panose="020B0604030504040204" pitchFamily="34" charset="-120"/>
                <a:ea typeface="微軟正黑體" panose="020B0604030504040204" pitchFamily="34" charset="-120"/>
              </a:defRPr>
            </a:lvl3pPr>
            <a:lvl4pPr>
              <a:defRPr sz="788">
                <a:latin typeface="微軟正黑體" panose="020B0604030504040204" pitchFamily="34" charset="-120"/>
                <a:ea typeface="微軟正黑體" panose="020B0604030504040204" pitchFamily="34" charset="-120"/>
              </a:defRPr>
            </a:lvl4pPr>
            <a:lvl5pPr>
              <a:defRPr sz="788">
                <a:latin typeface="微軟正黑體" panose="020B0604030504040204" pitchFamily="34" charset="-120"/>
                <a:ea typeface="微軟正黑體" panose="020B0604030504040204" pitchFamily="34" charset="-120"/>
              </a:defRPr>
            </a:lvl5pPr>
            <a:lvl6pPr>
              <a:defRPr sz="788"/>
            </a:lvl6pPr>
            <a:lvl7pPr>
              <a:defRPr sz="788"/>
            </a:lvl7pPr>
            <a:lvl8pPr>
              <a:defRPr sz="788"/>
            </a:lvl8pPr>
            <a:lvl9pPr>
              <a:defRPr sz="788"/>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4" name="Text Placeholder 3"/>
          <p:cNvSpPr>
            <a:spLocks noGrp="1"/>
          </p:cNvSpPr>
          <p:nvPr>
            <p:ph type="body" sz="half" idx="2"/>
          </p:nvPr>
        </p:nvSpPr>
        <p:spPr>
          <a:xfrm>
            <a:off x="828676" y="1600200"/>
            <a:ext cx="3288411" cy="4572000"/>
          </a:xfrm>
        </p:spPr>
        <p:txBody>
          <a:bodyPr>
            <a:normAutofit/>
          </a:bodyPr>
          <a:lstStyle>
            <a:lvl1pPr marL="0" indent="0">
              <a:spcBef>
                <a:spcPts val="675"/>
              </a:spcBef>
              <a:buNone/>
              <a:defRPr sz="1013">
                <a:latin typeface="微軟正黑體" panose="020B0604030504040204" pitchFamily="34" charset="-120"/>
                <a:ea typeface="微軟正黑體" panose="020B0604030504040204" pitchFamily="34" charset="-120"/>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TW" altLang="en-US"/>
              <a:t>編輯母片文字樣式</a:t>
            </a:r>
          </a:p>
        </p:txBody>
      </p:sp>
      <p:sp>
        <p:nvSpPr>
          <p:cNvPr id="8" name="Date Placeholder 3"/>
          <p:cNvSpPr>
            <a:spLocks noGrp="1"/>
          </p:cNvSpPr>
          <p:nvPr>
            <p:ph type="dt" sz="half" idx="10"/>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9"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a:p>
        </p:txBody>
      </p:sp>
      <p:sp>
        <p:nvSpPr>
          <p:cNvPr id="10"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65F80360-4D77-4064-AE1F-4E26BEE2C56A}" type="slidenum">
              <a:rPr lang="en-US" altLang="zh-TW" smtClean="0"/>
              <a:pPr/>
              <a:t>‹#›</a:t>
            </a:fld>
            <a:endParaRPr lang="en-US" altLang="zh-TW"/>
          </a:p>
        </p:txBody>
      </p:sp>
    </p:spTree>
    <p:extLst>
      <p:ext uri="{BB962C8B-B14F-4D97-AF65-F5344CB8AC3E}">
        <p14:creationId xmlns:p14="http://schemas.microsoft.com/office/powerpoint/2010/main" val="220770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6" y="76200"/>
            <a:ext cx="7485512" cy="1096962"/>
          </a:xfrm>
          <a:prstGeom prst="rect">
            <a:avLst/>
          </a:prstGeom>
        </p:spPr>
        <p:txBody>
          <a:bodyPr vert="horz" lIns="0" tIns="45720" rIns="0" bIns="45720" rtlCol="0" anchor="b">
            <a:normAutofit/>
          </a:bodyPr>
          <a:lstStyle/>
          <a:p>
            <a:r>
              <a:rPr lang="zh-TW" altLang="en-US" dirty="0"/>
              <a:t>按一下以編輯母片標題樣式</a:t>
            </a:r>
            <a:endParaRPr dirty="0"/>
          </a:p>
        </p:txBody>
      </p:sp>
      <p:sp>
        <p:nvSpPr>
          <p:cNvPr id="3" name="Text Placeholder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dirty="0"/>
          </a:p>
        </p:txBody>
      </p:sp>
      <p:sp>
        <p:nvSpPr>
          <p:cNvPr id="4" name="Date Placeholder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r>
              <a:rPr lang="en-US" altLang="zh-TW"/>
              <a:t>2016/2/16</a:t>
            </a:r>
            <a:endParaRPr lang="en-US" altLang="zh-TW" dirty="0"/>
          </a:p>
        </p:txBody>
      </p:sp>
      <p:sp>
        <p:nvSpPr>
          <p:cNvPr id="5" name="Footer Placeholder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563">
                <a:solidFill>
                  <a:schemeClr val="tx1">
                    <a:lumMod val="75000"/>
                  </a:schemeClr>
                </a:solidFill>
                <a:latin typeface="微軟正黑體" panose="020B0604030504040204" pitchFamily="34" charset="-120"/>
                <a:ea typeface="微軟正黑體" panose="020B0604030504040204" pitchFamily="34" charset="-120"/>
              </a:defRPr>
            </a:lvl1pPr>
          </a:lstStyle>
          <a:p>
            <a:endParaRPr lang="en-US" altLang="zh-TW" dirty="0"/>
          </a:p>
        </p:txBody>
      </p:sp>
      <p:sp>
        <p:nvSpPr>
          <p:cNvPr id="6" name="Slide Number Placeholder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563">
                <a:solidFill>
                  <a:schemeClr val="tx1">
                    <a:lumMod val="75000"/>
                  </a:schemeClr>
                </a:solidFill>
                <a:latin typeface="微軟正黑體" panose="020B0604030504040204" pitchFamily="34" charset="-120"/>
                <a:ea typeface="微軟正黑體" panose="020B0604030504040204" pitchFamily="34" charset="-120"/>
              </a:defRPr>
            </a:lvl1pPr>
          </a:lstStyle>
          <a:p>
            <a:fld id="{8D97E3DE-FF47-4379-8C9E-D40C7AC210A8}" type="slidenum">
              <a:rPr lang="en-US" altLang="zh-TW" smtClean="0"/>
              <a:pPr/>
              <a:t>‹#›</a:t>
            </a:fld>
            <a:endParaRPr lang="en-US" altLang="zh-TW" dirty="0"/>
          </a:p>
        </p:txBody>
      </p:sp>
      <p:grpSp>
        <p:nvGrpSpPr>
          <p:cNvPr id="15" name="Group 14"/>
          <p:cNvGrpSpPr/>
          <p:nvPr/>
        </p:nvGrpSpPr>
        <p:grpSpPr>
          <a:xfrm>
            <a:off x="827532" y="1219204"/>
            <a:ext cx="7488936"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81415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514350" rtl="0" eaLnBrk="1" latinLnBrk="0" hangingPunct="1">
        <a:lnSpc>
          <a:spcPct val="90000"/>
        </a:lnSpc>
        <a:spcBef>
          <a:spcPct val="0"/>
        </a:spcBef>
        <a:buNone/>
        <a:defRPr sz="2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128588" indent="-128588" algn="l" defTabSz="514350" rtl="0" eaLnBrk="1" latinLnBrk="0" hangingPunct="1">
        <a:lnSpc>
          <a:spcPct val="100000"/>
        </a:lnSpc>
        <a:spcBef>
          <a:spcPts val="450"/>
        </a:spcBef>
        <a:buFont typeface="Wingdings" panose="05000000000000000000" pitchFamily="2" charset="2"/>
        <a:buChar char="§"/>
        <a:defRPr sz="2000" kern="1200">
          <a:solidFill>
            <a:schemeClr val="tx1"/>
          </a:solidFill>
          <a:latin typeface="微軟正黑體" panose="020B0604030504040204" pitchFamily="34" charset="-120"/>
          <a:ea typeface="微軟正黑體" panose="020B0604030504040204" pitchFamily="34" charset="-120"/>
          <a:cs typeface="+mn-cs"/>
        </a:defRPr>
      </a:lvl1pPr>
      <a:lvl2pPr marL="385763" indent="-128588" algn="l" defTabSz="514350" rtl="0" eaLnBrk="1" latinLnBrk="0" hangingPunct="1">
        <a:lnSpc>
          <a:spcPct val="100000"/>
        </a:lnSpc>
        <a:spcBef>
          <a:spcPts val="450"/>
        </a:spcBef>
        <a:buFont typeface="Wingdings" panose="05000000000000000000" pitchFamily="2" charset="2"/>
        <a:buChar char="§"/>
        <a:defRPr sz="1400" kern="1200">
          <a:solidFill>
            <a:schemeClr val="tx1"/>
          </a:solidFill>
          <a:latin typeface="微軟正黑體" panose="020B0604030504040204" pitchFamily="34" charset="-120"/>
          <a:ea typeface="微軟正黑體" panose="020B0604030504040204" pitchFamily="34" charset="-120"/>
          <a:cs typeface="+mn-cs"/>
        </a:defRPr>
      </a:lvl2pPr>
      <a:lvl3pPr marL="642938" indent="-128588" algn="l" defTabSz="514350" rtl="0" eaLnBrk="1" latinLnBrk="0" hangingPunct="1">
        <a:lnSpc>
          <a:spcPct val="100000"/>
        </a:lnSpc>
        <a:spcBef>
          <a:spcPts val="450"/>
        </a:spcBef>
        <a:buFont typeface="Wingdings" panose="05000000000000000000" pitchFamily="2" charset="2"/>
        <a:buChar char="§"/>
        <a:defRPr sz="1200" kern="1200">
          <a:solidFill>
            <a:schemeClr val="tx1"/>
          </a:solidFill>
          <a:latin typeface="微軟正黑體" panose="020B0604030504040204" pitchFamily="34" charset="-120"/>
          <a:ea typeface="微軟正黑體" panose="020B0604030504040204" pitchFamily="34" charset="-120"/>
          <a:cs typeface="+mn-cs"/>
        </a:defRPr>
      </a:lvl3pPr>
      <a:lvl4pPr marL="900113" indent="-128588" algn="l" defTabSz="514350" rtl="0" eaLnBrk="1" latinLnBrk="0" hangingPunct="1">
        <a:lnSpc>
          <a:spcPct val="100000"/>
        </a:lnSpc>
        <a:spcBef>
          <a:spcPts val="450"/>
        </a:spcBef>
        <a:buFont typeface="Wingdings" panose="05000000000000000000" pitchFamily="2" charset="2"/>
        <a:buChar char="§"/>
        <a:defRPr sz="1200" kern="1200">
          <a:solidFill>
            <a:schemeClr val="tx1"/>
          </a:solidFill>
          <a:latin typeface="微軟正黑體" panose="020B0604030504040204" pitchFamily="34" charset="-120"/>
          <a:ea typeface="微軟正黑體" panose="020B0604030504040204" pitchFamily="34" charset="-120"/>
          <a:cs typeface="+mn-cs"/>
        </a:defRPr>
      </a:lvl4pPr>
      <a:lvl5pPr marL="1157288" indent="-128588" algn="l" defTabSz="514350" rtl="0" eaLnBrk="1" latinLnBrk="0" hangingPunct="1">
        <a:lnSpc>
          <a:spcPct val="100000"/>
        </a:lnSpc>
        <a:spcBef>
          <a:spcPts val="450"/>
        </a:spcBef>
        <a:buFont typeface="Wingdings" panose="05000000000000000000" pitchFamily="2" charset="2"/>
        <a:buChar char="§"/>
        <a:defRPr sz="1200" kern="1200">
          <a:solidFill>
            <a:schemeClr val="tx1"/>
          </a:solidFill>
          <a:latin typeface="微軟正黑體" panose="020B0604030504040204" pitchFamily="34" charset="-120"/>
          <a:ea typeface="微軟正黑體" panose="020B0604030504040204" pitchFamily="34" charset="-120"/>
          <a:cs typeface="+mn-cs"/>
        </a:defRPr>
      </a:lvl5pPr>
      <a:lvl6pPr marL="1414463"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9pPr>
    </p:bodyStyle>
    <p:otherStyle>
      <a:defPPr>
        <a:defRPr/>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9" pos="928">
          <p15:clr>
            <a:srgbClr val="F26B43"/>
          </p15:clr>
        </p15:guide>
        <p15:guide id="10" pos="9312">
          <p15:clr>
            <a:srgbClr val="F26B43"/>
          </p15:clr>
        </p15:guide>
        <p15:guide id="11" pos="1237">
          <p15:clr>
            <a:srgbClr val="F26B43"/>
          </p15:clr>
        </p15:guide>
        <p15:guide id="12" pos="12416">
          <p15:clr>
            <a:srgbClr val="F26B43"/>
          </p15:clr>
        </p15:guide>
        <p15:guide id="13" orient="horz" pos="1008">
          <p15:clr>
            <a:srgbClr val="F26B43"/>
          </p15:clr>
        </p15:guide>
        <p15:guide id="1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1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24.w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5.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26.wmf"/><Relationship Id="rId4" Type="http://schemas.openxmlformats.org/officeDocument/2006/relationships/oleObject" Target="../embeddings/oleObject14.bin"/><Relationship Id="rId9" Type="http://schemas.openxmlformats.org/officeDocument/2006/relationships/image" Target="../media/image28.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8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84.png"/></Relationships>
</file>

<file path=ppt/slides/_rels/slide8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7.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98.png"/><Relationship Id="rId9" Type="http://schemas.openxmlformats.org/officeDocument/2006/relationships/image" Target="../media/image80.png"/></Relationships>
</file>

<file path=ppt/slides/_rels/slide8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7.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98.png"/><Relationship Id="rId9" Type="http://schemas.openxmlformats.org/officeDocument/2006/relationships/image" Target="../media/image80.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9.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100.png"/><Relationship Id="rId9" Type="http://schemas.openxmlformats.org/officeDocument/2006/relationships/image" Target="../media/image80.png"/></Relationships>
</file>

<file path=ppt/slides/_rels/slide9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01.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102.png"/><Relationship Id="rId9" Type="http://schemas.openxmlformats.org/officeDocument/2006/relationships/image" Target="../media/image80.png"/></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r>
              <a:rPr lang="en-US" altLang="zh-TW" dirty="0"/>
              <a:t>Graph and Search Algorithms</a:t>
            </a:r>
            <a:endParaRPr lang="zh-TW" altLang="en-US" dirty="0"/>
          </a:p>
        </p:txBody>
      </p:sp>
      <p:pic>
        <p:nvPicPr>
          <p:cNvPr id="26626" name="Picture 2" descr="https://kopu.chat/wp-content/uploads/2017/09/post-the-graph-data-structure.jpg">
            <a:extLst>
              <a:ext uri="{FF2B5EF4-FFF2-40B4-BE49-F238E27FC236}">
                <a16:creationId xmlns:a16="http://schemas.microsoft.com/office/drawing/2014/main" id="{A3AF9261-C5B9-42DE-9DA0-54A99E41A3F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30448" r="30448"/>
          <a:stretch>
            <a:fillRect/>
          </a:stretch>
        </p:blipFill>
        <p:spPr/>
      </p:pic>
      <p:sp>
        <p:nvSpPr>
          <p:cNvPr id="2" name="副標題 1"/>
          <p:cNvSpPr>
            <a:spLocks noGrp="1"/>
          </p:cNvSpPr>
          <p:nvPr>
            <p:ph type="subTitle" idx="1"/>
          </p:nvPr>
        </p:nvSpPr>
        <p:spPr/>
        <p:txBody>
          <a:bodyPr/>
          <a:lstStyle/>
          <a:p>
            <a:r>
              <a:rPr lang="zh-TW" altLang="en-US" dirty="0"/>
              <a:t>許志仲</a:t>
            </a:r>
            <a:r>
              <a:rPr lang="en-US" altLang="zh-TW" dirty="0"/>
              <a:t>(</a:t>
            </a:r>
            <a:r>
              <a:rPr lang="en-US" altLang="zh-TW" dirty="0" err="1"/>
              <a:t>Chih</a:t>
            </a:r>
            <a:r>
              <a:rPr lang="en-US" altLang="zh-TW" dirty="0"/>
              <a:t>-Chung Hsu)</a:t>
            </a:r>
          </a:p>
          <a:p>
            <a:endParaRPr lang="en-US" altLang="zh-TW" dirty="0"/>
          </a:p>
          <a:p>
            <a:r>
              <a:rPr lang="en-US" altLang="zh-TW" dirty="0"/>
              <a:t>cchsu@gs.ncku.edu.tw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TW" altLang="en-US"/>
              <a:t>圖形結構定義</a:t>
            </a:r>
            <a:endParaRPr lang="zh-TW" altLang="en-US" dirty="0"/>
          </a:p>
        </p:txBody>
      </p:sp>
      <p:sp>
        <p:nvSpPr>
          <p:cNvPr id="37891" name="Rectangle 3"/>
          <p:cNvSpPr>
            <a:spLocks noGrp="1" noChangeArrowheads="1"/>
          </p:cNvSpPr>
          <p:nvPr>
            <p:ph idx="1"/>
          </p:nvPr>
        </p:nvSpPr>
        <p:spPr/>
        <p:txBody>
          <a:bodyPr/>
          <a:lstStyle/>
          <a:p>
            <a:r>
              <a:rPr lang="zh-TW" altLang="af-ZA"/>
              <a:t>圖形(</a:t>
            </a:r>
            <a:r>
              <a:rPr lang="af-ZA" altLang="zh-TW"/>
              <a:t>Graph) </a:t>
            </a:r>
          </a:p>
          <a:p>
            <a:pPr lvl="1"/>
            <a:r>
              <a:rPr lang="af-ZA" altLang="zh-TW"/>
              <a:t>G = (V，E)</a:t>
            </a:r>
            <a:endParaRPr lang="zh-TW" altLang="af-ZA"/>
          </a:p>
          <a:p>
            <a:r>
              <a:rPr lang="zh-TW" altLang="af-ZA"/>
              <a:t>頂點(</a:t>
            </a:r>
            <a:r>
              <a:rPr lang="af-ZA" altLang="zh-TW"/>
              <a:t>Vertices，</a:t>
            </a:r>
            <a:r>
              <a:rPr lang="zh-TW" altLang="af-ZA"/>
              <a:t>或稱</a:t>
            </a:r>
            <a:r>
              <a:rPr lang="af-ZA" altLang="zh-TW"/>
              <a:t>Nodes)</a:t>
            </a:r>
          </a:p>
          <a:p>
            <a:r>
              <a:rPr lang="zh-TW" altLang="af-ZA"/>
              <a:t>邊(</a:t>
            </a:r>
            <a:r>
              <a:rPr lang="af-ZA" altLang="zh-TW"/>
              <a:t>Edges)</a:t>
            </a:r>
          </a:p>
          <a:p>
            <a:r>
              <a:rPr lang="zh-TW" altLang="en-US"/>
              <a:t>無向圖</a:t>
            </a:r>
            <a:r>
              <a:rPr lang="en-US" altLang="zh-TW"/>
              <a:t>(Undirected Graph)</a:t>
            </a:r>
            <a:endParaRPr lang="af-ZA" altLang="zh-TW"/>
          </a:p>
          <a:p>
            <a:pPr lvl="1"/>
            <a:r>
              <a:rPr lang="en-US" altLang="zh-TW"/>
              <a:t>(V1 ,V2) </a:t>
            </a:r>
          </a:p>
          <a:p>
            <a:r>
              <a:rPr lang="zh-TW" altLang="en-US"/>
              <a:t>有向圖</a:t>
            </a:r>
            <a:r>
              <a:rPr lang="en-US" altLang="zh-TW"/>
              <a:t>(Directed Graph)</a:t>
            </a:r>
          </a:p>
          <a:p>
            <a:pPr lvl="1"/>
            <a:r>
              <a:rPr lang="en-US" altLang="zh-TW"/>
              <a:t>&lt;V1 ,V2&gt; </a:t>
            </a:r>
          </a:p>
          <a:p>
            <a:pPr lvl="1"/>
            <a:endParaRPr lang="en-US" altLang="zh-TW" dirty="0"/>
          </a:p>
        </p:txBody>
      </p:sp>
      <p:sp>
        <p:nvSpPr>
          <p:cNvPr id="37892" name="Rectangle 4"/>
          <p:cNvSpPr>
            <a:spLocks noChangeArrowheads="1"/>
          </p:cNvSpPr>
          <p:nvPr/>
        </p:nvSpPr>
        <p:spPr bwMode="auto">
          <a:xfrm>
            <a:off x="305593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graphicFrame>
        <p:nvGraphicFramePr>
          <p:cNvPr id="37893" name="Object 5"/>
          <p:cNvGraphicFramePr>
            <a:graphicFrameLocks noChangeAspect="1"/>
          </p:cNvGraphicFramePr>
          <p:nvPr>
            <p:extLst>
              <p:ext uri="{D42A27DB-BD31-4B8C-83A1-F6EECF244321}">
                <p14:modId xmlns:p14="http://schemas.microsoft.com/office/powerpoint/2010/main" val="3009389585"/>
              </p:ext>
            </p:extLst>
          </p:nvPr>
        </p:nvGraphicFramePr>
        <p:xfrm>
          <a:off x="5786979" y="1567308"/>
          <a:ext cx="2286000" cy="2206625"/>
        </p:xfrm>
        <a:graphic>
          <a:graphicData uri="http://schemas.openxmlformats.org/presentationml/2006/ole">
            <mc:AlternateContent xmlns:mc="http://schemas.openxmlformats.org/markup-compatibility/2006">
              <mc:Choice xmlns:v="urn:schemas-microsoft-com:vml" Requires="v">
                <p:oleObj spid="_x0000_s1264" name="Visio" r:id="rId4" imgW="1316880" imgH="1271880" progId="Visio.Drawing.11">
                  <p:embed/>
                </p:oleObj>
              </mc:Choice>
              <mc:Fallback>
                <p:oleObj name="Visio" r:id="rId4" imgW="1316880" imgH="1271880" progId="Visio.Drawing.11">
                  <p:embed/>
                  <p:pic>
                    <p:nvPicPr>
                      <p:cNvPr id="378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979" y="1567308"/>
                        <a:ext cx="2286000"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4" name="Object 6"/>
          <p:cNvGraphicFramePr>
            <a:graphicFrameLocks noChangeAspect="1"/>
          </p:cNvGraphicFramePr>
          <p:nvPr>
            <p:extLst>
              <p:ext uri="{D42A27DB-BD31-4B8C-83A1-F6EECF244321}">
                <p14:modId xmlns:p14="http://schemas.microsoft.com/office/powerpoint/2010/main" val="2217767613"/>
              </p:ext>
            </p:extLst>
          </p:nvPr>
        </p:nvGraphicFramePr>
        <p:xfrm>
          <a:off x="6262435" y="4290510"/>
          <a:ext cx="1335088" cy="1600200"/>
        </p:xfrm>
        <a:graphic>
          <a:graphicData uri="http://schemas.openxmlformats.org/presentationml/2006/ole">
            <mc:AlternateContent xmlns:mc="http://schemas.openxmlformats.org/markup-compatibility/2006">
              <mc:Choice xmlns:v="urn:schemas-microsoft-com:vml" Requires="v">
                <p:oleObj spid="_x0000_s1265" name="Visio" r:id="rId6" imgW="911880" imgH="1091880" progId="Visio.Drawing.11">
                  <p:embed/>
                </p:oleObj>
              </mc:Choice>
              <mc:Fallback>
                <p:oleObj name="Visio" r:id="rId6" imgW="911880" imgH="1091880" progId="Visio.Drawing.11">
                  <p:embed/>
                  <p:pic>
                    <p:nvPicPr>
                      <p:cNvPr id="3789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2435" y="4290510"/>
                        <a:ext cx="133508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9505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1</a:t>
            </a:r>
          </a:p>
        </p:txBody>
      </p:sp>
      <p:sp>
        <p:nvSpPr>
          <p:cNvPr id="38" name="內容版面配置區 37">
            <a:extLst>
              <a:ext uri="{FF2B5EF4-FFF2-40B4-BE49-F238E27FC236}">
                <a16:creationId xmlns:a16="http://schemas.microsoft.com/office/drawing/2014/main" id="{5EAE7F35-9E88-44E6-857F-775CC122305B}"/>
              </a:ext>
            </a:extLst>
          </p:cNvPr>
          <p:cNvSpPr>
            <a:spLocks noGrp="1"/>
          </p:cNvSpPr>
          <p:nvPr>
            <p:ph idx="1"/>
          </p:nvPr>
        </p:nvSpPr>
        <p:spPr/>
        <p:txBody>
          <a:bodyPr/>
          <a:lstStyle/>
          <a:p>
            <a:endParaRPr lang="zh-TW" altLang="en-US"/>
          </a:p>
        </p:txBody>
      </p:sp>
      <p:sp>
        <p:nvSpPr>
          <p:cNvPr id="3" name="object 3"/>
          <p:cNvSpPr txBox="1"/>
          <p:nvPr/>
        </p:nvSpPr>
        <p:spPr>
          <a:xfrm>
            <a:off x="687705" y="2217229"/>
            <a:ext cx="7574756" cy="553357"/>
          </a:xfrm>
          <a:prstGeom prst="rect">
            <a:avLst/>
          </a:prstGeom>
        </p:spPr>
        <p:txBody>
          <a:bodyPr vert="horz" wrap="square" lIns="0" tIns="40005" rIns="0" bIns="0" rtlCol="0">
            <a:spAutoFit/>
          </a:bodyPr>
          <a:lstStyle/>
          <a:p>
            <a:pPr marL="180975" marR="3810" indent="-171450">
              <a:lnSpc>
                <a:spcPts val="1950"/>
              </a:lnSpc>
              <a:spcBef>
                <a:spcPts val="315"/>
              </a:spcBef>
              <a:buFont typeface="Arial"/>
              <a:buChar char="•"/>
              <a:tabLst>
                <a:tab pos="180975" algn="l"/>
              </a:tabLst>
            </a:pPr>
            <a:r>
              <a:rPr dirty="0">
                <a:latin typeface="微軟正黑體"/>
                <a:cs typeface="微軟正黑體"/>
              </a:rPr>
              <a:t>步驟</a:t>
            </a:r>
            <a:r>
              <a:rPr spc="-45" dirty="0">
                <a:latin typeface="微軟正黑體"/>
                <a:cs typeface="微軟正黑體"/>
              </a:rPr>
              <a:t> </a:t>
            </a:r>
            <a:r>
              <a:rPr dirty="0">
                <a:latin typeface="微軟正黑體"/>
                <a:cs typeface="微軟正黑體"/>
              </a:rPr>
              <a:t>1:</a:t>
            </a:r>
            <a:r>
              <a:rPr spc="-49" dirty="0">
                <a:latin typeface="微軟正黑體"/>
                <a:cs typeface="微軟正黑體"/>
              </a:rPr>
              <a:t> </a:t>
            </a:r>
            <a:r>
              <a:rPr dirty="0">
                <a:latin typeface="微軟正黑體"/>
                <a:cs typeface="微軟正黑體"/>
              </a:rPr>
              <a:t>複製一份圖型的相鄰矩陣資料，將這份矩陣資料做為最短路徑的初 </a:t>
            </a:r>
            <a:r>
              <a:rPr spc="-4" dirty="0">
                <a:latin typeface="微軟正黑體"/>
                <a:cs typeface="微軟正黑體"/>
              </a:rPr>
              <a:t>始值。</a:t>
            </a:r>
            <a:endParaRPr dirty="0">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2"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22434">
                  <a:extLst>
                    <a:ext uri="{9D8B030D-6E8A-4147-A177-3AD203B41FA5}">
                      <a16:colId xmlns:a16="http://schemas.microsoft.com/office/drawing/2014/main" val="20001"/>
                    </a:ext>
                  </a:extLst>
                </a:gridCol>
                <a:gridCol w="405764">
                  <a:extLst>
                    <a:ext uri="{9D8B030D-6E8A-4147-A177-3AD203B41FA5}">
                      <a16:colId xmlns:a16="http://schemas.microsoft.com/office/drawing/2014/main" val="20002"/>
                    </a:ext>
                  </a:extLst>
                </a:gridCol>
                <a:gridCol w="405764">
                  <a:extLst>
                    <a:ext uri="{9D8B030D-6E8A-4147-A177-3AD203B41FA5}">
                      <a16:colId xmlns:a16="http://schemas.microsoft.com/office/drawing/2014/main" val="20003"/>
                    </a:ext>
                  </a:extLst>
                </a:gridCol>
                <a:gridCol w="405764">
                  <a:extLst>
                    <a:ext uri="{9D8B030D-6E8A-4147-A177-3AD203B41FA5}">
                      <a16:colId xmlns:a16="http://schemas.microsoft.com/office/drawing/2014/main" val="20004"/>
                    </a:ext>
                  </a:extLst>
                </a:gridCol>
                <a:gridCol w="405764">
                  <a:extLst>
                    <a:ext uri="{9D8B030D-6E8A-4147-A177-3AD203B41FA5}">
                      <a16:colId xmlns:a16="http://schemas.microsoft.com/office/drawing/2014/main" val="20005"/>
                    </a:ext>
                  </a:extLst>
                </a:gridCol>
                <a:gridCol w="405289">
                  <a:extLst>
                    <a:ext uri="{9D8B030D-6E8A-4147-A177-3AD203B41FA5}">
                      <a16:colId xmlns:a16="http://schemas.microsoft.com/office/drawing/2014/main" val="20006"/>
                    </a:ext>
                  </a:extLst>
                </a:gridCol>
              </a:tblGrid>
              <a:tr h="341500">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21590"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L="205740">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205740">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205740">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2</a:t>
            </a:r>
          </a:p>
        </p:txBody>
      </p:sp>
      <p:sp>
        <p:nvSpPr>
          <p:cNvPr id="38" name="內容版面配置區 37">
            <a:extLst>
              <a:ext uri="{FF2B5EF4-FFF2-40B4-BE49-F238E27FC236}">
                <a16:creationId xmlns:a16="http://schemas.microsoft.com/office/drawing/2014/main" id="{8731BD92-BFCE-44A1-A4BF-0F5965AEDB28}"/>
              </a:ext>
            </a:extLst>
          </p:cNvPr>
          <p:cNvSpPr>
            <a:spLocks noGrp="1"/>
          </p:cNvSpPr>
          <p:nvPr>
            <p:ph idx="1"/>
          </p:nvPr>
        </p:nvSpPr>
        <p:spPr/>
        <p:txBody>
          <a:bodyPr/>
          <a:lstStyle/>
          <a:p>
            <a:endParaRPr lang="zh-TW" altLang="en-US"/>
          </a:p>
        </p:txBody>
      </p:sp>
      <p:sp>
        <p:nvSpPr>
          <p:cNvPr id="3" name="object 3"/>
          <p:cNvSpPr txBox="1"/>
          <p:nvPr/>
        </p:nvSpPr>
        <p:spPr>
          <a:xfrm>
            <a:off x="687704" y="2211514"/>
            <a:ext cx="5707380"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34" dirty="0">
                <a:latin typeface="微軟正黑體"/>
                <a:cs typeface="微軟正黑體"/>
              </a:rPr>
              <a:t> </a:t>
            </a:r>
            <a:r>
              <a:rPr dirty="0">
                <a:latin typeface="微軟正黑體"/>
                <a:cs typeface="微軟正黑體"/>
              </a:rPr>
              <a:t>2:</a:t>
            </a:r>
            <a:r>
              <a:rPr spc="-34" dirty="0">
                <a:latin typeface="微軟正黑體"/>
                <a:cs typeface="微軟正黑體"/>
              </a:rPr>
              <a:t> </a:t>
            </a:r>
            <a:r>
              <a:rPr dirty="0">
                <a:latin typeface="微軟正黑體"/>
                <a:cs typeface="微軟正黑體"/>
              </a:rPr>
              <a:t>在任兩點之間加入節點</a:t>
            </a:r>
            <a:r>
              <a:rPr spc="-23" dirty="0">
                <a:latin typeface="微軟正黑體"/>
                <a:cs typeface="微軟正黑體"/>
              </a:rPr>
              <a:t> </a:t>
            </a:r>
            <a:r>
              <a:rPr dirty="0">
                <a:latin typeface="微軟正黑體"/>
                <a:cs typeface="微軟正黑體"/>
              </a:rPr>
              <a:t>1，確認距離是否有縮短</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2"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22434">
                  <a:extLst>
                    <a:ext uri="{9D8B030D-6E8A-4147-A177-3AD203B41FA5}">
                      <a16:colId xmlns:a16="http://schemas.microsoft.com/office/drawing/2014/main" val="20001"/>
                    </a:ext>
                  </a:extLst>
                </a:gridCol>
                <a:gridCol w="405764">
                  <a:extLst>
                    <a:ext uri="{9D8B030D-6E8A-4147-A177-3AD203B41FA5}">
                      <a16:colId xmlns:a16="http://schemas.microsoft.com/office/drawing/2014/main" val="20002"/>
                    </a:ext>
                  </a:extLst>
                </a:gridCol>
                <a:gridCol w="405764">
                  <a:extLst>
                    <a:ext uri="{9D8B030D-6E8A-4147-A177-3AD203B41FA5}">
                      <a16:colId xmlns:a16="http://schemas.microsoft.com/office/drawing/2014/main" val="20003"/>
                    </a:ext>
                  </a:extLst>
                </a:gridCol>
                <a:gridCol w="405764">
                  <a:extLst>
                    <a:ext uri="{9D8B030D-6E8A-4147-A177-3AD203B41FA5}">
                      <a16:colId xmlns:a16="http://schemas.microsoft.com/office/drawing/2014/main" val="20004"/>
                    </a:ext>
                  </a:extLst>
                </a:gridCol>
                <a:gridCol w="405764">
                  <a:extLst>
                    <a:ext uri="{9D8B030D-6E8A-4147-A177-3AD203B41FA5}">
                      <a16:colId xmlns:a16="http://schemas.microsoft.com/office/drawing/2014/main" val="20005"/>
                    </a:ext>
                  </a:extLst>
                </a:gridCol>
                <a:gridCol w="405289">
                  <a:extLst>
                    <a:ext uri="{9D8B030D-6E8A-4147-A177-3AD203B41FA5}">
                      <a16:colId xmlns:a16="http://schemas.microsoft.com/office/drawing/2014/main" val="20006"/>
                    </a:ext>
                  </a:extLst>
                </a:gridCol>
              </a:tblGrid>
              <a:tr h="341500">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21590"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L="205740">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205740">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205740">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3</a:t>
            </a:r>
          </a:p>
        </p:txBody>
      </p:sp>
      <p:sp>
        <p:nvSpPr>
          <p:cNvPr id="38" name="內容版面配置區 37">
            <a:extLst>
              <a:ext uri="{FF2B5EF4-FFF2-40B4-BE49-F238E27FC236}">
                <a16:creationId xmlns:a16="http://schemas.microsoft.com/office/drawing/2014/main" id="{FCB57A73-9500-4BAC-97B6-7D0C9FD6A089}"/>
              </a:ext>
            </a:extLst>
          </p:cNvPr>
          <p:cNvSpPr>
            <a:spLocks noGrp="1"/>
          </p:cNvSpPr>
          <p:nvPr>
            <p:ph idx="1"/>
          </p:nvPr>
        </p:nvSpPr>
        <p:spPr/>
        <p:txBody>
          <a:bodyPr/>
          <a:lstStyle/>
          <a:p>
            <a:endParaRPr lang="zh-TW" altLang="en-US"/>
          </a:p>
        </p:txBody>
      </p:sp>
      <p:sp>
        <p:nvSpPr>
          <p:cNvPr id="3" name="object 3"/>
          <p:cNvSpPr txBox="1"/>
          <p:nvPr/>
        </p:nvSpPr>
        <p:spPr>
          <a:xfrm>
            <a:off x="687704" y="2211514"/>
            <a:ext cx="5707380"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34" dirty="0">
                <a:latin typeface="微軟正黑體"/>
                <a:cs typeface="微軟正黑體"/>
              </a:rPr>
              <a:t> </a:t>
            </a:r>
            <a:r>
              <a:rPr dirty="0">
                <a:latin typeface="微軟正黑體"/>
                <a:cs typeface="微軟正黑體"/>
              </a:rPr>
              <a:t>3:</a:t>
            </a:r>
            <a:r>
              <a:rPr spc="-34" dirty="0">
                <a:latin typeface="微軟正黑體"/>
                <a:cs typeface="微軟正黑體"/>
              </a:rPr>
              <a:t> </a:t>
            </a:r>
            <a:r>
              <a:rPr dirty="0">
                <a:latin typeface="微軟正黑體"/>
                <a:cs typeface="微軟正黑體"/>
              </a:rPr>
              <a:t>在任兩點之間加入節點</a:t>
            </a:r>
            <a:r>
              <a:rPr spc="-23" dirty="0">
                <a:latin typeface="微軟正黑體"/>
                <a:cs typeface="微軟正黑體"/>
              </a:rPr>
              <a:t> </a:t>
            </a:r>
            <a:r>
              <a:rPr dirty="0">
                <a:latin typeface="微軟正黑體"/>
                <a:cs typeface="微軟正黑體"/>
              </a:rPr>
              <a:t>2，確認距離是否有縮短</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2"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22434">
                  <a:extLst>
                    <a:ext uri="{9D8B030D-6E8A-4147-A177-3AD203B41FA5}">
                      <a16:colId xmlns:a16="http://schemas.microsoft.com/office/drawing/2014/main" val="20001"/>
                    </a:ext>
                  </a:extLst>
                </a:gridCol>
                <a:gridCol w="405764">
                  <a:extLst>
                    <a:ext uri="{9D8B030D-6E8A-4147-A177-3AD203B41FA5}">
                      <a16:colId xmlns:a16="http://schemas.microsoft.com/office/drawing/2014/main" val="20002"/>
                    </a:ext>
                  </a:extLst>
                </a:gridCol>
                <a:gridCol w="405764">
                  <a:extLst>
                    <a:ext uri="{9D8B030D-6E8A-4147-A177-3AD203B41FA5}">
                      <a16:colId xmlns:a16="http://schemas.microsoft.com/office/drawing/2014/main" val="20003"/>
                    </a:ext>
                  </a:extLst>
                </a:gridCol>
                <a:gridCol w="405764">
                  <a:extLst>
                    <a:ext uri="{9D8B030D-6E8A-4147-A177-3AD203B41FA5}">
                      <a16:colId xmlns:a16="http://schemas.microsoft.com/office/drawing/2014/main" val="20004"/>
                    </a:ext>
                  </a:extLst>
                </a:gridCol>
                <a:gridCol w="405764">
                  <a:extLst>
                    <a:ext uri="{9D8B030D-6E8A-4147-A177-3AD203B41FA5}">
                      <a16:colId xmlns:a16="http://schemas.microsoft.com/office/drawing/2014/main" val="20005"/>
                    </a:ext>
                  </a:extLst>
                </a:gridCol>
                <a:gridCol w="405289">
                  <a:extLst>
                    <a:ext uri="{9D8B030D-6E8A-4147-A177-3AD203B41FA5}">
                      <a16:colId xmlns:a16="http://schemas.microsoft.com/office/drawing/2014/main" val="20006"/>
                    </a:ext>
                  </a:extLst>
                </a:gridCol>
              </a:tblGrid>
              <a:tr h="341500">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21590"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L="205740">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61925">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205740">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205740">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4</a:t>
            </a:r>
          </a:p>
        </p:txBody>
      </p:sp>
      <p:sp>
        <p:nvSpPr>
          <p:cNvPr id="38" name="內容版面配置區 37">
            <a:extLst>
              <a:ext uri="{FF2B5EF4-FFF2-40B4-BE49-F238E27FC236}">
                <a16:creationId xmlns:a16="http://schemas.microsoft.com/office/drawing/2014/main" id="{A8E0A4F5-8A7B-4437-9C11-86D37973B823}"/>
              </a:ext>
            </a:extLst>
          </p:cNvPr>
          <p:cNvSpPr>
            <a:spLocks noGrp="1"/>
          </p:cNvSpPr>
          <p:nvPr>
            <p:ph idx="1"/>
          </p:nvPr>
        </p:nvSpPr>
        <p:spPr/>
        <p:txBody>
          <a:bodyPr/>
          <a:lstStyle/>
          <a:p>
            <a:endParaRPr lang="zh-TW" altLang="en-US"/>
          </a:p>
        </p:txBody>
      </p:sp>
      <p:sp>
        <p:nvSpPr>
          <p:cNvPr id="3" name="object 3"/>
          <p:cNvSpPr txBox="1"/>
          <p:nvPr/>
        </p:nvSpPr>
        <p:spPr>
          <a:xfrm>
            <a:off x="687704" y="2211514"/>
            <a:ext cx="5707380"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34" dirty="0">
                <a:latin typeface="微軟正黑體"/>
                <a:cs typeface="微軟正黑體"/>
              </a:rPr>
              <a:t> </a:t>
            </a:r>
            <a:r>
              <a:rPr dirty="0">
                <a:latin typeface="微軟正黑體"/>
                <a:cs typeface="微軟正黑體"/>
              </a:rPr>
              <a:t>4:</a:t>
            </a:r>
            <a:r>
              <a:rPr spc="-34" dirty="0">
                <a:latin typeface="微軟正黑體"/>
                <a:cs typeface="微軟正黑體"/>
              </a:rPr>
              <a:t> </a:t>
            </a:r>
            <a:r>
              <a:rPr dirty="0">
                <a:latin typeface="微軟正黑體"/>
                <a:cs typeface="微軟正黑體"/>
              </a:rPr>
              <a:t>在任兩點之間加入節點</a:t>
            </a:r>
            <a:r>
              <a:rPr spc="-23" dirty="0">
                <a:latin typeface="微軟正黑體"/>
                <a:cs typeface="微軟正黑體"/>
              </a:rPr>
              <a:t> </a:t>
            </a:r>
            <a:r>
              <a:rPr dirty="0">
                <a:latin typeface="微軟正黑體"/>
                <a:cs typeface="微軟正黑體"/>
              </a:rPr>
              <a:t>3，確認距離是否有縮短</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4"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22434">
                  <a:extLst>
                    <a:ext uri="{9D8B030D-6E8A-4147-A177-3AD203B41FA5}">
                      <a16:colId xmlns:a16="http://schemas.microsoft.com/office/drawing/2014/main" val="20001"/>
                    </a:ext>
                  </a:extLst>
                </a:gridCol>
                <a:gridCol w="405764">
                  <a:extLst>
                    <a:ext uri="{9D8B030D-6E8A-4147-A177-3AD203B41FA5}">
                      <a16:colId xmlns:a16="http://schemas.microsoft.com/office/drawing/2014/main" val="20002"/>
                    </a:ext>
                  </a:extLst>
                </a:gridCol>
                <a:gridCol w="405764">
                  <a:extLst>
                    <a:ext uri="{9D8B030D-6E8A-4147-A177-3AD203B41FA5}">
                      <a16:colId xmlns:a16="http://schemas.microsoft.com/office/drawing/2014/main" val="20003"/>
                    </a:ext>
                  </a:extLst>
                </a:gridCol>
                <a:gridCol w="397669">
                  <a:extLst>
                    <a:ext uri="{9D8B030D-6E8A-4147-A177-3AD203B41FA5}">
                      <a16:colId xmlns:a16="http://schemas.microsoft.com/office/drawing/2014/main" val="20004"/>
                    </a:ext>
                  </a:extLst>
                </a:gridCol>
                <a:gridCol w="421481">
                  <a:extLst>
                    <a:ext uri="{9D8B030D-6E8A-4147-A177-3AD203B41FA5}">
                      <a16:colId xmlns:a16="http://schemas.microsoft.com/office/drawing/2014/main" val="20005"/>
                    </a:ext>
                  </a:extLst>
                </a:gridCol>
                <a:gridCol w="397669">
                  <a:extLst>
                    <a:ext uri="{9D8B030D-6E8A-4147-A177-3AD203B41FA5}">
                      <a16:colId xmlns:a16="http://schemas.microsoft.com/office/drawing/2014/main" val="20006"/>
                    </a:ext>
                  </a:extLst>
                </a:gridCol>
              </a:tblGrid>
              <a:tr h="341500">
                <a:tc>
                  <a:txBody>
                    <a:bodyPr/>
                    <a:lstStyle/>
                    <a:p>
                      <a:pPr>
                        <a:lnSpc>
                          <a:spcPct val="100000"/>
                        </a:lnSpc>
                      </a:pPr>
                      <a:endParaRPr sz="1900">
                        <a:latin typeface="Times New Roman"/>
                        <a:cs typeface="Times New Roman"/>
                      </a:endParaRPr>
                    </a:p>
                  </a:txBody>
                  <a:tcPr marL="0" marR="0" marT="0" marB="0">
                    <a:solidFill>
                      <a:srgbClr val="000000"/>
                    </a:solidFill>
                  </a:tcPr>
                </a:tc>
                <a:tc>
                  <a:txBody>
                    <a:bodyPr/>
                    <a:lstStyle/>
                    <a:p>
                      <a:pPr marL="21590"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marL="10160"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R="1905" algn="ctr">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8</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marL="10160"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10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12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1270" algn="ctr">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1590"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1905" algn="ctr">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5</a:t>
            </a:r>
          </a:p>
        </p:txBody>
      </p:sp>
      <p:sp>
        <p:nvSpPr>
          <p:cNvPr id="38" name="內容版面配置區 37">
            <a:extLst>
              <a:ext uri="{FF2B5EF4-FFF2-40B4-BE49-F238E27FC236}">
                <a16:creationId xmlns:a16="http://schemas.microsoft.com/office/drawing/2014/main" id="{269539F6-42BA-4BC1-864F-BF45433F2D5D}"/>
              </a:ext>
            </a:extLst>
          </p:cNvPr>
          <p:cNvSpPr>
            <a:spLocks noGrp="1"/>
          </p:cNvSpPr>
          <p:nvPr>
            <p:ph idx="1"/>
          </p:nvPr>
        </p:nvSpPr>
        <p:spPr/>
        <p:txBody>
          <a:bodyPr/>
          <a:lstStyle/>
          <a:p>
            <a:endParaRPr lang="zh-TW" altLang="en-US"/>
          </a:p>
        </p:txBody>
      </p:sp>
      <p:sp>
        <p:nvSpPr>
          <p:cNvPr id="3" name="object 3"/>
          <p:cNvSpPr txBox="1"/>
          <p:nvPr/>
        </p:nvSpPr>
        <p:spPr>
          <a:xfrm>
            <a:off x="687704" y="2211514"/>
            <a:ext cx="5707380"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34" dirty="0">
                <a:latin typeface="微軟正黑體"/>
                <a:cs typeface="微軟正黑體"/>
              </a:rPr>
              <a:t> </a:t>
            </a:r>
            <a:r>
              <a:rPr dirty="0">
                <a:latin typeface="微軟正黑體"/>
                <a:cs typeface="微軟正黑體"/>
              </a:rPr>
              <a:t>5:</a:t>
            </a:r>
            <a:r>
              <a:rPr spc="-34" dirty="0">
                <a:latin typeface="微軟正黑體"/>
                <a:cs typeface="微軟正黑體"/>
              </a:rPr>
              <a:t> </a:t>
            </a:r>
            <a:r>
              <a:rPr dirty="0">
                <a:latin typeface="微軟正黑體"/>
                <a:cs typeface="微軟正黑體"/>
              </a:rPr>
              <a:t>在任兩點之間加入節點</a:t>
            </a:r>
            <a:r>
              <a:rPr spc="-23" dirty="0">
                <a:latin typeface="微軟正黑體"/>
                <a:cs typeface="微軟正黑體"/>
              </a:rPr>
              <a:t> </a:t>
            </a:r>
            <a:r>
              <a:rPr dirty="0">
                <a:latin typeface="微軟正黑體"/>
                <a:cs typeface="微軟正黑體"/>
              </a:rPr>
              <a:t>4，確認距離是否有縮短</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5"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14338">
                  <a:extLst>
                    <a:ext uri="{9D8B030D-6E8A-4147-A177-3AD203B41FA5}">
                      <a16:colId xmlns:a16="http://schemas.microsoft.com/office/drawing/2014/main" val="20001"/>
                    </a:ext>
                  </a:extLst>
                </a:gridCol>
                <a:gridCol w="413385">
                  <a:extLst>
                    <a:ext uri="{9D8B030D-6E8A-4147-A177-3AD203B41FA5}">
                      <a16:colId xmlns:a16="http://schemas.microsoft.com/office/drawing/2014/main" val="20002"/>
                    </a:ext>
                  </a:extLst>
                </a:gridCol>
                <a:gridCol w="413861">
                  <a:extLst>
                    <a:ext uri="{9D8B030D-6E8A-4147-A177-3AD203B41FA5}">
                      <a16:colId xmlns:a16="http://schemas.microsoft.com/office/drawing/2014/main" val="20003"/>
                    </a:ext>
                  </a:extLst>
                </a:gridCol>
                <a:gridCol w="390048">
                  <a:extLst>
                    <a:ext uri="{9D8B030D-6E8A-4147-A177-3AD203B41FA5}">
                      <a16:colId xmlns:a16="http://schemas.microsoft.com/office/drawing/2014/main" val="20004"/>
                    </a:ext>
                  </a:extLst>
                </a:gridCol>
                <a:gridCol w="421481">
                  <a:extLst>
                    <a:ext uri="{9D8B030D-6E8A-4147-A177-3AD203B41FA5}">
                      <a16:colId xmlns:a16="http://schemas.microsoft.com/office/drawing/2014/main" val="20005"/>
                    </a:ext>
                  </a:extLst>
                </a:gridCol>
                <a:gridCol w="397669">
                  <a:extLst>
                    <a:ext uri="{9D8B030D-6E8A-4147-A177-3AD203B41FA5}">
                      <a16:colId xmlns:a16="http://schemas.microsoft.com/office/drawing/2014/main" val="20006"/>
                    </a:ext>
                  </a:extLst>
                </a:gridCol>
              </a:tblGrid>
              <a:tr h="341500">
                <a:tc>
                  <a:txBody>
                    <a:bodyPr/>
                    <a:lstStyle/>
                    <a:p>
                      <a:pPr>
                        <a:lnSpc>
                          <a:spcPct val="100000"/>
                        </a:lnSpc>
                      </a:pPr>
                      <a:endParaRPr sz="1900">
                        <a:latin typeface="Times New Roman"/>
                        <a:cs typeface="Times New Roman"/>
                      </a:endParaRPr>
                    </a:p>
                  </a:txBody>
                  <a:tcPr marL="0" marR="0" marT="0" marB="0">
                    <a:solidFill>
                      <a:srgbClr val="000000"/>
                    </a:solidFill>
                  </a:tcPr>
                </a:tc>
                <a:tc>
                  <a:txBody>
                    <a:bodyPr/>
                    <a:lstStyle/>
                    <a:p>
                      <a:pPr marL="32384"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marL="10795"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marR="1905"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R="1905" algn="ctr">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marL="10795" algn="ctr">
                        <a:lnSpc>
                          <a:spcPct val="100000"/>
                        </a:lnSpc>
                        <a:spcBef>
                          <a:spcPts val="470"/>
                        </a:spcBef>
                      </a:pPr>
                      <a:r>
                        <a:rPr sz="1500" b="1" dirty="0">
                          <a:solidFill>
                            <a:srgbClr val="C00000"/>
                          </a:solidFill>
                          <a:latin typeface="Calibri"/>
                          <a:cs typeface="Calibri"/>
                        </a:rPr>
                        <a:t>6</a:t>
                      </a:r>
                      <a:endParaRPr sz="1500">
                        <a:latin typeface="Calibri"/>
                        <a:cs typeface="Calibri"/>
                      </a:endParaRPr>
                    </a:p>
                  </a:txBody>
                  <a:tcPr marL="0" marR="0" marT="44768" marB="0">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1905"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1270" algn="ctr">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b="1" dirty="0">
                          <a:solidFill>
                            <a:srgbClr val="C00000"/>
                          </a:solidFill>
                          <a:latin typeface="Calibri"/>
                          <a:cs typeface="Calibri"/>
                        </a:rPr>
                        <a:t>10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2540" algn="ctr">
                        <a:lnSpc>
                          <a:spcPct val="100000"/>
                        </a:lnSpc>
                        <a:spcBef>
                          <a:spcPts val="475"/>
                        </a:spcBef>
                      </a:pPr>
                      <a:r>
                        <a:rPr sz="1500" b="1" dirty="0">
                          <a:solidFill>
                            <a:srgbClr val="C00000"/>
                          </a:solidFill>
                          <a:latin typeface="Calibri"/>
                          <a:cs typeface="Calibri"/>
                        </a:rPr>
                        <a:t>14</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b="1" dirty="0">
                          <a:solidFill>
                            <a:srgbClr val="C00000"/>
                          </a:solidFill>
                          <a:latin typeface="Calibri"/>
                          <a:cs typeface="Calibri"/>
                        </a:rPr>
                        <a:t>20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1905" algn="ctr">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6</a:t>
            </a:r>
          </a:p>
        </p:txBody>
      </p:sp>
      <p:sp>
        <p:nvSpPr>
          <p:cNvPr id="38" name="內容版面配置區 37">
            <a:extLst>
              <a:ext uri="{FF2B5EF4-FFF2-40B4-BE49-F238E27FC236}">
                <a16:creationId xmlns:a16="http://schemas.microsoft.com/office/drawing/2014/main" id="{961CF81F-16E2-4153-AF8A-6D8EFD65F5B2}"/>
              </a:ext>
            </a:extLst>
          </p:cNvPr>
          <p:cNvSpPr>
            <a:spLocks noGrp="1"/>
          </p:cNvSpPr>
          <p:nvPr>
            <p:ph idx="1"/>
          </p:nvPr>
        </p:nvSpPr>
        <p:spPr/>
        <p:txBody>
          <a:bodyPr/>
          <a:lstStyle/>
          <a:p>
            <a:endParaRPr lang="zh-TW" altLang="en-US"/>
          </a:p>
        </p:txBody>
      </p:sp>
      <p:sp>
        <p:nvSpPr>
          <p:cNvPr id="3" name="object 3"/>
          <p:cNvSpPr txBox="1"/>
          <p:nvPr/>
        </p:nvSpPr>
        <p:spPr>
          <a:xfrm>
            <a:off x="687704" y="2211514"/>
            <a:ext cx="5707380"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34" dirty="0">
                <a:latin typeface="微軟正黑體"/>
                <a:cs typeface="微軟正黑體"/>
              </a:rPr>
              <a:t> </a:t>
            </a:r>
            <a:r>
              <a:rPr dirty="0">
                <a:latin typeface="微軟正黑體"/>
                <a:cs typeface="微軟正黑體"/>
              </a:rPr>
              <a:t>6:</a:t>
            </a:r>
            <a:r>
              <a:rPr spc="-34" dirty="0">
                <a:latin typeface="微軟正黑體"/>
                <a:cs typeface="微軟正黑體"/>
              </a:rPr>
              <a:t> </a:t>
            </a:r>
            <a:r>
              <a:rPr dirty="0">
                <a:latin typeface="微軟正黑體"/>
                <a:cs typeface="微軟正黑體"/>
              </a:rPr>
              <a:t>在任兩點之間加入節點</a:t>
            </a:r>
            <a:r>
              <a:rPr spc="-23" dirty="0">
                <a:latin typeface="微軟正黑體"/>
                <a:cs typeface="微軟正黑體"/>
              </a:rPr>
              <a:t> </a:t>
            </a:r>
            <a:r>
              <a:rPr dirty="0">
                <a:latin typeface="微軟正黑體"/>
                <a:cs typeface="微軟正黑體"/>
              </a:rPr>
              <a:t>5，確認距離是否有縮短</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4"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14338">
                  <a:extLst>
                    <a:ext uri="{9D8B030D-6E8A-4147-A177-3AD203B41FA5}">
                      <a16:colId xmlns:a16="http://schemas.microsoft.com/office/drawing/2014/main" val="20001"/>
                    </a:ext>
                  </a:extLst>
                </a:gridCol>
                <a:gridCol w="413385">
                  <a:extLst>
                    <a:ext uri="{9D8B030D-6E8A-4147-A177-3AD203B41FA5}">
                      <a16:colId xmlns:a16="http://schemas.microsoft.com/office/drawing/2014/main" val="20002"/>
                    </a:ext>
                  </a:extLst>
                </a:gridCol>
                <a:gridCol w="413861">
                  <a:extLst>
                    <a:ext uri="{9D8B030D-6E8A-4147-A177-3AD203B41FA5}">
                      <a16:colId xmlns:a16="http://schemas.microsoft.com/office/drawing/2014/main" val="20003"/>
                    </a:ext>
                  </a:extLst>
                </a:gridCol>
                <a:gridCol w="390048">
                  <a:extLst>
                    <a:ext uri="{9D8B030D-6E8A-4147-A177-3AD203B41FA5}">
                      <a16:colId xmlns:a16="http://schemas.microsoft.com/office/drawing/2014/main" val="20004"/>
                    </a:ext>
                  </a:extLst>
                </a:gridCol>
                <a:gridCol w="413385">
                  <a:extLst>
                    <a:ext uri="{9D8B030D-6E8A-4147-A177-3AD203B41FA5}">
                      <a16:colId xmlns:a16="http://schemas.microsoft.com/office/drawing/2014/main" val="20005"/>
                    </a:ext>
                  </a:extLst>
                </a:gridCol>
                <a:gridCol w="405764">
                  <a:extLst>
                    <a:ext uri="{9D8B030D-6E8A-4147-A177-3AD203B41FA5}">
                      <a16:colId xmlns:a16="http://schemas.microsoft.com/office/drawing/2014/main" val="20006"/>
                    </a:ext>
                  </a:extLst>
                </a:gridCol>
              </a:tblGrid>
              <a:tr h="341500">
                <a:tc>
                  <a:txBody>
                    <a:bodyPr/>
                    <a:lstStyle/>
                    <a:p>
                      <a:pPr>
                        <a:lnSpc>
                          <a:spcPct val="100000"/>
                        </a:lnSpc>
                      </a:pPr>
                      <a:endParaRPr sz="1900">
                        <a:latin typeface="Times New Roman"/>
                        <a:cs typeface="Times New Roman"/>
                      </a:endParaRPr>
                    </a:p>
                  </a:txBody>
                  <a:tcPr marL="0" marR="0" marT="0" marB="0">
                    <a:solidFill>
                      <a:srgbClr val="000000"/>
                    </a:solidFill>
                  </a:tcPr>
                </a:tc>
                <a:tc>
                  <a:txBody>
                    <a:bodyPr/>
                    <a:lstStyle/>
                    <a:p>
                      <a:pPr marL="32384"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marL="10795"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marR="1905"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marL="10795"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6</a:t>
                      </a:r>
                      <a:endParaRPr sz="1500">
                        <a:latin typeface="Calibri"/>
                        <a:cs typeface="Calibri"/>
                      </a:endParaRPr>
                    </a:p>
                  </a:txBody>
                  <a:tcPr marL="0" marR="0" marT="44768" marB="0">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16</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0"/>
                        </a:spcBef>
                      </a:pPr>
                      <a:r>
                        <a:rPr sz="1500" dirty="0">
                          <a:latin typeface="Calibri"/>
                          <a:cs typeface="Calibri"/>
                        </a:rPr>
                        <a:t>10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17</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13</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R="190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0"/>
                        </a:spcBef>
                      </a:pPr>
                      <a:r>
                        <a:rPr sz="1500" dirty="0">
                          <a:latin typeface="Calibri"/>
                          <a:cs typeface="Calibri"/>
                        </a:rPr>
                        <a:t>12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19</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1905"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10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R="2540" algn="ctr">
                        <a:lnSpc>
                          <a:spcPct val="100000"/>
                        </a:lnSpc>
                        <a:spcBef>
                          <a:spcPts val="475"/>
                        </a:spcBef>
                      </a:pPr>
                      <a:r>
                        <a:rPr sz="1500" dirty="0">
                          <a:latin typeface="Calibri"/>
                          <a:cs typeface="Calibri"/>
                        </a:rPr>
                        <a:t>14</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20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7</a:t>
            </a:r>
          </a:p>
        </p:txBody>
      </p:sp>
      <p:sp>
        <p:nvSpPr>
          <p:cNvPr id="38" name="內容版面配置區 37">
            <a:extLst>
              <a:ext uri="{FF2B5EF4-FFF2-40B4-BE49-F238E27FC236}">
                <a16:creationId xmlns:a16="http://schemas.microsoft.com/office/drawing/2014/main" id="{B65A9328-B504-4606-B98E-823CA596D5D1}"/>
              </a:ext>
            </a:extLst>
          </p:cNvPr>
          <p:cNvSpPr>
            <a:spLocks noGrp="1"/>
          </p:cNvSpPr>
          <p:nvPr>
            <p:ph idx="1"/>
          </p:nvPr>
        </p:nvSpPr>
        <p:spPr/>
        <p:txBody>
          <a:bodyPr/>
          <a:lstStyle/>
          <a:p>
            <a:endParaRPr lang="zh-TW" altLang="en-US"/>
          </a:p>
        </p:txBody>
      </p:sp>
      <p:sp>
        <p:nvSpPr>
          <p:cNvPr id="3" name="object 3"/>
          <p:cNvSpPr txBox="1"/>
          <p:nvPr/>
        </p:nvSpPr>
        <p:spPr>
          <a:xfrm>
            <a:off x="687704" y="2211514"/>
            <a:ext cx="5707380"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34" dirty="0">
                <a:latin typeface="微軟正黑體"/>
                <a:cs typeface="微軟正黑體"/>
              </a:rPr>
              <a:t> </a:t>
            </a:r>
            <a:r>
              <a:rPr dirty="0">
                <a:latin typeface="微軟正黑體"/>
                <a:cs typeface="微軟正黑體"/>
              </a:rPr>
              <a:t>7:</a:t>
            </a:r>
            <a:r>
              <a:rPr spc="-34" dirty="0">
                <a:latin typeface="微軟正黑體"/>
                <a:cs typeface="微軟正黑體"/>
              </a:rPr>
              <a:t> </a:t>
            </a:r>
            <a:r>
              <a:rPr dirty="0">
                <a:latin typeface="微軟正黑體"/>
                <a:cs typeface="微軟正黑體"/>
              </a:rPr>
              <a:t>在任兩點之間加入節點</a:t>
            </a:r>
            <a:r>
              <a:rPr spc="-23" dirty="0">
                <a:latin typeface="微軟正黑體"/>
                <a:cs typeface="微軟正黑體"/>
              </a:rPr>
              <a:t> </a:t>
            </a:r>
            <a:r>
              <a:rPr dirty="0">
                <a:latin typeface="微軟正黑體"/>
                <a:cs typeface="微軟正黑體"/>
              </a:rPr>
              <a:t>6，確認距離是否有縮短</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2"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14338">
                  <a:extLst>
                    <a:ext uri="{9D8B030D-6E8A-4147-A177-3AD203B41FA5}">
                      <a16:colId xmlns:a16="http://schemas.microsoft.com/office/drawing/2014/main" val="20001"/>
                    </a:ext>
                  </a:extLst>
                </a:gridCol>
                <a:gridCol w="413385">
                  <a:extLst>
                    <a:ext uri="{9D8B030D-6E8A-4147-A177-3AD203B41FA5}">
                      <a16:colId xmlns:a16="http://schemas.microsoft.com/office/drawing/2014/main" val="20002"/>
                    </a:ext>
                  </a:extLst>
                </a:gridCol>
                <a:gridCol w="405764">
                  <a:extLst>
                    <a:ext uri="{9D8B030D-6E8A-4147-A177-3AD203B41FA5}">
                      <a16:colId xmlns:a16="http://schemas.microsoft.com/office/drawing/2014/main" val="20003"/>
                    </a:ext>
                  </a:extLst>
                </a:gridCol>
                <a:gridCol w="405764">
                  <a:extLst>
                    <a:ext uri="{9D8B030D-6E8A-4147-A177-3AD203B41FA5}">
                      <a16:colId xmlns:a16="http://schemas.microsoft.com/office/drawing/2014/main" val="20004"/>
                    </a:ext>
                  </a:extLst>
                </a:gridCol>
                <a:gridCol w="405764">
                  <a:extLst>
                    <a:ext uri="{9D8B030D-6E8A-4147-A177-3AD203B41FA5}">
                      <a16:colId xmlns:a16="http://schemas.microsoft.com/office/drawing/2014/main" val="20005"/>
                    </a:ext>
                  </a:extLst>
                </a:gridCol>
                <a:gridCol w="405764">
                  <a:extLst>
                    <a:ext uri="{9D8B030D-6E8A-4147-A177-3AD203B41FA5}">
                      <a16:colId xmlns:a16="http://schemas.microsoft.com/office/drawing/2014/main" val="20006"/>
                    </a:ext>
                  </a:extLst>
                </a:gridCol>
              </a:tblGrid>
              <a:tr h="341500">
                <a:tc>
                  <a:txBody>
                    <a:bodyPr/>
                    <a:lstStyle/>
                    <a:p>
                      <a:pPr>
                        <a:lnSpc>
                          <a:spcPct val="100000"/>
                        </a:lnSpc>
                      </a:pPr>
                      <a:endParaRPr sz="1900">
                        <a:latin typeface="Times New Roman"/>
                        <a:cs typeface="Times New Roman"/>
                      </a:endParaRPr>
                    </a:p>
                  </a:txBody>
                  <a:tcPr marL="0" marR="0" marT="0" marB="0">
                    <a:solidFill>
                      <a:srgbClr val="000000"/>
                    </a:solidFill>
                  </a:tcPr>
                </a:tc>
                <a:tc>
                  <a:txBody>
                    <a:bodyPr/>
                    <a:lstStyle/>
                    <a:p>
                      <a:pPr marL="32384"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marL="10795"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6</a:t>
                      </a:r>
                      <a:endParaRPr sz="1500">
                        <a:latin typeface="Calibri"/>
                        <a:cs typeface="Calibri"/>
                      </a:endParaRPr>
                    </a:p>
                  </a:txBody>
                  <a:tcPr marL="0" marR="0" marT="44768" marB="0">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16</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25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17</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b="1" dirty="0">
                          <a:solidFill>
                            <a:srgbClr val="C00000"/>
                          </a:solidFill>
                          <a:latin typeface="Calibri"/>
                          <a:cs typeface="Calibri"/>
                        </a:rPr>
                        <a:t>21</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13</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19</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b="1" dirty="0">
                          <a:solidFill>
                            <a:srgbClr val="C00000"/>
                          </a:solidFill>
                          <a:latin typeface="Calibri"/>
                          <a:cs typeface="Calibri"/>
                        </a:rPr>
                        <a:t>17</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b="1" dirty="0">
                          <a:solidFill>
                            <a:srgbClr val="C00000"/>
                          </a:solidFill>
                          <a:latin typeface="Calibri"/>
                          <a:cs typeface="Calibri"/>
                        </a:rPr>
                        <a:t>21</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b="1" dirty="0">
                          <a:solidFill>
                            <a:srgbClr val="C00000"/>
                          </a:solidFill>
                          <a:latin typeface="Calibri"/>
                          <a:cs typeface="Calibri"/>
                        </a:rPr>
                        <a:t>15</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10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14</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20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Floyd-</a:t>
            </a:r>
            <a:r>
              <a:rPr lang="en-US" dirty="0" err="1"/>
              <a:t>Warshall</a:t>
            </a:r>
            <a:r>
              <a:rPr lang="en-US" dirty="0"/>
              <a:t> </a:t>
            </a:r>
            <a:r>
              <a:rPr lang="zh-TW" altLang="en-US" dirty="0"/>
              <a:t>演算法</a:t>
            </a:r>
            <a:r>
              <a:rPr lang="en-US" altLang="zh-TW" dirty="0"/>
              <a:t>– </a:t>
            </a:r>
            <a:r>
              <a:rPr lang="zh-TW" altLang="en-US" dirty="0"/>
              <a:t>步驟</a:t>
            </a:r>
            <a:r>
              <a:rPr lang="en-US" altLang="zh-TW" dirty="0"/>
              <a:t>8</a:t>
            </a:r>
          </a:p>
        </p:txBody>
      </p:sp>
      <p:sp>
        <p:nvSpPr>
          <p:cNvPr id="38" name="內容版面配置區 37">
            <a:extLst>
              <a:ext uri="{FF2B5EF4-FFF2-40B4-BE49-F238E27FC236}">
                <a16:creationId xmlns:a16="http://schemas.microsoft.com/office/drawing/2014/main" id="{79009457-F119-41C6-91F3-1BEE34D29DEF}"/>
              </a:ext>
            </a:extLst>
          </p:cNvPr>
          <p:cNvSpPr>
            <a:spLocks noGrp="1"/>
          </p:cNvSpPr>
          <p:nvPr>
            <p:ph idx="1"/>
          </p:nvPr>
        </p:nvSpPr>
        <p:spPr/>
        <p:txBody>
          <a:bodyPr/>
          <a:lstStyle/>
          <a:p>
            <a:endParaRPr lang="zh-TW" altLang="en-US"/>
          </a:p>
        </p:txBody>
      </p:sp>
      <p:sp>
        <p:nvSpPr>
          <p:cNvPr id="3" name="object 3"/>
          <p:cNvSpPr txBox="1"/>
          <p:nvPr/>
        </p:nvSpPr>
        <p:spPr>
          <a:xfrm>
            <a:off x="687705" y="2211514"/>
            <a:ext cx="7346156"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步驟</a:t>
            </a:r>
            <a:r>
              <a:rPr spc="-45" dirty="0">
                <a:latin typeface="微軟正黑體"/>
                <a:cs typeface="微軟正黑體"/>
              </a:rPr>
              <a:t> </a:t>
            </a:r>
            <a:r>
              <a:rPr dirty="0">
                <a:latin typeface="微軟正黑體"/>
                <a:cs typeface="微軟正黑體"/>
              </a:rPr>
              <a:t>8:</a:t>
            </a:r>
            <a:r>
              <a:rPr spc="-45" dirty="0">
                <a:latin typeface="微軟正黑體"/>
                <a:cs typeface="微軟正黑體"/>
              </a:rPr>
              <a:t> </a:t>
            </a:r>
            <a:r>
              <a:rPr dirty="0">
                <a:latin typeface="微軟正黑體"/>
                <a:cs typeface="微軟正黑體"/>
              </a:rPr>
              <a:t>全部確認完成後，最後的矩陣資料就是圖中任兩點的最短路徑。</a:t>
            </a:r>
            <a:endParaRPr>
              <a:latin typeface="微軟正黑體"/>
              <a:cs typeface="微軟正黑體"/>
            </a:endParaRPr>
          </a:p>
        </p:txBody>
      </p:sp>
      <p:sp>
        <p:nvSpPr>
          <p:cNvPr id="4" name="object 4"/>
          <p:cNvSpPr/>
          <p:nvPr/>
        </p:nvSpPr>
        <p:spPr>
          <a:xfrm>
            <a:off x="4718971" y="380104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4"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4792885" y="38353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6412420" y="3838194"/>
            <a:ext cx="394811" cy="374332"/>
          </a:xfrm>
          <a:custGeom>
            <a:avLst/>
            <a:gdLst/>
            <a:ahLst/>
            <a:cxnLst/>
            <a:rect l="l" t="t" r="r" b="b"/>
            <a:pathLst>
              <a:path w="526415" h="499110">
                <a:moveTo>
                  <a:pt x="0" y="249427"/>
                </a:moveTo>
                <a:lnTo>
                  <a:pt x="4240" y="204582"/>
                </a:lnTo>
                <a:lnTo>
                  <a:pt x="16466" y="162378"/>
                </a:lnTo>
                <a:lnTo>
                  <a:pt x="35931" y="123519"/>
                </a:lnTo>
                <a:lnTo>
                  <a:pt x="61890" y="88708"/>
                </a:lnTo>
                <a:lnTo>
                  <a:pt x="93599" y="58649"/>
                </a:lnTo>
                <a:lnTo>
                  <a:pt x="130311" y="34045"/>
                </a:lnTo>
                <a:lnTo>
                  <a:pt x="171281" y="15600"/>
                </a:lnTo>
                <a:lnTo>
                  <a:pt x="215765" y="4017"/>
                </a:lnTo>
                <a:lnTo>
                  <a:pt x="263016" y="0"/>
                </a:lnTo>
                <a:lnTo>
                  <a:pt x="310301" y="4017"/>
                </a:lnTo>
                <a:lnTo>
                  <a:pt x="354803" y="15600"/>
                </a:lnTo>
                <a:lnTo>
                  <a:pt x="395779" y="34045"/>
                </a:lnTo>
                <a:lnTo>
                  <a:pt x="432486" y="58649"/>
                </a:lnTo>
                <a:lnTo>
                  <a:pt x="464184" y="88708"/>
                </a:lnTo>
                <a:lnTo>
                  <a:pt x="490130" y="123519"/>
                </a:lnTo>
                <a:lnTo>
                  <a:pt x="509582" y="162378"/>
                </a:lnTo>
                <a:lnTo>
                  <a:pt x="521797" y="204582"/>
                </a:lnTo>
                <a:lnTo>
                  <a:pt x="526033" y="249427"/>
                </a:lnTo>
                <a:lnTo>
                  <a:pt x="521797" y="294235"/>
                </a:lnTo>
                <a:lnTo>
                  <a:pt x="509582" y="336410"/>
                </a:lnTo>
                <a:lnTo>
                  <a:pt x="490130" y="375247"/>
                </a:lnTo>
                <a:lnTo>
                  <a:pt x="464184" y="410042"/>
                </a:lnTo>
                <a:lnTo>
                  <a:pt x="432486" y="440090"/>
                </a:lnTo>
                <a:lnTo>
                  <a:pt x="395779" y="464688"/>
                </a:lnTo>
                <a:lnTo>
                  <a:pt x="354803" y="483130"/>
                </a:lnTo>
                <a:lnTo>
                  <a:pt x="310301" y="494711"/>
                </a:lnTo>
                <a:lnTo>
                  <a:pt x="263016" y="498728"/>
                </a:lnTo>
                <a:lnTo>
                  <a:pt x="215765" y="494711"/>
                </a:lnTo>
                <a:lnTo>
                  <a:pt x="171281" y="483130"/>
                </a:lnTo>
                <a:lnTo>
                  <a:pt x="130311" y="464688"/>
                </a:lnTo>
                <a:lnTo>
                  <a:pt x="93599" y="440090"/>
                </a:lnTo>
                <a:lnTo>
                  <a:pt x="61890" y="410042"/>
                </a:lnTo>
                <a:lnTo>
                  <a:pt x="35931" y="375247"/>
                </a:lnTo>
                <a:lnTo>
                  <a:pt x="16466" y="336410"/>
                </a:lnTo>
                <a:lnTo>
                  <a:pt x="4240" y="294235"/>
                </a:lnTo>
                <a:lnTo>
                  <a:pt x="0" y="249427"/>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6532340" y="3872351"/>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5561077" y="4724304"/>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301" y="4017"/>
                </a:lnTo>
                <a:lnTo>
                  <a:pt x="354803" y="15598"/>
                </a:lnTo>
                <a:lnTo>
                  <a:pt x="395779" y="34040"/>
                </a:lnTo>
                <a:lnTo>
                  <a:pt x="432486" y="58638"/>
                </a:lnTo>
                <a:lnTo>
                  <a:pt x="464184" y="88686"/>
                </a:lnTo>
                <a:lnTo>
                  <a:pt x="490130" y="123481"/>
                </a:lnTo>
                <a:lnTo>
                  <a:pt x="509582" y="162318"/>
                </a:lnTo>
                <a:lnTo>
                  <a:pt x="521797" y="204493"/>
                </a:lnTo>
                <a:lnTo>
                  <a:pt x="526033" y="249300"/>
                </a:lnTo>
                <a:lnTo>
                  <a:pt x="521797" y="294143"/>
                </a:lnTo>
                <a:lnTo>
                  <a:pt x="509582" y="336340"/>
                </a:lnTo>
                <a:lnTo>
                  <a:pt x="490130" y="375189"/>
                </a:lnTo>
                <a:lnTo>
                  <a:pt x="464184" y="409988"/>
                </a:lnTo>
                <a:lnTo>
                  <a:pt x="432486" y="440035"/>
                </a:lnTo>
                <a:lnTo>
                  <a:pt x="395779" y="464627"/>
                </a:lnTo>
                <a:lnTo>
                  <a:pt x="354803" y="483062"/>
                </a:lnTo>
                <a:lnTo>
                  <a:pt x="310301" y="494638"/>
                </a:lnTo>
                <a:lnTo>
                  <a:pt x="263016" y="498652"/>
                </a:lnTo>
                <a:lnTo>
                  <a:pt x="215732" y="494638"/>
                </a:lnTo>
                <a:lnTo>
                  <a:pt x="171230" y="483062"/>
                </a:lnTo>
                <a:lnTo>
                  <a:pt x="130254" y="464627"/>
                </a:lnTo>
                <a:lnTo>
                  <a:pt x="93547" y="440035"/>
                </a:lnTo>
                <a:lnTo>
                  <a:pt x="61849" y="409988"/>
                </a:lnTo>
                <a:lnTo>
                  <a:pt x="35903" y="375189"/>
                </a:lnTo>
                <a:lnTo>
                  <a:pt x="16451" y="336340"/>
                </a:lnTo>
                <a:lnTo>
                  <a:pt x="4236" y="294143"/>
                </a:lnTo>
                <a:lnTo>
                  <a:pt x="0" y="249300"/>
                </a:lnTo>
                <a:close/>
              </a:path>
            </a:pathLst>
          </a:custGeom>
          <a:ln w="28575">
            <a:solidFill>
              <a:srgbClr val="000000"/>
            </a:solidFill>
          </a:ln>
        </p:spPr>
        <p:txBody>
          <a:bodyPr wrap="square" lIns="0" tIns="0" rIns="0" bIns="0" rtlCol="0"/>
          <a:lstStyle/>
          <a:p>
            <a:endParaRPr sz="1350"/>
          </a:p>
        </p:txBody>
      </p:sp>
      <p:sp>
        <p:nvSpPr>
          <p:cNvPr id="9" name="object 9"/>
          <p:cNvSpPr/>
          <p:nvPr/>
        </p:nvSpPr>
        <p:spPr>
          <a:xfrm>
            <a:off x="5579650" y="3053143"/>
            <a:ext cx="394811" cy="374332"/>
          </a:xfrm>
          <a:custGeom>
            <a:avLst/>
            <a:gdLst/>
            <a:ahLst/>
            <a:cxnLst/>
            <a:rect l="l" t="t" r="r" b="b"/>
            <a:pathLst>
              <a:path w="526415" h="499110">
                <a:moveTo>
                  <a:pt x="0" y="249300"/>
                </a:moveTo>
                <a:lnTo>
                  <a:pt x="4236" y="204459"/>
                </a:lnTo>
                <a:lnTo>
                  <a:pt x="16451" y="162267"/>
                </a:lnTo>
                <a:lnTo>
                  <a:pt x="35903" y="123425"/>
                </a:lnTo>
                <a:lnTo>
                  <a:pt x="61849" y="88634"/>
                </a:lnTo>
                <a:lnTo>
                  <a:pt x="93547" y="58596"/>
                </a:lnTo>
                <a:lnTo>
                  <a:pt x="130254" y="34012"/>
                </a:lnTo>
                <a:lnTo>
                  <a:pt x="171230" y="15584"/>
                </a:lnTo>
                <a:lnTo>
                  <a:pt x="215732" y="4012"/>
                </a:lnTo>
                <a:lnTo>
                  <a:pt x="263017" y="0"/>
                </a:lnTo>
                <a:lnTo>
                  <a:pt x="310301" y="4012"/>
                </a:lnTo>
                <a:lnTo>
                  <a:pt x="354803" y="15584"/>
                </a:lnTo>
                <a:lnTo>
                  <a:pt x="395779" y="34012"/>
                </a:lnTo>
                <a:lnTo>
                  <a:pt x="432486" y="58596"/>
                </a:lnTo>
                <a:lnTo>
                  <a:pt x="464184" y="88634"/>
                </a:lnTo>
                <a:lnTo>
                  <a:pt x="490130" y="123425"/>
                </a:lnTo>
                <a:lnTo>
                  <a:pt x="509582" y="162267"/>
                </a:lnTo>
                <a:lnTo>
                  <a:pt x="521797" y="204459"/>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10" name="object 10"/>
          <p:cNvSpPr txBox="1"/>
          <p:nvPr/>
        </p:nvSpPr>
        <p:spPr>
          <a:xfrm>
            <a:off x="5699569" y="30870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1" name="object 11"/>
          <p:cNvSpPr/>
          <p:nvPr/>
        </p:nvSpPr>
        <p:spPr>
          <a:xfrm>
            <a:off x="7270432" y="4699349"/>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7"/>
                </a:lnTo>
                <a:lnTo>
                  <a:pt x="509582" y="336280"/>
                </a:lnTo>
                <a:lnTo>
                  <a:pt x="490130" y="375113"/>
                </a:lnTo>
                <a:lnTo>
                  <a:pt x="464184" y="409904"/>
                </a:lnTo>
                <a:lnTo>
                  <a:pt x="432486" y="439949"/>
                </a:lnTo>
                <a:lnTo>
                  <a:pt x="395779" y="464542"/>
                </a:lnTo>
                <a:lnTo>
                  <a:pt x="354803" y="482980"/>
                </a:lnTo>
                <a:lnTo>
                  <a:pt x="310301" y="494560"/>
                </a:lnTo>
                <a:lnTo>
                  <a:pt x="263017" y="498576"/>
                </a:lnTo>
                <a:lnTo>
                  <a:pt x="215732" y="494560"/>
                </a:lnTo>
                <a:lnTo>
                  <a:pt x="171230" y="482980"/>
                </a:lnTo>
                <a:lnTo>
                  <a:pt x="130254" y="464542"/>
                </a:lnTo>
                <a:lnTo>
                  <a:pt x="93547" y="439949"/>
                </a:lnTo>
                <a:lnTo>
                  <a:pt x="61849" y="409904"/>
                </a:lnTo>
                <a:lnTo>
                  <a:pt x="35903" y="375113"/>
                </a:lnTo>
                <a:lnTo>
                  <a:pt x="16451" y="336280"/>
                </a:lnTo>
                <a:lnTo>
                  <a:pt x="4236" y="294107"/>
                </a:lnTo>
                <a:lnTo>
                  <a:pt x="0" y="249300"/>
                </a:lnTo>
                <a:close/>
              </a:path>
            </a:pathLst>
          </a:custGeom>
          <a:ln w="28574">
            <a:solidFill>
              <a:srgbClr val="000000"/>
            </a:solidFill>
          </a:ln>
        </p:spPr>
        <p:txBody>
          <a:bodyPr wrap="square" lIns="0" tIns="0" rIns="0" bIns="0" rtlCol="0"/>
          <a:lstStyle/>
          <a:p>
            <a:endParaRPr sz="1350"/>
          </a:p>
        </p:txBody>
      </p:sp>
      <p:sp>
        <p:nvSpPr>
          <p:cNvPr id="12" name="object 12"/>
          <p:cNvSpPr/>
          <p:nvPr/>
        </p:nvSpPr>
        <p:spPr>
          <a:xfrm>
            <a:off x="7224427" y="3050096"/>
            <a:ext cx="394811" cy="374332"/>
          </a:xfrm>
          <a:custGeom>
            <a:avLst/>
            <a:gdLst/>
            <a:ahLst/>
            <a:cxnLst/>
            <a:rect l="l" t="t" r="r" b="b"/>
            <a:pathLst>
              <a:path w="526415"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46"/>
                </a:lnTo>
                <a:lnTo>
                  <a:pt x="509567" y="336350"/>
                </a:lnTo>
                <a:lnTo>
                  <a:pt x="490102" y="375209"/>
                </a:lnTo>
                <a:lnTo>
                  <a:pt x="464143" y="410020"/>
                </a:lnTo>
                <a:lnTo>
                  <a:pt x="432434" y="440079"/>
                </a:lnTo>
                <a:lnTo>
                  <a:pt x="395722" y="464683"/>
                </a:lnTo>
                <a:lnTo>
                  <a:pt x="354752" y="483128"/>
                </a:lnTo>
                <a:lnTo>
                  <a:pt x="310268" y="494711"/>
                </a:lnTo>
                <a:lnTo>
                  <a:pt x="263016" y="498728"/>
                </a:lnTo>
                <a:lnTo>
                  <a:pt x="215732" y="494711"/>
                </a:lnTo>
                <a:lnTo>
                  <a:pt x="171230" y="483128"/>
                </a:lnTo>
                <a:lnTo>
                  <a:pt x="130254" y="464683"/>
                </a:lnTo>
                <a:lnTo>
                  <a:pt x="93547" y="440079"/>
                </a:lnTo>
                <a:lnTo>
                  <a:pt x="61849" y="410020"/>
                </a:lnTo>
                <a:lnTo>
                  <a:pt x="35903" y="375209"/>
                </a:lnTo>
                <a:lnTo>
                  <a:pt x="16451" y="336350"/>
                </a:lnTo>
                <a:lnTo>
                  <a:pt x="4236" y="294146"/>
                </a:lnTo>
                <a:lnTo>
                  <a:pt x="0" y="249300"/>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7344346" y="308410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p:nvPr/>
        </p:nvSpPr>
        <p:spPr>
          <a:xfrm>
            <a:off x="5046536" y="3372326"/>
            <a:ext cx="591026" cy="494824"/>
          </a:xfrm>
          <a:custGeom>
            <a:avLst/>
            <a:gdLst/>
            <a:ahLst/>
            <a:cxnLst/>
            <a:rect l="l" t="t" r="r" b="b"/>
            <a:pathLst>
              <a:path w="788034" h="659764">
                <a:moveTo>
                  <a:pt x="629216" y="107065"/>
                </a:moveTo>
                <a:lnTo>
                  <a:pt x="0" y="630046"/>
                </a:lnTo>
                <a:lnTo>
                  <a:pt x="24383" y="659383"/>
                </a:lnTo>
                <a:lnTo>
                  <a:pt x="653610" y="136393"/>
                </a:lnTo>
                <a:lnTo>
                  <a:pt x="629216" y="107065"/>
                </a:lnTo>
                <a:close/>
              </a:path>
              <a:path w="788034" h="659764">
                <a:moveTo>
                  <a:pt x="746252" y="94868"/>
                </a:moveTo>
                <a:lnTo>
                  <a:pt x="643889" y="94868"/>
                </a:lnTo>
                <a:lnTo>
                  <a:pt x="668274" y="124205"/>
                </a:lnTo>
                <a:lnTo>
                  <a:pt x="653610" y="136393"/>
                </a:lnTo>
                <a:lnTo>
                  <a:pt x="702309" y="194944"/>
                </a:lnTo>
                <a:lnTo>
                  <a:pt x="746252" y="94868"/>
                </a:lnTo>
                <a:close/>
              </a:path>
              <a:path w="788034" h="659764">
                <a:moveTo>
                  <a:pt x="643889" y="94868"/>
                </a:moveTo>
                <a:lnTo>
                  <a:pt x="629216" y="107065"/>
                </a:lnTo>
                <a:lnTo>
                  <a:pt x="653610" y="136393"/>
                </a:lnTo>
                <a:lnTo>
                  <a:pt x="668274" y="124205"/>
                </a:lnTo>
                <a:lnTo>
                  <a:pt x="643889" y="94868"/>
                </a:lnTo>
                <a:close/>
              </a:path>
              <a:path w="788034" h="659764">
                <a:moveTo>
                  <a:pt x="787907" y="0"/>
                </a:moveTo>
                <a:lnTo>
                  <a:pt x="580516" y="48513"/>
                </a:lnTo>
                <a:lnTo>
                  <a:pt x="629216" y="107065"/>
                </a:lnTo>
                <a:lnTo>
                  <a:pt x="643889" y="94868"/>
                </a:lnTo>
                <a:lnTo>
                  <a:pt x="746252" y="94868"/>
                </a:lnTo>
                <a:lnTo>
                  <a:pt x="787907" y="0"/>
                </a:lnTo>
                <a:close/>
              </a:path>
            </a:pathLst>
          </a:custGeom>
          <a:solidFill>
            <a:srgbClr val="000000"/>
          </a:solidFill>
        </p:spPr>
        <p:txBody>
          <a:bodyPr wrap="square" lIns="0" tIns="0" rIns="0" bIns="0" rtlCol="0"/>
          <a:lstStyle/>
          <a:p>
            <a:endParaRPr sz="1350"/>
          </a:p>
        </p:txBody>
      </p:sp>
      <p:sp>
        <p:nvSpPr>
          <p:cNvPr id="15" name="object 15"/>
          <p:cNvSpPr/>
          <p:nvPr/>
        </p:nvSpPr>
        <p:spPr>
          <a:xfrm>
            <a:off x="5999036" y="4367213"/>
            <a:ext cx="112775" cy="122681"/>
          </a:xfrm>
          <a:prstGeom prst="rect">
            <a:avLst/>
          </a:prstGeom>
          <a:blipFill>
            <a:blip r:embed="rId2" cstate="print"/>
            <a:stretch>
              <a:fillRect/>
            </a:stretch>
          </a:blipFill>
        </p:spPr>
        <p:txBody>
          <a:bodyPr wrap="square" lIns="0" tIns="0" rIns="0" bIns="0" rtlCol="0"/>
          <a:lstStyle/>
          <a:p>
            <a:endParaRPr sz="1350"/>
          </a:p>
        </p:txBody>
      </p:sp>
      <p:sp>
        <p:nvSpPr>
          <p:cNvPr id="16" name="object 16"/>
          <p:cNvSpPr/>
          <p:nvPr/>
        </p:nvSpPr>
        <p:spPr>
          <a:xfrm>
            <a:off x="5113019" y="3949732"/>
            <a:ext cx="1299686" cy="142875"/>
          </a:xfrm>
          <a:custGeom>
            <a:avLst/>
            <a:gdLst/>
            <a:ahLst/>
            <a:cxnLst/>
            <a:rect l="l" t="t" r="r" b="b"/>
            <a:pathLst>
              <a:path w="1732915" h="190500">
                <a:moveTo>
                  <a:pt x="1544828" y="0"/>
                </a:moveTo>
                <a:lnTo>
                  <a:pt x="1542694" y="76163"/>
                </a:lnTo>
                <a:lnTo>
                  <a:pt x="1561719" y="76708"/>
                </a:lnTo>
                <a:lnTo>
                  <a:pt x="1560703" y="114808"/>
                </a:lnTo>
                <a:lnTo>
                  <a:pt x="1541611" y="114808"/>
                </a:lnTo>
                <a:lnTo>
                  <a:pt x="1539494" y="190373"/>
                </a:lnTo>
                <a:lnTo>
                  <a:pt x="1702183" y="114808"/>
                </a:lnTo>
                <a:lnTo>
                  <a:pt x="1560703" y="114808"/>
                </a:lnTo>
                <a:lnTo>
                  <a:pt x="1541626" y="114261"/>
                </a:lnTo>
                <a:lnTo>
                  <a:pt x="1703359" y="114261"/>
                </a:lnTo>
                <a:lnTo>
                  <a:pt x="1732534" y="100711"/>
                </a:lnTo>
                <a:lnTo>
                  <a:pt x="1544828" y="0"/>
                </a:lnTo>
                <a:close/>
              </a:path>
              <a:path w="1732915" h="190500">
                <a:moveTo>
                  <a:pt x="1542694" y="76163"/>
                </a:moveTo>
                <a:lnTo>
                  <a:pt x="1541626" y="114261"/>
                </a:lnTo>
                <a:lnTo>
                  <a:pt x="1560703" y="114808"/>
                </a:lnTo>
                <a:lnTo>
                  <a:pt x="1561719" y="76708"/>
                </a:lnTo>
                <a:lnTo>
                  <a:pt x="1542694" y="76163"/>
                </a:lnTo>
                <a:close/>
              </a:path>
              <a:path w="1732915" h="190500">
                <a:moveTo>
                  <a:pt x="1143" y="32004"/>
                </a:moveTo>
                <a:lnTo>
                  <a:pt x="0" y="70104"/>
                </a:lnTo>
                <a:lnTo>
                  <a:pt x="1541626" y="114261"/>
                </a:lnTo>
                <a:lnTo>
                  <a:pt x="1542694" y="76163"/>
                </a:lnTo>
                <a:lnTo>
                  <a:pt x="1143" y="32004"/>
                </a:lnTo>
                <a:close/>
              </a:path>
            </a:pathLst>
          </a:custGeom>
          <a:solidFill>
            <a:srgbClr val="000000"/>
          </a:solidFill>
        </p:spPr>
        <p:txBody>
          <a:bodyPr wrap="square" lIns="0" tIns="0" rIns="0" bIns="0" rtlCol="0"/>
          <a:lstStyle/>
          <a:p>
            <a:endParaRPr sz="1350"/>
          </a:p>
        </p:txBody>
      </p:sp>
      <p:sp>
        <p:nvSpPr>
          <p:cNvPr id="17" name="object 17"/>
          <p:cNvSpPr/>
          <p:nvPr/>
        </p:nvSpPr>
        <p:spPr>
          <a:xfrm>
            <a:off x="5044821" y="4110990"/>
            <a:ext cx="574358" cy="668179"/>
          </a:xfrm>
          <a:custGeom>
            <a:avLst/>
            <a:gdLst/>
            <a:ahLst/>
            <a:cxnLst/>
            <a:rect l="l" t="t" r="r" b="b"/>
            <a:pathLst>
              <a:path w="765809" h="890904">
                <a:moveTo>
                  <a:pt x="627128" y="758365"/>
                </a:moveTo>
                <a:lnTo>
                  <a:pt x="569214" y="807846"/>
                </a:lnTo>
                <a:lnTo>
                  <a:pt x="765428" y="890777"/>
                </a:lnTo>
                <a:lnTo>
                  <a:pt x="736091" y="772921"/>
                </a:lnTo>
                <a:lnTo>
                  <a:pt x="639572" y="772921"/>
                </a:lnTo>
                <a:lnTo>
                  <a:pt x="627128" y="758365"/>
                </a:lnTo>
                <a:close/>
              </a:path>
              <a:path w="765809" h="890904">
                <a:moveTo>
                  <a:pt x="656096" y="733615"/>
                </a:moveTo>
                <a:lnTo>
                  <a:pt x="627128" y="758365"/>
                </a:lnTo>
                <a:lnTo>
                  <a:pt x="639572" y="772921"/>
                </a:lnTo>
                <a:lnTo>
                  <a:pt x="668527" y="748156"/>
                </a:lnTo>
                <a:lnTo>
                  <a:pt x="656096" y="733615"/>
                </a:lnTo>
                <a:close/>
              </a:path>
              <a:path w="765809" h="890904">
                <a:moveTo>
                  <a:pt x="713994" y="684148"/>
                </a:moveTo>
                <a:lnTo>
                  <a:pt x="656096" y="733615"/>
                </a:lnTo>
                <a:lnTo>
                  <a:pt x="668527" y="748156"/>
                </a:lnTo>
                <a:lnTo>
                  <a:pt x="639572" y="772921"/>
                </a:lnTo>
                <a:lnTo>
                  <a:pt x="736091" y="772921"/>
                </a:lnTo>
                <a:lnTo>
                  <a:pt x="713994" y="684148"/>
                </a:lnTo>
                <a:close/>
              </a:path>
              <a:path w="765809" h="890904">
                <a:moveTo>
                  <a:pt x="28955" y="0"/>
                </a:moveTo>
                <a:lnTo>
                  <a:pt x="0" y="24764"/>
                </a:lnTo>
                <a:lnTo>
                  <a:pt x="627128" y="758365"/>
                </a:lnTo>
                <a:lnTo>
                  <a:pt x="656096" y="733615"/>
                </a:lnTo>
                <a:lnTo>
                  <a:pt x="28955" y="0"/>
                </a:lnTo>
                <a:close/>
              </a:path>
            </a:pathLst>
          </a:custGeom>
          <a:solidFill>
            <a:srgbClr val="000000"/>
          </a:solidFill>
        </p:spPr>
        <p:txBody>
          <a:bodyPr wrap="square" lIns="0" tIns="0" rIns="0" bIns="0" rtlCol="0"/>
          <a:lstStyle/>
          <a:p>
            <a:endParaRPr sz="1350"/>
          </a:p>
        </p:txBody>
      </p:sp>
      <p:sp>
        <p:nvSpPr>
          <p:cNvPr id="18" name="object 18"/>
          <p:cNvSpPr/>
          <p:nvPr/>
        </p:nvSpPr>
        <p:spPr>
          <a:xfrm>
            <a:off x="5897785" y="4147756"/>
            <a:ext cx="582930" cy="631508"/>
          </a:xfrm>
          <a:custGeom>
            <a:avLst/>
            <a:gdLst/>
            <a:ahLst/>
            <a:cxnLst/>
            <a:rect l="l" t="t" r="r" b="b"/>
            <a:pathLst>
              <a:path w="777240" h="842010">
                <a:moveTo>
                  <a:pt x="59054" y="637158"/>
                </a:moveTo>
                <a:lnTo>
                  <a:pt x="0" y="841755"/>
                </a:lnTo>
                <a:lnTo>
                  <a:pt x="199135" y="766190"/>
                </a:lnTo>
                <a:lnTo>
                  <a:pt x="158324" y="728598"/>
                </a:lnTo>
                <a:lnTo>
                  <a:pt x="130175" y="728598"/>
                </a:lnTo>
                <a:lnTo>
                  <a:pt x="102234" y="702690"/>
                </a:lnTo>
                <a:lnTo>
                  <a:pt x="115068" y="688754"/>
                </a:lnTo>
                <a:lnTo>
                  <a:pt x="59054" y="637158"/>
                </a:lnTo>
                <a:close/>
              </a:path>
              <a:path w="777240" h="842010">
                <a:moveTo>
                  <a:pt x="115068" y="688754"/>
                </a:moveTo>
                <a:lnTo>
                  <a:pt x="102234" y="702690"/>
                </a:lnTo>
                <a:lnTo>
                  <a:pt x="130175" y="728598"/>
                </a:lnTo>
                <a:lnTo>
                  <a:pt x="143092" y="714568"/>
                </a:lnTo>
                <a:lnTo>
                  <a:pt x="115068" y="688754"/>
                </a:lnTo>
                <a:close/>
              </a:path>
              <a:path w="777240" h="842010">
                <a:moveTo>
                  <a:pt x="143092" y="714568"/>
                </a:moveTo>
                <a:lnTo>
                  <a:pt x="130175" y="728598"/>
                </a:lnTo>
                <a:lnTo>
                  <a:pt x="158324" y="728598"/>
                </a:lnTo>
                <a:lnTo>
                  <a:pt x="143092" y="714568"/>
                </a:lnTo>
                <a:close/>
              </a:path>
              <a:path w="777240" h="842010">
                <a:moveTo>
                  <a:pt x="749300" y="0"/>
                </a:moveTo>
                <a:lnTo>
                  <a:pt x="115068" y="688754"/>
                </a:lnTo>
                <a:lnTo>
                  <a:pt x="143092" y="714568"/>
                </a:lnTo>
                <a:lnTo>
                  <a:pt x="777239" y="25780"/>
                </a:lnTo>
                <a:lnTo>
                  <a:pt x="749300" y="0"/>
                </a:lnTo>
                <a:close/>
              </a:path>
            </a:pathLst>
          </a:custGeom>
          <a:solidFill>
            <a:srgbClr val="000000"/>
          </a:solidFill>
        </p:spPr>
        <p:txBody>
          <a:bodyPr wrap="square" lIns="0" tIns="0" rIns="0" bIns="0" rtlCol="0"/>
          <a:lstStyle/>
          <a:p>
            <a:endParaRPr sz="1350"/>
          </a:p>
        </p:txBody>
      </p:sp>
      <p:sp>
        <p:nvSpPr>
          <p:cNvPr id="19" name="object 19"/>
          <p:cNvSpPr/>
          <p:nvPr/>
        </p:nvSpPr>
        <p:spPr>
          <a:xfrm>
            <a:off x="5945123" y="4212241"/>
            <a:ext cx="664845" cy="709136"/>
          </a:xfrm>
          <a:custGeom>
            <a:avLst/>
            <a:gdLst/>
            <a:ahLst/>
            <a:cxnLst/>
            <a:rect l="l" t="t" r="r" b="b"/>
            <a:pathLst>
              <a:path w="886459" h="945514">
                <a:moveTo>
                  <a:pt x="742024" y="126025"/>
                </a:moveTo>
                <a:lnTo>
                  <a:pt x="0" y="919098"/>
                </a:lnTo>
                <a:lnTo>
                  <a:pt x="27813" y="945133"/>
                </a:lnTo>
                <a:lnTo>
                  <a:pt x="769849" y="152047"/>
                </a:lnTo>
                <a:lnTo>
                  <a:pt x="742024" y="126025"/>
                </a:lnTo>
                <a:close/>
              </a:path>
              <a:path w="886459" h="945514">
                <a:moveTo>
                  <a:pt x="852792" y="112140"/>
                </a:moveTo>
                <a:lnTo>
                  <a:pt x="755015" y="112140"/>
                </a:lnTo>
                <a:lnTo>
                  <a:pt x="782827" y="138175"/>
                </a:lnTo>
                <a:lnTo>
                  <a:pt x="769849" y="152047"/>
                </a:lnTo>
                <a:lnTo>
                  <a:pt x="825500" y="204088"/>
                </a:lnTo>
                <a:lnTo>
                  <a:pt x="852792" y="112140"/>
                </a:lnTo>
                <a:close/>
              </a:path>
              <a:path w="886459" h="945514">
                <a:moveTo>
                  <a:pt x="755015" y="112140"/>
                </a:moveTo>
                <a:lnTo>
                  <a:pt x="742024" y="126025"/>
                </a:lnTo>
                <a:lnTo>
                  <a:pt x="769849" y="152047"/>
                </a:lnTo>
                <a:lnTo>
                  <a:pt x="782827" y="138175"/>
                </a:lnTo>
                <a:lnTo>
                  <a:pt x="755015" y="112140"/>
                </a:lnTo>
                <a:close/>
              </a:path>
              <a:path w="886459" h="945514">
                <a:moveTo>
                  <a:pt x="886078" y="0"/>
                </a:moveTo>
                <a:lnTo>
                  <a:pt x="686435" y="74040"/>
                </a:lnTo>
                <a:lnTo>
                  <a:pt x="742024" y="126025"/>
                </a:lnTo>
                <a:lnTo>
                  <a:pt x="755015" y="112140"/>
                </a:lnTo>
                <a:lnTo>
                  <a:pt x="852792" y="112140"/>
                </a:lnTo>
                <a:lnTo>
                  <a:pt x="886078" y="0"/>
                </a:lnTo>
                <a:close/>
              </a:path>
            </a:pathLst>
          </a:custGeom>
          <a:solidFill>
            <a:srgbClr val="000000"/>
          </a:solidFill>
        </p:spPr>
        <p:txBody>
          <a:bodyPr wrap="square" lIns="0" tIns="0" rIns="0" bIns="0" rtlCol="0"/>
          <a:lstStyle/>
          <a:p>
            <a:endParaRPr sz="1350"/>
          </a:p>
        </p:txBody>
      </p:sp>
      <p:sp>
        <p:nvSpPr>
          <p:cNvPr id="20" name="object 20"/>
          <p:cNvSpPr/>
          <p:nvPr/>
        </p:nvSpPr>
        <p:spPr>
          <a:xfrm>
            <a:off x="5906642" y="3361849"/>
            <a:ext cx="563880" cy="531495"/>
          </a:xfrm>
          <a:custGeom>
            <a:avLst/>
            <a:gdLst/>
            <a:ahLst/>
            <a:cxnLst/>
            <a:rect l="l" t="t" r="r" b="b"/>
            <a:pathLst>
              <a:path w="751840" h="708660">
                <a:moveTo>
                  <a:pt x="599619" y="591562"/>
                </a:moveTo>
                <a:lnTo>
                  <a:pt x="547370" y="647065"/>
                </a:lnTo>
                <a:lnTo>
                  <a:pt x="751458" y="708152"/>
                </a:lnTo>
                <a:lnTo>
                  <a:pt x="713360" y="604647"/>
                </a:lnTo>
                <a:lnTo>
                  <a:pt x="613536" y="604647"/>
                </a:lnTo>
                <a:lnTo>
                  <a:pt x="599619" y="591562"/>
                </a:lnTo>
                <a:close/>
              </a:path>
              <a:path w="751840" h="708660">
                <a:moveTo>
                  <a:pt x="625733" y="563823"/>
                </a:moveTo>
                <a:lnTo>
                  <a:pt x="599619" y="591562"/>
                </a:lnTo>
                <a:lnTo>
                  <a:pt x="613536" y="604647"/>
                </a:lnTo>
                <a:lnTo>
                  <a:pt x="639572" y="576834"/>
                </a:lnTo>
                <a:lnTo>
                  <a:pt x="625733" y="563823"/>
                </a:lnTo>
                <a:close/>
              </a:path>
              <a:path w="751840" h="708660">
                <a:moveTo>
                  <a:pt x="677926" y="508381"/>
                </a:moveTo>
                <a:lnTo>
                  <a:pt x="625733" y="563823"/>
                </a:lnTo>
                <a:lnTo>
                  <a:pt x="639572" y="576834"/>
                </a:lnTo>
                <a:lnTo>
                  <a:pt x="613536" y="604647"/>
                </a:lnTo>
                <a:lnTo>
                  <a:pt x="713360" y="604647"/>
                </a:lnTo>
                <a:lnTo>
                  <a:pt x="677926" y="508381"/>
                </a:lnTo>
                <a:close/>
              </a:path>
              <a:path w="751840" h="708660">
                <a:moveTo>
                  <a:pt x="26034" y="0"/>
                </a:moveTo>
                <a:lnTo>
                  <a:pt x="0" y="27812"/>
                </a:lnTo>
                <a:lnTo>
                  <a:pt x="599619" y="591562"/>
                </a:lnTo>
                <a:lnTo>
                  <a:pt x="625733" y="563823"/>
                </a:lnTo>
                <a:lnTo>
                  <a:pt x="26034" y="0"/>
                </a:lnTo>
                <a:close/>
              </a:path>
            </a:pathLst>
          </a:custGeom>
          <a:solidFill>
            <a:srgbClr val="000000"/>
          </a:solidFill>
        </p:spPr>
        <p:txBody>
          <a:bodyPr wrap="square" lIns="0" tIns="0" rIns="0" bIns="0" rtlCol="0"/>
          <a:lstStyle/>
          <a:p>
            <a:endParaRPr sz="1350"/>
          </a:p>
        </p:txBody>
      </p:sp>
      <p:sp>
        <p:nvSpPr>
          <p:cNvPr id="21" name="object 21"/>
          <p:cNvSpPr/>
          <p:nvPr/>
        </p:nvSpPr>
        <p:spPr>
          <a:xfrm>
            <a:off x="7355395" y="3424142"/>
            <a:ext cx="142875" cy="1275873"/>
          </a:xfrm>
          <a:custGeom>
            <a:avLst/>
            <a:gdLst/>
            <a:ahLst/>
            <a:cxnLst/>
            <a:rect l="l" t="t" r="r" b="b"/>
            <a:pathLst>
              <a:path w="190500" h="1701164">
                <a:moveTo>
                  <a:pt x="114229" y="189687"/>
                </a:moveTo>
                <a:lnTo>
                  <a:pt x="76128" y="191059"/>
                </a:lnTo>
                <a:lnTo>
                  <a:pt x="130682" y="1700910"/>
                </a:lnTo>
                <a:lnTo>
                  <a:pt x="168782" y="1699514"/>
                </a:lnTo>
                <a:lnTo>
                  <a:pt x="114229" y="189687"/>
                </a:lnTo>
                <a:close/>
              </a:path>
              <a:path w="190500" h="1701164">
                <a:moveTo>
                  <a:pt x="88391" y="0"/>
                </a:moveTo>
                <a:lnTo>
                  <a:pt x="0" y="193801"/>
                </a:lnTo>
                <a:lnTo>
                  <a:pt x="76128" y="191059"/>
                </a:lnTo>
                <a:lnTo>
                  <a:pt x="75437" y="171957"/>
                </a:lnTo>
                <a:lnTo>
                  <a:pt x="113537" y="170561"/>
                </a:lnTo>
                <a:lnTo>
                  <a:pt x="181435" y="170561"/>
                </a:lnTo>
                <a:lnTo>
                  <a:pt x="88391" y="0"/>
                </a:lnTo>
                <a:close/>
              </a:path>
              <a:path w="190500" h="1701164">
                <a:moveTo>
                  <a:pt x="113537" y="170561"/>
                </a:moveTo>
                <a:lnTo>
                  <a:pt x="75437" y="171957"/>
                </a:lnTo>
                <a:lnTo>
                  <a:pt x="76128" y="191059"/>
                </a:lnTo>
                <a:lnTo>
                  <a:pt x="114229" y="189687"/>
                </a:lnTo>
                <a:lnTo>
                  <a:pt x="113537" y="170561"/>
                </a:lnTo>
                <a:close/>
              </a:path>
              <a:path w="190500" h="1701164">
                <a:moveTo>
                  <a:pt x="181435" y="170561"/>
                </a:moveTo>
                <a:lnTo>
                  <a:pt x="113537" y="170561"/>
                </a:lnTo>
                <a:lnTo>
                  <a:pt x="114229" y="189687"/>
                </a:lnTo>
                <a:lnTo>
                  <a:pt x="190373" y="186944"/>
                </a:lnTo>
                <a:lnTo>
                  <a:pt x="181435" y="170561"/>
                </a:lnTo>
                <a:close/>
              </a:path>
            </a:pathLst>
          </a:custGeom>
          <a:solidFill>
            <a:srgbClr val="000000"/>
          </a:solidFill>
        </p:spPr>
        <p:txBody>
          <a:bodyPr wrap="square" lIns="0" tIns="0" rIns="0" bIns="0" rtlCol="0"/>
          <a:lstStyle/>
          <a:p>
            <a:endParaRPr sz="1350"/>
          </a:p>
        </p:txBody>
      </p:sp>
      <p:sp>
        <p:nvSpPr>
          <p:cNvPr id="22" name="object 22"/>
          <p:cNvSpPr/>
          <p:nvPr/>
        </p:nvSpPr>
        <p:spPr>
          <a:xfrm>
            <a:off x="5974175" y="3168301"/>
            <a:ext cx="1250633" cy="142875"/>
          </a:xfrm>
          <a:custGeom>
            <a:avLst/>
            <a:gdLst/>
            <a:ahLst/>
            <a:cxnLst/>
            <a:rect l="l" t="t" r="r" b="b"/>
            <a:pathLst>
              <a:path w="1667509" h="190500">
                <a:moveTo>
                  <a:pt x="190246" y="0"/>
                </a:moveTo>
                <a:lnTo>
                  <a:pt x="0" y="95758"/>
                </a:lnTo>
                <a:lnTo>
                  <a:pt x="190753" y="190500"/>
                </a:lnTo>
                <a:lnTo>
                  <a:pt x="190550" y="114300"/>
                </a:lnTo>
                <a:lnTo>
                  <a:pt x="171450" y="114300"/>
                </a:lnTo>
                <a:lnTo>
                  <a:pt x="171450" y="76200"/>
                </a:lnTo>
                <a:lnTo>
                  <a:pt x="190449" y="76154"/>
                </a:lnTo>
                <a:lnTo>
                  <a:pt x="190246" y="0"/>
                </a:lnTo>
                <a:close/>
              </a:path>
              <a:path w="1667509" h="190500">
                <a:moveTo>
                  <a:pt x="190449" y="76154"/>
                </a:moveTo>
                <a:lnTo>
                  <a:pt x="171450" y="76200"/>
                </a:lnTo>
                <a:lnTo>
                  <a:pt x="171450" y="114300"/>
                </a:lnTo>
                <a:lnTo>
                  <a:pt x="190550" y="114254"/>
                </a:lnTo>
                <a:lnTo>
                  <a:pt x="190449" y="76154"/>
                </a:lnTo>
                <a:close/>
              </a:path>
              <a:path w="1667509" h="190500">
                <a:moveTo>
                  <a:pt x="190550" y="114254"/>
                </a:moveTo>
                <a:lnTo>
                  <a:pt x="171450" y="114300"/>
                </a:lnTo>
                <a:lnTo>
                  <a:pt x="190550" y="114300"/>
                </a:lnTo>
                <a:close/>
              </a:path>
              <a:path w="1667509" h="190500">
                <a:moveTo>
                  <a:pt x="1666875" y="72644"/>
                </a:moveTo>
                <a:lnTo>
                  <a:pt x="190449" y="76154"/>
                </a:lnTo>
                <a:lnTo>
                  <a:pt x="190550" y="114254"/>
                </a:lnTo>
                <a:lnTo>
                  <a:pt x="1667002" y="110744"/>
                </a:lnTo>
                <a:lnTo>
                  <a:pt x="1666875" y="72644"/>
                </a:lnTo>
                <a:close/>
              </a:path>
            </a:pathLst>
          </a:custGeom>
          <a:solidFill>
            <a:srgbClr val="000000"/>
          </a:solidFill>
        </p:spPr>
        <p:txBody>
          <a:bodyPr wrap="square" lIns="0" tIns="0" rIns="0" bIns="0" rtlCol="0"/>
          <a:lstStyle/>
          <a:p>
            <a:endParaRPr sz="1350"/>
          </a:p>
        </p:txBody>
      </p:sp>
      <p:sp>
        <p:nvSpPr>
          <p:cNvPr id="23" name="object 23"/>
          <p:cNvSpPr/>
          <p:nvPr/>
        </p:nvSpPr>
        <p:spPr>
          <a:xfrm>
            <a:off x="5955315" y="4817554"/>
            <a:ext cx="1315403" cy="142875"/>
          </a:xfrm>
          <a:custGeom>
            <a:avLst/>
            <a:gdLst/>
            <a:ahLst/>
            <a:cxnLst/>
            <a:rect l="l" t="t" r="r" b="b"/>
            <a:pathLst>
              <a:path w="1753870" h="190500">
                <a:moveTo>
                  <a:pt x="1720199" y="75819"/>
                </a:moveTo>
                <a:lnTo>
                  <a:pt x="1581657" y="75819"/>
                </a:lnTo>
                <a:lnTo>
                  <a:pt x="1582420" y="113919"/>
                </a:lnTo>
                <a:lnTo>
                  <a:pt x="1563344" y="114282"/>
                </a:lnTo>
                <a:lnTo>
                  <a:pt x="1564767" y="190500"/>
                </a:lnTo>
                <a:lnTo>
                  <a:pt x="1753488" y="91694"/>
                </a:lnTo>
                <a:lnTo>
                  <a:pt x="1720199" y="75819"/>
                </a:lnTo>
                <a:close/>
              </a:path>
              <a:path w="1753870" h="190500">
                <a:moveTo>
                  <a:pt x="1562633" y="76181"/>
                </a:moveTo>
                <a:lnTo>
                  <a:pt x="0" y="105918"/>
                </a:lnTo>
                <a:lnTo>
                  <a:pt x="761" y="144018"/>
                </a:lnTo>
                <a:lnTo>
                  <a:pt x="1563344" y="114282"/>
                </a:lnTo>
                <a:lnTo>
                  <a:pt x="1562633" y="76181"/>
                </a:lnTo>
                <a:close/>
              </a:path>
              <a:path w="1753870" h="190500">
                <a:moveTo>
                  <a:pt x="1581657" y="75819"/>
                </a:moveTo>
                <a:lnTo>
                  <a:pt x="1562633" y="76181"/>
                </a:lnTo>
                <a:lnTo>
                  <a:pt x="1563344" y="114282"/>
                </a:lnTo>
                <a:lnTo>
                  <a:pt x="1582420" y="113919"/>
                </a:lnTo>
                <a:lnTo>
                  <a:pt x="1581657" y="75819"/>
                </a:lnTo>
                <a:close/>
              </a:path>
              <a:path w="1753870" h="190500">
                <a:moveTo>
                  <a:pt x="1561210" y="0"/>
                </a:moveTo>
                <a:lnTo>
                  <a:pt x="1562633" y="76181"/>
                </a:lnTo>
                <a:lnTo>
                  <a:pt x="1581657" y="75819"/>
                </a:lnTo>
                <a:lnTo>
                  <a:pt x="1720199" y="75819"/>
                </a:lnTo>
                <a:lnTo>
                  <a:pt x="1561210" y="0"/>
                </a:lnTo>
                <a:close/>
              </a:path>
            </a:pathLst>
          </a:custGeom>
          <a:solidFill>
            <a:srgbClr val="000000"/>
          </a:solidFill>
        </p:spPr>
        <p:txBody>
          <a:bodyPr wrap="square" lIns="0" tIns="0" rIns="0" bIns="0" rtlCol="0"/>
          <a:lstStyle/>
          <a:p>
            <a:endParaRPr sz="1350"/>
          </a:p>
        </p:txBody>
      </p:sp>
      <p:sp>
        <p:nvSpPr>
          <p:cNvPr id="24" name="object 24"/>
          <p:cNvSpPr/>
          <p:nvPr/>
        </p:nvSpPr>
        <p:spPr>
          <a:xfrm>
            <a:off x="5143119" y="3495389"/>
            <a:ext cx="96964" cy="125063"/>
          </a:xfrm>
          <a:prstGeom prst="rect">
            <a:avLst/>
          </a:prstGeom>
          <a:blipFill>
            <a:blip r:embed="rId3" cstate="print"/>
            <a:stretch>
              <a:fillRect/>
            </a:stretch>
          </a:blipFill>
        </p:spPr>
        <p:txBody>
          <a:bodyPr wrap="square" lIns="0" tIns="0" rIns="0" bIns="0" rtlCol="0"/>
          <a:lstStyle/>
          <a:p>
            <a:endParaRPr sz="1350"/>
          </a:p>
        </p:txBody>
      </p:sp>
      <p:sp>
        <p:nvSpPr>
          <p:cNvPr id="25" name="object 25"/>
          <p:cNvSpPr/>
          <p:nvPr/>
        </p:nvSpPr>
        <p:spPr>
          <a:xfrm>
            <a:off x="6201155" y="3503485"/>
            <a:ext cx="135255" cy="138779"/>
          </a:xfrm>
          <a:prstGeom prst="rect">
            <a:avLst/>
          </a:prstGeom>
          <a:blipFill>
            <a:blip r:embed="rId4" cstate="print"/>
            <a:stretch>
              <a:fillRect/>
            </a:stretch>
          </a:blipFill>
        </p:spPr>
        <p:txBody>
          <a:bodyPr wrap="square" lIns="0" tIns="0" rIns="0" bIns="0" rtlCol="0"/>
          <a:lstStyle/>
          <a:p>
            <a:endParaRPr sz="1350"/>
          </a:p>
        </p:txBody>
      </p:sp>
      <p:sp>
        <p:nvSpPr>
          <p:cNvPr id="26" name="object 26"/>
          <p:cNvSpPr txBox="1"/>
          <p:nvPr/>
        </p:nvSpPr>
        <p:spPr>
          <a:xfrm>
            <a:off x="5740908" y="381133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7" name="object 27"/>
          <p:cNvSpPr txBox="1"/>
          <p:nvPr/>
        </p:nvSpPr>
        <p:spPr>
          <a:xfrm>
            <a:off x="6763702" y="304361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8" name="object 28"/>
          <p:cNvSpPr txBox="1"/>
          <p:nvPr/>
        </p:nvSpPr>
        <p:spPr>
          <a:xfrm>
            <a:off x="7500175" y="3949351"/>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29" name="object 29"/>
          <p:cNvSpPr/>
          <p:nvPr/>
        </p:nvSpPr>
        <p:spPr>
          <a:xfrm>
            <a:off x="6330410" y="4542091"/>
            <a:ext cx="121237" cy="142493"/>
          </a:xfrm>
          <a:prstGeom prst="rect">
            <a:avLst/>
          </a:prstGeom>
          <a:blipFill>
            <a:blip r:embed="rId5" cstate="print"/>
            <a:stretch>
              <a:fillRect/>
            </a:stretch>
          </a:blipFill>
        </p:spPr>
        <p:txBody>
          <a:bodyPr wrap="square" lIns="0" tIns="0" rIns="0" bIns="0" rtlCol="0"/>
          <a:lstStyle/>
          <a:p>
            <a:endParaRPr sz="1350"/>
          </a:p>
        </p:txBody>
      </p:sp>
      <p:sp>
        <p:nvSpPr>
          <p:cNvPr id="30" name="object 30"/>
          <p:cNvSpPr/>
          <p:nvPr/>
        </p:nvSpPr>
        <p:spPr>
          <a:xfrm>
            <a:off x="5300186" y="4236340"/>
            <a:ext cx="130206" cy="122540"/>
          </a:xfrm>
          <a:prstGeom prst="rect">
            <a:avLst/>
          </a:prstGeom>
          <a:blipFill>
            <a:blip r:embed="rId6" cstate="print"/>
            <a:stretch>
              <a:fillRect/>
            </a:stretch>
          </a:blipFill>
        </p:spPr>
        <p:txBody>
          <a:bodyPr wrap="square" lIns="0" tIns="0" rIns="0" bIns="0" rtlCol="0"/>
          <a:lstStyle/>
          <a:p>
            <a:endParaRPr sz="1350"/>
          </a:p>
        </p:txBody>
      </p:sp>
      <p:graphicFrame>
        <p:nvGraphicFramePr>
          <p:cNvPr id="31" name="object 31"/>
          <p:cNvGraphicFramePr>
            <a:graphicFrameLocks noGrp="1"/>
          </p:cNvGraphicFramePr>
          <p:nvPr/>
        </p:nvGraphicFramePr>
        <p:xfrm>
          <a:off x="1269873" y="2732979"/>
          <a:ext cx="2840352" cy="2390479"/>
        </p:xfrm>
        <a:graphic>
          <a:graphicData uri="http://schemas.openxmlformats.org/drawingml/2006/table">
            <a:tbl>
              <a:tblPr firstRow="1" bandRow="1">
                <a:tableStyleId>{2D5ABB26-0587-4C30-8999-92F81FD0307C}</a:tableStyleId>
              </a:tblPr>
              <a:tblGrid>
                <a:gridCol w="389573">
                  <a:extLst>
                    <a:ext uri="{9D8B030D-6E8A-4147-A177-3AD203B41FA5}">
                      <a16:colId xmlns:a16="http://schemas.microsoft.com/office/drawing/2014/main" val="20000"/>
                    </a:ext>
                  </a:extLst>
                </a:gridCol>
                <a:gridCol w="414338">
                  <a:extLst>
                    <a:ext uri="{9D8B030D-6E8A-4147-A177-3AD203B41FA5}">
                      <a16:colId xmlns:a16="http://schemas.microsoft.com/office/drawing/2014/main" val="20001"/>
                    </a:ext>
                  </a:extLst>
                </a:gridCol>
                <a:gridCol w="413385">
                  <a:extLst>
                    <a:ext uri="{9D8B030D-6E8A-4147-A177-3AD203B41FA5}">
                      <a16:colId xmlns:a16="http://schemas.microsoft.com/office/drawing/2014/main" val="20002"/>
                    </a:ext>
                  </a:extLst>
                </a:gridCol>
                <a:gridCol w="405764">
                  <a:extLst>
                    <a:ext uri="{9D8B030D-6E8A-4147-A177-3AD203B41FA5}">
                      <a16:colId xmlns:a16="http://schemas.microsoft.com/office/drawing/2014/main" val="20003"/>
                    </a:ext>
                  </a:extLst>
                </a:gridCol>
                <a:gridCol w="405764">
                  <a:extLst>
                    <a:ext uri="{9D8B030D-6E8A-4147-A177-3AD203B41FA5}">
                      <a16:colId xmlns:a16="http://schemas.microsoft.com/office/drawing/2014/main" val="20004"/>
                    </a:ext>
                  </a:extLst>
                </a:gridCol>
                <a:gridCol w="405764">
                  <a:extLst>
                    <a:ext uri="{9D8B030D-6E8A-4147-A177-3AD203B41FA5}">
                      <a16:colId xmlns:a16="http://schemas.microsoft.com/office/drawing/2014/main" val="20005"/>
                    </a:ext>
                  </a:extLst>
                </a:gridCol>
                <a:gridCol w="405764">
                  <a:extLst>
                    <a:ext uri="{9D8B030D-6E8A-4147-A177-3AD203B41FA5}">
                      <a16:colId xmlns:a16="http://schemas.microsoft.com/office/drawing/2014/main" val="20006"/>
                    </a:ext>
                  </a:extLst>
                </a:gridCol>
              </a:tblGrid>
              <a:tr h="341500">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32384" algn="ctr">
                        <a:lnSpc>
                          <a:spcPct val="100000"/>
                        </a:lnSpc>
                        <a:spcBef>
                          <a:spcPts val="470"/>
                        </a:spcBef>
                      </a:pPr>
                      <a:r>
                        <a:rPr sz="1500" b="1" dirty="0">
                          <a:solidFill>
                            <a:srgbClr val="FFFFFF"/>
                          </a:solidFill>
                          <a:latin typeface="Calibri"/>
                          <a:cs typeface="Calibri"/>
                        </a:rPr>
                        <a:t>1</a:t>
                      </a:r>
                      <a:endParaRPr sz="1500">
                        <a:latin typeface="Calibri"/>
                        <a:cs typeface="Calibri"/>
                      </a:endParaRPr>
                    </a:p>
                  </a:txBody>
                  <a:tcPr marL="0" marR="0" marT="44768" marB="0">
                    <a:solidFill>
                      <a:srgbClr val="000000"/>
                    </a:solidFill>
                  </a:tcPr>
                </a:tc>
                <a:tc>
                  <a:txBody>
                    <a:bodyPr/>
                    <a:lstStyle/>
                    <a:p>
                      <a:pPr marL="10795" algn="ctr">
                        <a:lnSpc>
                          <a:spcPct val="100000"/>
                        </a:lnSpc>
                        <a:spcBef>
                          <a:spcPts val="470"/>
                        </a:spcBef>
                      </a:pPr>
                      <a:r>
                        <a:rPr sz="1500" b="1" dirty="0">
                          <a:solidFill>
                            <a:srgbClr val="FFFFFF"/>
                          </a:solidFill>
                          <a:latin typeface="Calibri"/>
                          <a:cs typeface="Calibri"/>
                        </a:rPr>
                        <a:t>2</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3</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4</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5</a:t>
                      </a:r>
                      <a:endParaRPr sz="1500">
                        <a:latin typeface="Calibri"/>
                        <a:cs typeface="Calibri"/>
                      </a:endParaRPr>
                    </a:p>
                  </a:txBody>
                  <a:tcPr marL="0" marR="0" marT="44768" marB="0">
                    <a:solidFill>
                      <a:srgbClr val="000000"/>
                    </a:solidFill>
                  </a:tcPr>
                </a:tc>
                <a:tc>
                  <a:txBody>
                    <a:bodyPr/>
                    <a:lstStyle/>
                    <a:p>
                      <a:pPr marL="635" algn="ctr">
                        <a:lnSpc>
                          <a:spcPct val="100000"/>
                        </a:lnSpc>
                        <a:spcBef>
                          <a:spcPts val="470"/>
                        </a:spcBef>
                      </a:pPr>
                      <a:r>
                        <a:rPr sz="1500" b="1" dirty="0">
                          <a:solidFill>
                            <a:srgbClr val="FFFFFF"/>
                          </a:solidFill>
                          <a:latin typeface="Calibri"/>
                          <a:cs typeface="Calibri"/>
                        </a:rPr>
                        <a:t>6</a:t>
                      </a:r>
                      <a:endParaRPr sz="1500">
                        <a:latin typeface="Calibri"/>
                        <a:cs typeface="Calibri"/>
                      </a:endParaRPr>
                    </a:p>
                  </a:txBody>
                  <a:tcPr marL="0" marR="0" marT="44768" marB="0">
                    <a:solidFill>
                      <a:srgbClr val="000000"/>
                    </a:solidFill>
                  </a:tcPr>
                </a:tc>
                <a:extLst>
                  <a:ext uri="{0D108BD9-81ED-4DB2-BD59-A6C34878D82A}">
                    <a16:rowId xmlns:a16="http://schemas.microsoft.com/office/drawing/2014/main" val="10000"/>
                  </a:ext>
                </a:extLst>
              </a:tr>
              <a:tr h="341471">
                <a:tc>
                  <a:txBody>
                    <a:bodyPr/>
                    <a:lstStyle/>
                    <a:p>
                      <a:pPr marR="175895" algn="r">
                        <a:lnSpc>
                          <a:spcPct val="100000"/>
                        </a:lnSpc>
                        <a:spcBef>
                          <a:spcPts val="470"/>
                        </a:spcBef>
                      </a:pPr>
                      <a:r>
                        <a:rPr sz="1500" b="1" dirty="0">
                          <a:latin typeface="Calibri"/>
                          <a:cs typeface="Calibri"/>
                        </a:rPr>
                        <a:t>1</a:t>
                      </a:r>
                      <a:endParaRPr sz="1500">
                        <a:latin typeface="Calibri"/>
                        <a:cs typeface="Calibri"/>
                      </a:endParaRPr>
                    </a:p>
                  </a:txBody>
                  <a:tcPr marL="0" marR="0" marT="44768" marB="0">
                    <a:lnL w="12700">
                      <a:solidFill>
                        <a:srgbClr val="000000"/>
                      </a:solidFill>
                      <a:prstDash val="solid"/>
                    </a:lnL>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0</a:t>
                      </a:r>
                      <a:endParaRPr sz="1500">
                        <a:latin typeface="Calibri"/>
                        <a:cs typeface="Calibri"/>
                      </a:endParaRPr>
                    </a:p>
                  </a:txBody>
                  <a:tcPr marL="0" marR="0" marT="44768" marB="0">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6</a:t>
                      </a:r>
                      <a:endParaRPr sz="1500">
                        <a:latin typeface="Calibri"/>
                        <a:cs typeface="Calibri"/>
                      </a:endParaRPr>
                    </a:p>
                  </a:txBody>
                  <a:tcPr marL="0" marR="0" marT="44768" marB="0">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3</a:t>
                      </a:r>
                      <a:endParaRPr sz="1500">
                        <a:latin typeface="Calibri"/>
                        <a:cs typeface="Calibri"/>
                      </a:endParaRPr>
                    </a:p>
                  </a:txBody>
                  <a:tcPr marL="0" marR="0" marT="44768" marB="0">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4</a:t>
                      </a:r>
                      <a:endParaRPr sz="1500">
                        <a:latin typeface="Calibri"/>
                        <a:cs typeface="Calibri"/>
                      </a:endParaRPr>
                    </a:p>
                  </a:txBody>
                  <a:tcPr marL="0" marR="0" marT="44768" marB="0">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9</a:t>
                      </a:r>
                      <a:endParaRPr sz="1500">
                        <a:latin typeface="Calibri"/>
                        <a:cs typeface="Calibri"/>
                      </a:endParaRPr>
                    </a:p>
                  </a:txBody>
                  <a:tcPr marL="0" marR="0" marT="44768" marB="0">
                    <a:lnB w="12700">
                      <a:solidFill>
                        <a:srgbClr val="000000"/>
                      </a:solidFill>
                      <a:prstDash val="solid"/>
                    </a:lnB>
                  </a:tcPr>
                </a:tc>
                <a:tc>
                  <a:txBody>
                    <a:bodyPr/>
                    <a:lstStyle/>
                    <a:p>
                      <a:pPr algn="ctr">
                        <a:lnSpc>
                          <a:spcPct val="100000"/>
                        </a:lnSpc>
                        <a:spcBef>
                          <a:spcPts val="470"/>
                        </a:spcBef>
                      </a:pPr>
                      <a:r>
                        <a:rPr sz="1500" dirty="0">
                          <a:latin typeface="Calibri"/>
                          <a:cs typeface="Calibri"/>
                        </a:rPr>
                        <a:t>16</a:t>
                      </a:r>
                      <a:endParaRPr sz="1500">
                        <a:latin typeface="Calibri"/>
                        <a:cs typeface="Calibri"/>
                      </a:endParaRPr>
                    </a:p>
                  </a:txBody>
                  <a:tcPr marL="0" marR="0" marT="44768"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41471">
                <a:tc>
                  <a:txBody>
                    <a:bodyPr/>
                    <a:lstStyle/>
                    <a:p>
                      <a:pPr marR="175895" algn="r">
                        <a:lnSpc>
                          <a:spcPct val="100000"/>
                        </a:lnSpc>
                        <a:spcBef>
                          <a:spcPts val="470"/>
                        </a:spcBef>
                      </a:pPr>
                      <a:r>
                        <a:rPr sz="1500" b="1" dirty="0">
                          <a:latin typeface="Calibri"/>
                          <a:cs typeface="Calibri"/>
                        </a:rPr>
                        <a:t>2</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4</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25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17</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1567">
                <a:tc>
                  <a:txBody>
                    <a:bodyPr/>
                    <a:lstStyle/>
                    <a:p>
                      <a:pPr marR="175895" algn="r">
                        <a:lnSpc>
                          <a:spcPct val="100000"/>
                        </a:lnSpc>
                        <a:spcBef>
                          <a:spcPts val="470"/>
                        </a:spcBef>
                      </a:pPr>
                      <a:r>
                        <a:rPr sz="1500" b="1" dirty="0">
                          <a:latin typeface="Calibri"/>
                          <a:cs typeface="Calibri"/>
                        </a:rPr>
                        <a:t>3</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5</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21</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13</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1471">
                <a:tc>
                  <a:txBody>
                    <a:bodyPr/>
                    <a:lstStyle/>
                    <a:p>
                      <a:pPr marR="175895" algn="r">
                        <a:lnSpc>
                          <a:spcPct val="100000"/>
                        </a:lnSpc>
                        <a:spcBef>
                          <a:spcPts val="470"/>
                        </a:spcBef>
                      </a:pPr>
                      <a:r>
                        <a:rPr sz="1500" b="1" dirty="0">
                          <a:latin typeface="Calibri"/>
                          <a:cs typeface="Calibri"/>
                        </a:rPr>
                        <a:t>4</a:t>
                      </a:r>
                      <a:endParaRPr sz="1500">
                        <a:latin typeface="Calibri"/>
                        <a:cs typeface="Calibri"/>
                      </a:endParaRPr>
                    </a:p>
                  </a:txBody>
                  <a:tcPr marL="0" marR="0" marT="44768"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0"/>
                        </a:spcBef>
                      </a:pPr>
                      <a:r>
                        <a:rPr sz="1500" dirty="0">
                          <a:latin typeface="Calibri"/>
                          <a:cs typeface="Calibri"/>
                        </a:rPr>
                        <a:t>∞</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10795" algn="ctr">
                        <a:lnSpc>
                          <a:spcPct val="100000"/>
                        </a:lnSpc>
                        <a:spcBef>
                          <a:spcPts val="470"/>
                        </a:spcBef>
                      </a:pPr>
                      <a:r>
                        <a:rPr sz="1500" dirty="0">
                          <a:latin typeface="Calibri"/>
                          <a:cs typeface="Calibri"/>
                        </a:rPr>
                        <a:t>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6</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marL="635" algn="ctr">
                        <a:lnSpc>
                          <a:spcPct val="100000"/>
                        </a:lnSpc>
                        <a:spcBef>
                          <a:spcPts val="470"/>
                        </a:spcBef>
                      </a:pPr>
                      <a:r>
                        <a:rPr sz="1500" dirty="0">
                          <a:latin typeface="Calibri"/>
                          <a:cs typeface="Calibri"/>
                        </a:rPr>
                        <a:t>0</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12</a:t>
                      </a:r>
                      <a:endParaRPr sz="1500">
                        <a:latin typeface="Calibri"/>
                        <a:cs typeface="Calibri"/>
                      </a:endParaRPr>
                    </a:p>
                  </a:txBody>
                  <a:tcPr marL="0" marR="0" marT="44768" marB="0">
                    <a:lnT w="12700">
                      <a:solidFill>
                        <a:srgbClr val="000000"/>
                      </a:solidFill>
                      <a:prstDash val="solid"/>
                    </a:lnT>
                    <a:lnB w="12700">
                      <a:solidFill>
                        <a:srgbClr val="000000"/>
                      </a:solidFill>
                      <a:prstDash val="solid"/>
                    </a:lnB>
                  </a:tcPr>
                </a:tc>
                <a:tc>
                  <a:txBody>
                    <a:bodyPr/>
                    <a:lstStyle/>
                    <a:p>
                      <a:pPr algn="ctr">
                        <a:lnSpc>
                          <a:spcPct val="100000"/>
                        </a:lnSpc>
                        <a:spcBef>
                          <a:spcPts val="470"/>
                        </a:spcBef>
                      </a:pPr>
                      <a:r>
                        <a:rPr sz="1500" dirty="0">
                          <a:latin typeface="Calibri"/>
                          <a:cs typeface="Calibri"/>
                        </a:rPr>
                        <a:t>19</a:t>
                      </a:r>
                      <a:endParaRPr sz="1500">
                        <a:latin typeface="Calibri"/>
                        <a:cs typeface="Calibri"/>
                      </a:endParaRPr>
                    </a:p>
                  </a:txBody>
                  <a:tcPr marL="0" marR="0" marT="44768"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1471">
                <a:tc>
                  <a:txBody>
                    <a:bodyPr/>
                    <a:lstStyle/>
                    <a:p>
                      <a:pPr marR="175895" algn="r">
                        <a:lnSpc>
                          <a:spcPct val="100000"/>
                        </a:lnSpc>
                        <a:spcBef>
                          <a:spcPts val="475"/>
                        </a:spcBef>
                      </a:pPr>
                      <a:r>
                        <a:rPr sz="1500" b="1" dirty="0">
                          <a:latin typeface="Calibri"/>
                          <a:cs typeface="Calibri"/>
                        </a:rPr>
                        <a:t>5</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17</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21</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15</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7</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1528">
                <a:tc>
                  <a:txBody>
                    <a:bodyPr/>
                    <a:lstStyle/>
                    <a:p>
                      <a:pPr marR="175895" algn="r">
                        <a:lnSpc>
                          <a:spcPct val="100000"/>
                        </a:lnSpc>
                        <a:spcBef>
                          <a:spcPts val="475"/>
                        </a:spcBef>
                      </a:pPr>
                      <a:r>
                        <a:rPr sz="1500" b="1" dirty="0">
                          <a:latin typeface="Calibri"/>
                          <a:cs typeface="Calibri"/>
                        </a:rPr>
                        <a:t>6</a:t>
                      </a:r>
                      <a:endParaRPr sz="1500">
                        <a:latin typeface="Calibri"/>
                        <a:cs typeface="Calibri"/>
                      </a:endParaRPr>
                    </a:p>
                  </a:txBody>
                  <a:tcPr marL="0" marR="0" marT="4524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32384" algn="ctr">
                        <a:lnSpc>
                          <a:spcPct val="100000"/>
                        </a:lnSpc>
                        <a:spcBef>
                          <a:spcPts val="475"/>
                        </a:spcBef>
                      </a:pPr>
                      <a:r>
                        <a:rPr sz="1500" dirty="0">
                          <a:latin typeface="Calibri"/>
                          <a:cs typeface="Calibri"/>
                        </a:rPr>
                        <a:t>∞</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10160" algn="ctr">
                        <a:lnSpc>
                          <a:spcPct val="100000"/>
                        </a:lnSpc>
                        <a:spcBef>
                          <a:spcPts val="475"/>
                        </a:spcBef>
                      </a:pPr>
                      <a:r>
                        <a:rPr sz="1500" dirty="0">
                          <a:latin typeface="Calibri"/>
                          <a:cs typeface="Calibri"/>
                        </a:rPr>
                        <a:t>10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14</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8</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algn="ctr">
                        <a:lnSpc>
                          <a:spcPct val="100000"/>
                        </a:lnSpc>
                        <a:spcBef>
                          <a:spcPts val="475"/>
                        </a:spcBef>
                      </a:pPr>
                      <a:r>
                        <a:rPr sz="1500" dirty="0">
                          <a:latin typeface="Calibri"/>
                          <a:cs typeface="Calibri"/>
                        </a:rPr>
                        <a:t>20</a:t>
                      </a:r>
                      <a:endParaRPr sz="1500">
                        <a:latin typeface="Calibri"/>
                        <a:cs typeface="Calibri"/>
                      </a:endParaRPr>
                    </a:p>
                  </a:txBody>
                  <a:tcPr marL="0" marR="0" marT="45244" marB="0">
                    <a:lnT w="12700">
                      <a:solidFill>
                        <a:srgbClr val="000000"/>
                      </a:solidFill>
                      <a:prstDash val="solid"/>
                    </a:lnT>
                    <a:lnB w="12700">
                      <a:solidFill>
                        <a:srgbClr val="000000"/>
                      </a:solidFill>
                      <a:prstDash val="solid"/>
                    </a:lnB>
                  </a:tcPr>
                </a:tc>
                <a:tc>
                  <a:txBody>
                    <a:bodyPr/>
                    <a:lstStyle/>
                    <a:p>
                      <a:pPr marL="635" algn="ctr">
                        <a:lnSpc>
                          <a:spcPct val="100000"/>
                        </a:lnSpc>
                        <a:spcBef>
                          <a:spcPts val="475"/>
                        </a:spcBef>
                      </a:pPr>
                      <a:r>
                        <a:rPr sz="1500" dirty="0">
                          <a:latin typeface="Calibri"/>
                          <a:cs typeface="Calibri"/>
                        </a:rPr>
                        <a:t>0</a:t>
                      </a:r>
                      <a:endParaRPr sz="1500">
                        <a:latin typeface="Calibri"/>
                        <a:cs typeface="Calibri"/>
                      </a:endParaRPr>
                    </a:p>
                  </a:txBody>
                  <a:tcPr marL="0" marR="0" marT="4524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34" name="object 34"/>
          <p:cNvSpPr txBox="1"/>
          <p:nvPr/>
        </p:nvSpPr>
        <p:spPr>
          <a:xfrm>
            <a:off x="6771228" y="4641605"/>
            <a:ext cx="121444" cy="230352"/>
          </a:xfrm>
          <a:prstGeom prst="rect">
            <a:avLst/>
          </a:prstGeom>
        </p:spPr>
        <p:txBody>
          <a:bodyPr vert="horz" wrap="square" lIns="0" tIns="22384" rIns="0" bIns="0" rtlCol="0">
            <a:spAutoFit/>
          </a:bodyPr>
          <a:lstStyle/>
          <a:p>
            <a:pPr marL="9525">
              <a:spcBef>
                <a:spcPts val="176"/>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5" name="object 35"/>
          <p:cNvSpPr txBox="1"/>
          <p:nvPr/>
        </p:nvSpPr>
        <p:spPr>
          <a:xfrm>
            <a:off x="7390447" y="4716433"/>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5</a:t>
            </a:r>
            <a:endParaRPr>
              <a:latin typeface="微軟正黑體"/>
              <a:cs typeface="微軟正黑體"/>
            </a:endParaRPr>
          </a:p>
        </p:txBody>
      </p:sp>
      <p:sp>
        <p:nvSpPr>
          <p:cNvPr id="36" name="object 36"/>
          <p:cNvSpPr txBox="1"/>
          <p:nvPr/>
        </p:nvSpPr>
        <p:spPr>
          <a:xfrm>
            <a:off x="5680804" y="474157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Floyd-Warshall</a:t>
            </a:r>
            <a:r>
              <a:rPr lang="zh-TW" altLang="en-US"/>
              <a:t>實作</a:t>
            </a:r>
            <a:endParaRPr lang="zh-TW" altLang="en-US" dirty="0"/>
          </a:p>
        </p:txBody>
      </p:sp>
      <p:sp>
        <p:nvSpPr>
          <p:cNvPr id="26" name="內容版面配置區 25">
            <a:extLst>
              <a:ext uri="{FF2B5EF4-FFF2-40B4-BE49-F238E27FC236}">
                <a16:creationId xmlns:a16="http://schemas.microsoft.com/office/drawing/2014/main" id="{17C1E897-9DA1-4CA4-9105-DA1287D721FD}"/>
              </a:ext>
            </a:extLst>
          </p:cNvPr>
          <p:cNvSpPr>
            <a:spLocks noGrp="1"/>
          </p:cNvSpPr>
          <p:nvPr>
            <p:ph idx="1"/>
          </p:nvPr>
        </p:nvSpPr>
        <p:spPr/>
        <p:txBody>
          <a:bodyPr/>
          <a:lstStyle/>
          <a:p>
            <a:endParaRPr lang="zh-TW" altLang="en-US" dirty="0"/>
          </a:p>
        </p:txBody>
      </p:sp>
      <p:sp>
        <p:nvSpPr>
          <p:cNvPr id="3" name="object 3"/>
          <p:cNvSpPr/>
          <p:nvPr/>
        </p:nvSpPr>
        <p:spPr>
          <a:xfrm>
            <a:off x="3115868" y="1434074"/>
            <a:ext cx="5014436" cy="4489133"/>
          </a:xfrm>
          <a:custGeom>
            <a:avLst/>
            <a:gdLst/>
            <a:ahLst/>
            <a:cxnLst/>
            <a:rect l="l" t="t" r="r" b="b"/>
            <a:pathLst>
              <a:path w="6685915" h="5985510">
                <a:moveTo>
                  <a:pt x="5688330" y="0"/>
                </a:moveTo>
                <a:lnTo>
                  <a:pt x="997585" y="0"/>
                </a:lnTo>
                <a:lnTo>
                  <a:pt x="949253" y="1150"/>
                </a:lnTo>
                <a:lnTo>
                  <a:pt x="901514" y="4565"/>
                </a:lnTo>
                <a:lnTo>
                  <a:pt x="854422" y="10194"/>
                </a:lnTo>
                <a:lnTo>
                  <a:pt x="808027" y="17984"/>
                </a:lnTo>
                <a:lnTo>
                  <a:pt x="762383" y="27882"/>
                </a:lnTo>
                <a:lnTo>
                  <a:pt x="717541" y="39837"/>
                </a:lnTo>
                <a:lnTo>
                  <a:pt x="673554" y="53796"/>
                </a:lnTo>
                <a:lnTo>
                  <a:pt x="630473" y="69707"/>
                </a:lnTo>
                <a:lnTo>
                  <a:pt x="588353" y="87518"/>
                </a:lnTo>
                <a:lnTo>
                  <a:pt x="547244" y="107177"/>
                </a:lnTo>
                <a:lnTo>
                  <a:pt x="507198" y="128630"/>
                </a:lnTo>
                <a:lnTo>
                  <a:pt x="468269" y="151827"/>
                </a:lnTo>
                <a:lnTo>
                  <a:pt x="430508" y="176715"/>
                </a:lnTo>
                <a:lnTo>
                  <a:pt x="393968" y="203242"/>
                </a:lnTo>
                <a:lnTo>
                  <a:pt x="358701" y="231355"/>
                </a:lnTo>
                <a:lnTo>
                  <a:pt x="324759" y="261002"/>
                </a:lnTo>
                <a:lnTo>
                  <a:pt x="292195" y="292131"/>
                </a:lnTo>
                <a:lnTo>
                  <a:pt x="261060" y="324690"/>
                </a:lnTo>
                <a:lnTo>
                  <a:pt x="231407" y="358627"/>
                </a:lnTo>
                <a:lnTo>
                  <a:pt x="203289" y="393888"/>
                </a:lnTo>
                <a:lnTo>
                  <a:pt x="176757" y="430423"/>
                </a:lnTo>
                <a:lnTo>
                  <a:pt x="151864" y="468178"/>
                </a:lnTo>
                <a:lnTo>
                  <a:pt x="128662" y="507103"/>
                </a:lnTo>
                <a:lnTo>
                  <a:pt x="107203" y="547143"/>
                </a:lnTo>
                <a:lnTo>
                  <a:pt x="87540" y="588248"/>
                </a:lnTo>
                <a:lnTo>
                  <a:pt x="69725" y="630364"/>
                </a:lnTo>
                <a:lnTo>
                  <a:pt x="53810" y="673440"/>
                </a:lnTo>
                <a:lnTo>
                  <a:pt x="39847" y="717424"/>
                </a:lnTo>
                <a:lnTo>
                  <a:pt x="27889" y="762263"/>
                </a:lnTo>
                <a:lnTo>
                  <a:pt x="17988" y="807905"/>
                </a:lnTo>
                <a:lnTo>
                  <a:pt x="10197" y="854297"/>
                </a:lnTo>
                <a:lnTo>
                  <a:pt x="4566" y="901389"/>
                </a:lnTo>
                <a:lnTo>
                  <a:pt x="1150" y="949126"/>
                </a:lnTo>
                <a:lnTo>
                  <a:pt x="0" y="997457"/>
                </a:lnTo>
                <a:lnTo>
                  <a:pt x="0" y="4987544"/>
                </a:lnTo>
                <a:lnTo>
                  <a:pt x="1150" y="5035880"/>
                </a:lnTo>
                <a:lnTo>
                  <a:pt x="4566" y="5083622"/>
                </a:lnTo>
                <a:lnTo>
                  <a:pt x="10197" y="5130718"/>
                </a:lnTo>
                <a:lnTo>
                  <a:pt x="17988" y="5177115"/>
                </a:lnTo>
                <a:lnTo>
                  <a:pt x="27889" y="5222762"/>
                </a:lnTo>
                <a:lnTo>
                  <a:pt x="39847" y="5267606"/>
                </a:lnTo>
                <a:lnTo>
                  <a:pt x="53810" y="5311594"/>
                </a:lnTo>
                <a:lnTo>
                  <a:pt x="69725" y="5354675"/>
                </a:lnTo>
                <a:lnTo>
                  <a:pt x="87540" y="5396797"/>
                </a:lnTo>
                <a:lnTo>
                  <a:pt x="107203" y="5437907"/>
                </a:lnTo>
                <a:lnTo>
                  <a:pt x="128662" y="5477952"/>
                </a:lnTo>
                <a:lnTo>
                  <a:pt x="151864" y="5516881"/>
                </a:lnTo>
                <a:lnTo>
                  <a:pt x="176757" y="5554642"/>
                </a:lnTo>
                <a:lnTo>
                  <a:pt x="203289" y="5591181"/>
                </a:lnTo>
                <a:lnTo>
                  <a:pt x="231407" y="5626448"/>
                </a:lnTo>
                <a:lnTo>
                  <a:pt x="261060" y="5660389"/>
                </a:lnTo>
                <a:lnTo>
                  <a:pt x="292195" y="5692952"/>
                </a:lnTo>
                <a:lnTo>
                  <a:pt x="324759" y="5724086"/>
                </a:lnTo>
                <a:lnTo>
                  <a:pt x="358701" y="5753737"/>
                </a:lnTo>
                <a:lnTo>
                  <a:pt x="393968" y="5781854"/>
                </a:lnTo>
                <a:lnTo>
                  <a:pt x="430508" y="5808385"/>
                </a:lnTo>
                <a:lnTo>
                  <a:pt x="468269" y="5833276"/>
                </a:lnTo>
                <a:lnTo>
                  <a:pt x="507198" y="5856477"/>
                </a:lnTo>
                <a:lnTo>
                  <a:pt x="547244" y="5877934"/>
                </a:lnTo>
                <a:lnTo>
                  <a:pt x="588353" y="5897596"/>
                </a:lnTo>
                <a:lnTo>
                  <a:pt x="630473" y="5915410"/>
                </a:lnTo>
                <a:lnTo>
                  <a:pt x="673554" y="5931323"/>
                </a:lnTo>
                <a:lnTo>
                  <a:pt x="717541" y="5945285"/>
                </a:lnTo>
                <a:lnTo>
                  <a:pt x="762383" y="5957241"/>
                </a:lnTo>
                <a:lnTo>
                  <a:pt x="808027" y="5967141"/>
                </a:lnTo>
                <a:lnTo>
                  <a:pt x="854422" y="5974932"/>
                </a:lnTo>
                <a:lnTo>
                  <a:pt x="901514" y="5980562"/>
                </a:lnTo>
                <a:lnTo>
                  <a:pt x="949253" y="5983978"/>
                </a:lnTo>
                <a:lnTo>
                  <a:pt x="997585" y="5985129"/>
                </a:lnTo>
                <a:lnTo>
                  <a:pt x="5688330" y="5985129"/>
                </a:lnTo>
                <a:lnTo>
                  <a:pt x="5736661" y="5983978"/>
                </a:lnTo>
                <a:lnTo>
                  <a:pt x="5784398" y="5980562"/>
                </a:lnTo>
                <a:lnTo>
                  <a:pt x="5831490" y="5974932"/>
                </a:lnTo>
                <a:lnTo>
                  <a:pt x="5877882" y="5967141"/>
                </a:lnTo>
                <a:lnTo>
                  <a:pt x="5923524" y="5957241"/>
                </a:lnTo>
                <a:lnTo>
                  <a:pt x="5968363" y="5945285"/>
                </a:lnTo>
                <a:lnTo>
                  <a:pt x="6012347" y="5931323"/>
                </a:lnTo>
                <a:lnTo>
                  <a:pt x="6055423" y="5915410"/>
                </a:lnTo>
                <a:lnTo>
                  <a:pt x="6097539" y="5897596"/>
                </a:lnTo>
                <a:lnTo>
                  <a:pt x="6138644" y="5877934"/>
                </a:lnTo>
                <a:lnTo>
                  <a:pt x="6178684" y="5856477"/>
                </a:lnTo>
                <a:lnTo>
                  <a:pt x="6217609" y="5833276"/>
                </a:lnTo>
                <a:lnTo>
                  <a:pt x="6255364" y="5808385"/>
                </a:lnTo>
                <a:lnTo>
                  <a:pt x="6291899" y="5781854"/>
                </a:lnTo>
                <a:lnTo>
                  <a:pt x="6327160" y="5753737"/>
                </a:lnTo>
                <a:lnTo>
                  <a:pt x="6361097" y="5724086"/>
                </a:lnTo>
                <a:lnTo>
                  <a:pt x="6393656" y="5692952"/>
                </a:lnTo>
                <a:lnTo>
                  <a:pt x="6424785" y="5660389"/>
                </a:lnTo>
                <a:lnTo>
                  <a:pt x="6454432" y="5626448"/>
                </a:lnTo>
                <a:lnTo>
                  <a:pt x="6482545" y="5591181"/>
                </a:lnTo>
                <a:lnTo>
                  <a:pt x="6509072" y="5554642"/>
                </a:lnTo>
                <a:lnTo>
                  <a:pt x="6533960" y="5516881"/>
                </a:lnTo>
                <a:lnTo>
                  <a:pt x="6557157" y="5477952"/>
                </a:lnTo>
                <a:lnTo>
                  <a:pt x="6578610" y="5437907"/>
                </a:lnTo>
                <a:lnTo>
                  <a:pt x="6598269" y="5396797"/>
                </a:lnTo>
                <a:lnTo>
                  <a:pt x="6616080" y="5354675"/>
                </a:lnTo>
                <a:lnTo>
                  <a:pt x="6631991" y="5311594"/>
                </a:lnTo>
                <a:lnTo>
                  <a:pt x="6645950" y="5267606"/>
                </a:lnTo>
                <a:lnTo>
                  <a:pt x="6657905" y="5222762"/>
                </a:lnTo>
                <a:lnTo>
                  <a:pt x="6667803" y="5177115"/>
                </a:lnTo>
                <a:lnTo>
                  <a:pt x="6675593" y="5130718"/>
                </a:lnTo>
                <a:lnTo>
                  <a:pt x="6681222" y="5083622"/>
                </a:lnTo>
                <a:lnTo>
                  <a:pt x="6684637" y="5035880"/>
                </a:lnTo>
                <a:lnTo>
                  <a:pt x="6685788" y="4987544"/>
                </a:lnTo>
                <a:lnTo>
                  <a:pt x="6685788" y="997457"/>
                </a:lnTo>
                <a:lnTo>
                  <a:pt x="6684637" y="949126"/>
                </a:lnTo>
                <a:lnTo>
                  <a:pt x="6681222" y="901389"/>
                </a:lnTo>
                <a:lnTo>
                  <a:pt x="6675593" y="854297"/>
                </a:lnTo>
                <a:lnTo>
                  <a:pt x="6667803" y="807905"/>
                </a:lnTo>
                <a:lnTo>
                  <a:pt x="6657905" y="762263"/>
                </a:lnTo>
                <a:lnTo>
                  <a:pt x="6645950" y="717424"/>
                </a:lnTo>
                <a:lnTo>
                  <a:pt x="6631991" y="673440"/>
                </a:lnTo>
                <a:lnTo>
                  <a:pt x="6616080" y="630364"/>
                </a:lnTo>
                <a:lnTo>
                  <a:pt x="6598269" y="588248"/>
                </a:lnTo>
                <a:lnTo>
                  <a:pt x="6578610" y="547143"/>
                </a:lnTo>
                <a:lnTo>
                  <a:pt x="6557157" y="507103"/>
                </a:lnTo>
                <a:lnTo>
                  <a:pt x="6533960" y="468178"/>
                </a:lnTo>
                <a:lnTo>
                  <a:pt x="6509072" y="430423"/>
                </a:lnTo>
                <a:lnTo>
                  <a:pt x="6482545" y="393888"/>
                </a:lnTo>
                <a:lnTo>
                  <a:pt x="6454432" y="358627"/>
                </a:lnTo>
                <a:lnTo>
                  <a:pt x="6424785" y="324690"/>
                </a:lnTo>
                <a:lnTo>
                  <a:pt x="6393656" y="292131"/>
                </a:lnTo>
                <a:lnTo>
                  <a:pt x="6361097" y="261002"/>
                </a:lnTo>
                <a:lnTo>
                  <a:pt x="6327160" y="231355"/>
                </a:lnTo>
                <a:lnTo>
                  <a:pt x="6291899" y="203242"/>
                </a:lnTo>
                <a:lnTo>
                  <a:pt x="6255364" y="176715"/>
                </a:lnTo>
                <a:lnTo>
                  <a:pt x="6217609" y="151827"/>
                </a:lnTo>
                <a:lnTo>
                  <a:pt x="6178684" y="128630"/>
                </a:lnTo>
                <a:lnTo>
                  <a:pt x="6138644" y="107177"/>
                </a:lnTo>
                <a:lnTo>
                  <a:pt x="6097539" y="87518"/>
                </a:lnTo>
                <a:lnTo>
                  <a:pt x="6055423" y="69707"/>
                </a:lnTo>
                <a:lnTo>
                  <a:pt x="6012347" y="53796"/>
                </a:lnTo>
                <a:lnTo>
                  <a:pt x="5968363" y="39837"/>
                </a:lnTo>
                <a:lnTo>
                  <a:pt x="5923524" y="27882"/>
                </a:lnTo>
                <a:lnTo>
                  <a:pt x="5877882" y="17984"/>
                </a:lnTo>
                <a:lnTo>
                  <a:pt x="5831490" y="10194"/>
                </a:lnTo>
                <a:lnTo>
                  <a:pt x="5784398" y="4565"/>
                </a:lnTo>
                <a:lnTo>
                  <a:pt x="5736661" y="1150"/>
                </a:lnTo>
                <a:lnTo>
                  <a:pt x="5688330" y="0"/>
                </a:lnTo>
                <a:close/>
              </a:path>
            </a:pathLst>
          </a:custGeom>
          <a:solidFill>
            <a:srgbClr val="F1F1F1"/>
          </a:solidFill>
        </p:spPr>
        <p:txBody>
          <a:bodyPr wrap="square" lIns="0" tIns="0" rIns="0" bIns="0" rtlCol="0"/>
          <a:lstStyle/>
          <a:p>
            <a:endParaRPr sz="1350" dirty="0"/>
          </a:p>
        </p:txBody>
      </p:sp>
      <p:sp>
        <p:nvSpPr>
          <p:cNvPr id="4" name="object 4"/>
          <p:cNvSpPr/>
          <p:nvPr/>
        </p:nvSpPr>
        <p:spPr>
          <a:xfrm>
            <a:off x="3056336" y="1379515"/>
            <a:ext cx="5118735" cy="4600575"/>
          </a:xfrm>
          <a:custGeom>
            <a:avLst/>
            <a:gdLst/>
            <a:ahLst/>
            <a:cxnLst/>
            <a:rect l="l" t="t" r="r" b="b"/>
            <a:pathLst>
              <a:path w="6824980" h="6134100">
                <a:moveTo>
                  <a:pt x="6061583" y="38100"/>
                </a:moveTo>
                <a:lnTo>
                  <a:pt x="782954" y="38100"/>
                </a:lnTo>
                <a:lnTo>
                  <a:pt x="757174" y="50800"/>
                </a:lnTo>
                <a:lnTo>
                  <a:pt x="707771" y="63500"/>
                </a:lnTo>
                <a:lnTo>
                  <a:pt x="659002" y="88900"/>
                </a:lnTo>
                <a:lnTo>
                  <a:pt x="611377" y="114300"/>
                </a:lnTo>
                <a:lnTo>
                  <a:pt x="565150" y="127000"/>
                </a:lnTo>
                <a:lnTo>
                  <a:pt x="520191" y="152400"/>
                </a:lnTo>
                <a:lnTo>
                  <a:pt x="476631" y="190500"/>
                </a:lnTo>
                <a:lnTo>
                  <a:pt x="434466" y="215900"/>
                </a:lnTo>
                <a:lnTo>
                  <a:pt x="393953" y="254000"/>
                </a:lnTo>
                <a:lnTo>
                  <a:pt x="354964" y="279400"/>
                </a:lnTo>
                <a:lnTo>
                  <a:pt x="317753" y="317500"/>
                </a:lnTo>
                <a:lnTo>
                  <a:pt x="282194" y="355600"/>
                </a:lnTo>
                <a:lnTo>
                  <a:pt x="248412" y="393700"/>
                </a:lnTo>
                <a:lnTo>
                  <a:pt x="216662" y="431800"/>
                </a:lnTo>
                <a:lnTo>
                  <a:pt x="186689" y="469900"/>
                </a:lnTo>
                <a:lnTo>
                  <a:pt x="158750" y="520700"/>
                </a:lnTo>
                <a:lnTo>
                  <a:pt x="132841" y="558800"/>
                </a:lnTo>
                <a:lnTo>
                  <a:pt x="109220" y="609600"/>
                </a:lnTo>
                <a:lnTo>
                  <a:pt x="87629" y="660400"/>
                </a:lnTo>
                <a:lnTo>
                  <a:pt x="68325" y="711200"/>
                </a:lnTo>
                <a:lnTo>
                  <a:pt x="51688" y="762000"/>
                </a:lnTo>
                <a:lnTo>
                  <a:pt x="37084" y="812800"/>
                </a:lnTo>
                <a:lnTo>
                  <a:pt x="25146" y="863600"/>
                </a:lnTo>
                <a:lnTo>
                  <a:pt x="15621" y="914400"/>
                </a:lnTo>
                <a:lnTo>
                  <a:pt x="8762" y="965200"/>
                </a:lnTo>
                <a:lnTo>
                  <a:pt x="4699" y="1016000"/>
                </a:lnTo>
                <a:lnTo>
                  <a:pt x="3556" y="1054100"/>
                </a:lnTo>
                <a:lnTo>
                  <a:pt x="3301" y="1079500"/>
                </a:lnTo>
                <a:lnTo>
                  <a:pt x="3301" y="4876800"/>
                </a:lnTo>
                <a:lnTo>
                  <a:pt x="0" y="4876800"/>
                </a:lnTo>
                <a:lnTo>
                  <a:pt x="3175" y="5092700"/>
                </a:lnTo>
                <a:lnTo>
                  <a:pt x="4190" y="5118100"/>
                </a:lnTo>
                <a:lnTo>
                  <a:pt x="5969" y="5143500"/>
                </a:lnTo>
                <a:lnTo>
                  <a:pt x="8382" y="5181600"/>
                </a:lnTo>
                <a:lnTo>
                  <a:pt x="15239" y="5232400"/>
                </a:lnTo>
                <a:lnTo>
                  <a:pt x="24764" y="5283200"/>
                </a:lnTo>
                <a:lnTo>
                  <a:pt x="36829" y="5334000"/>
                </a:lnTo>
                <a:lnTo>
                  <a:pt x="51435" y="5384800"/>
                </a:lnTo>
                <a:lnTo>
                  <a:pt x="68199" y="5435600"/>
                </a:lnTo>
                <a:lnTo>
                  <a:pt x="87502" y="5486400"/>
                </a:lnTo>
                <a:lnTo>
                  <a:pt x="109093" y="5537200"/>
                </a:lnTo>
                <a:lnTo>
                  <a:pt x="132841" y="5575300"/>
                </a:lnTo>
                <a:lnTo>
                  <a:pt x="158623" y="5626100"/>
                </a:lnTo>
                <a:lnTo>
                  <a:pt x="186562" y="5664200"/>
                </a:lnTo>
                <a:lnTo>
                  <a:pt x="216535" y="5715000"/>
                </a:lnTo>
                <a:lnTo>
                  <a:pt x="248412" y="5753100"/>
                </a:lnTo>
                <a:lnTo>
                  <a:pt x="282194" y="5791200"/>
                </a:lnTo>
                <a:lnTo>
                  <a:pt x="317753" y="5829300"/>
                </a:lnTo>
                <a:lnTo>
                  <a:pt x="354964" y="5867400"/>
                </a:lnTo>
                <a:lnTo>
                  <a:pt x="393953" y="5892800"/>
                </a:lnTo>
                <a:lnTo>
                  <a:pt x="434466" y="5930900"/>
                </a:lnTo>
                <a:lnTo>
                  <a:pt x="476503" y="5956300"/>
                </a:lnTo>
                <a:lnTo>
                  <a:pt x="520191" y="5981700"/>
                </a:lnTo>
                <a:lnTo>
                  <a:pt x="565150" y="6007100"/>
                </a:lnTo>
                <a:lnTo>
                  <a:pt x="611377" y="6032500"/>
                </a:lnTo>
                <a:lnTo>
                  <a:pt x="659002" y="6057900"/>
                </a:lnTo>
                <a:lnTo>
                  <a:pt x="707898" y="6070600"/>
                </a:lnTo>
                <a:lnTo>
                  <a:pt x="757301" y="6096000"/>
                </a:lnTo>
                <a:lnTo>
                  <a:pt x="783082" y="6096000"/>
                </a:lnTo>
                <a:lnTo>
                  <a:pt x="808736" y="6108700"/>
                </a:lnTo>
                <a:lnTo>
                  <a:pt x="834644" y="6108700"/>
                </a:lnTo>
                <a:lnTo>
                  <a:pt x="860806" y="6121400"/>
                </a:lnTo>
                <a:lnTo>
                  <a:pt x="887095" y="6121400"/>
                </a:lnTo>
                <a:lnTo>
                  <a:pt x="913511" y="6134100"/>
                </a:lnTo>
                <a:lnTo>
                  <a:pt x="5752719" y="6134100"/>
                </a:lnTo>
                <a:lnTo>
                  <a:pt x="5291130" y="6045200"/>
                </a:lnTo>
                <a:lnTo>
                  <a:pt x="951864" y="6045200"/>
                </a:lnTo>
                <a:lnTo>
                  <a:pt x="927353" y="6032500"/>
                </a:lnTo>
                <a:lnTo>
                  <a:pt x="878966" y="6032500"/>
                </a:lnTo>
                <a:lnTo>
                  <a:pt x="855218" y="6019800"/>
                </a:lnTo>
                <a:lnTo>
                  <a:pt x="831596" y="6019800"/>
                </a:lnTo>
                <a:lnTo>
                  <a:pt x="808101" y="6007100"/>
                </a:lnTo>
                <a:lnTo>
                  <a:pt x="784987" y="6007100"/>
                </a:lnTo>
                <a:lnTo>
                  <a:pt x="739266" y="5994400"/>
                </a:lnTo>
                <a:lnTo>
                  <a:pt x="694563" y="5969000"/>
                </a:lnTo>
                <a:lnTo>
                  <a:pt x="651128" y="5956300"/>
                </a:lnTo>
                <a:lnTo>
                  <a:pt x="608838" y="5930900"/>
                </a:lnTo>
                <a:lnTo>
                  <a:pt x="567689" y="5905500"/>
                </a:lnTo>
                <a:lnTo>
                  <a:pt x="527812" y="5880100"/>
                </a:lnTo>
                <a:lnTo>
                  <a:pt x="489331" y="5854700"/>
                </a:lnTo>
                <a:lnTo>
                  <a:pt x="452120" y="5829300"/>
                </a:lnTo>
                <a:lnTo>
                  <a:pt x="416560" y="5791200"/>
                </a:lnTo>
                <a:lnTo>
                  <a:pt x="382397" y="5765800"/>
                </a:lnTo>
                <a:lnTo>
                  <a:pt x="349885" y="5727700"/>
                </a:lnTo>
                <a:lnTo>
                  <a:pt x="319024" y="5689600"/>
                </a:lnTo>
                <a:lnTo>
                  <a:pt x="289813" y="5651500"/>
                </a:lnTo>
                <a:lnTo>
                  <a:pt x="262254" y="5613400"/>
                </a:lnTo>
                <a:lnTo>
                  <a:pt x="236854" y="5575300"/>
                </a:lnTo>
                <a:lnTo>
                  <a:pt x="213106" y="5537200"/>
                </a:lnTo>
                <a:lnTo>
                  <a:pt x="191388" y="5486400"/>
                </a:lnTo>
                <a:lnTo>
                  <a:pt x="171703" y="5448300"/>
                </a:lnTo>
                <a:lnTo>
                  <a:pt x="154050" y="5410200"/>
                </a:lnTo>
                <a:lnTo>
                  <a:pt x="138557" y="5359400"/>
                </a:lnTo>
                <a:lnTo>
                  <a:pt x="125349" y="5308600"/>
                </a:lnTo>
                <a:lnTo>
                  <a:pt x="119507" y="5283200"/>
                </a:lnTo>
                <a:lnTo>
                  <a:pt x="114426" y="5270500"/>
                </a:lnTo>
                <a:lnTo>
                  <a:pt x="105663" y="5219700"/>
                </a:lnTo>
                <a:lnTo>
                  <a:pt x="99440" y="5168900"/>
                </a:lnTo>
                <a:lnTo>
                  <a:pt x="95503" y="5118100"/>
                </a:lnTo>
                <a:lnTo>
                  <a:pt x="95059" y="5105400"/>
                </a:lnTo>
                <a:lnTo>
                  <a:pt x="94741" y="5105400"/>
                </a:lnTo>
                <a:lnTo>
                  <a:pt x="94741" y="1079500"/>
                </a:lnTo>
                <a:lnTo>
                  <a:pt x="94996" y="1054100"/>
                </a:lnTo>
                <a:lnTo>
                  <a:pt x="97662" y="1003300"/>
                </a:lnTo>
                <a:lnTo>
                  <a:pt x="102615" y="952500"/>
                </a:lnTo>
                <a:lnTo>
                  <a:pt x="110109" y="901700"/>
                </a:lnTo>
                <a:lnTo>
                  <a:pt x="119887" y="850900"/>
                </a:lnTo>
                <a:lnTo>
                  <a:pt x="131952" y="812800"/>
                </a:lnTo>
                <a:lnTo>
                  <a:pt x="138811" y="787400"/>
                </a:lnTo>
                <a:lnTo>
                  <a:pt x="154304" y="736600"/>
                </a:lnTo>
                <a:lnTo>
                  <a:pt x="171958" y="698500"/>
                </a:lnTo>
                <a:lnTo>
                  <a:pt x="191643" y="647700"/>
                </a:lnTo>
                <a:lnTo>
                  <a:pt x="213233" y="609600"/>
                </a:lnTo>
                <a:lnTo>
                  <a:pt x="236854" y="571500"/>
                </a:lnTo>
                <a:lnTo>
                  <a:pt x="262509" y="533400"/>
                </a:lnTo>
                <a:lnTo>
                  <a:pt x="289940" y="482600"/>
                </a:lnTo>
                <a:lnTo>
                  <a:pt x="319024" y="457200"/>
                </a:lnTo>
                <a:lnTo>
                  <a:pt x="349885" y="419100"/>
                </a:lnTo>
                <a:lnTo>
                  <a:pt x="382397" y="381000"/>
                </a:lnTo>
                <a:lnTo>
                  <a:pt x="416560" y="355600"/>
                </a:lnTo>
                <a:lnTo>
                  <a:pt x="452120" y="317500"/>
                </a:lnTo>
                <a:lnTo>
                  <a:pt x="489331" y="292100"/>
                </a:lnTo>
                <a:lnTo>
                  <a:pt x="527812" y="266700"/>
                </a:lnTo>
                <a:lnTo>
                  <a:pt x="567563" y="241300"/>
                </a:lnTo>
                <a:lnTo>
                  <a:pt x="608838" y="215900"/>
                </a:lnTo>
                <a:lnTo>
                  <a:pt x="651128" y="190500"/>
                </a:lnTo>
                <a:lnTo>
                  <a:pt x="694689" y="177800"/>
                </a:lnTo>
                <a:lnTo>
                  <a:pt x="739266" y="152400"/>
                </a:lnTo>
                <a:lnTo>
                  <a:pt x="784987" y="139700"/>
                </a:lnTo>
                <a:lnTo>
                  <a:pt x="808101" y="127000"/>
                </a:lnTo>
                <a:lnTo>
                  <a:pt x="831469" y="127000"/>
                </a:lnTo>
                <a:lnTo>
                  <a:pt x="855090" y="114300"/>
                </a:lnTo>
                <a:lnTo>
                  <a:pt x="903097" y="114300"/>
                </a:lnTo>
                <a:lnTo>
                  <a:pt x="927353" y="101600"/>
                </a:lnTo>
                <a:lnTo>
                  <a:pt x="1026413" y="101600"/>
                </a:lnTo>
                <a:lnTo>
                  <a:pt x="1051560" y="88900"/>
                </a:lnTo>
                <a:lnTo>
                  <a:pt x="6185789" y="88900"/>
                </a:lnTo>
                <a:lnTo>
                  <a:pt x="6136894" y="63500"/>
                </a:lnTo>
                <a:lnTo>
                  <a:pt x="6087364" y="50800"/>
                </a:lnTo>
                <a:lnTo>
                  <a:pt x="6061583" y="38100"/>
                </a:lnTo>
                <a:close/>
              </a:path>
              <a:path w="6824980" h="6134100">
                <a:moveTo>
                  <a:pt x="5767658" y="5982174"/>
                </a:moveTo>
                <a:lnTo>
                  <a:pt x="5161660" y="5994400"/>
                </a:lnTo>
                <a:lnTo>
                  <a:pt x="5159248" y="6019800"/>
                </a:lnTo>
                <a:lnTo>
                  <a:pt x="5752719" y="6134100"/>
                </a:lnTo>
                <a:lnTo>
                  <a:pt x="5755288" y="6107972"/>
                </a:lnTo>
                <a:lnTo>
                  <a:pt x="5402453" y="6032500"/>
                </a:lnTo>
                <a:lnTo>
                  <a:pt x="5403850" y="6019800"/>
                </a:lnTo>
                <a:lnTo>
                  <a:pt x="5763958" y="6019800"/>
                </a:lnTo>
                <a:lnTo>
                  <a:pt x="5767658" y="5982174"/>
                </a:lnTo>
                <a:close/>
              </a:path>
              <a:path w="6824980" h="6134100">
                <a:moveTo>
                  <a:pt x="5777056" y="6045200"/>
                </a:moveTo>
                <a:lnTo>
                  <a:pt x="5767705" y="6045200"/>
                </a:lnTo>
                <a:lnTo>
                  <a:pt x="5764657" y="6083300"/>
                </a:lnTo>
                <a:lnTo>
                  <a:pt x="5761264" y="6083300"/>
                </a:lnTo>
                <a:lnTo>
                  <a:pt x="5758688" y="6108700"/>
                </a:lnTo>
                <a:lnTo>
                  <a:pt x="5755216" y="6108700"/>
                </a:lnTo>
                <a:lnTo>
                  <a:pt x="5752719" y="6134100"/>
                </a:lnTo>
                <a:lnTo>
                  <a:pt x="5768085" y="6134100"/>
                </a:lnTo>
                <a:lnTo>
                  <a:pt x="5770649" y="6108700"/>
                </a:lnTo>
                <a:lnTo>
                  <a:pt x="5758688" y="6108700"/>
                </a:lnTo>
                <a:lnTo>
                  <a:pt x="5755288" y="6107972"/>
                </a:lnTo>
                <a:lnTo>
                  <a:pt x="5770722" y="6107972"/>
                </a:lnTo>
                <a:lnTo>
                  <a:pt x="5773212" y="6083300"/>
                </a:lnTo>
                <a:lnTo>
                  <a:pt x="5764657" y="6083300"/>
                </a:lnTo>
                <a:lnTo>
                  <a:pt x="5761336" y="6082591"/>
                </a:lnTo>
                <a:lnTo>
                  <a:pt x="5773283" y="6082591"/>
                </a:lnTo>
                <a:lnTo>
                  <a:pt x="5777056" y="6045200"/>
                </a:lnTo>
                <a:close/>
              </a:path>
              <a:path w="6824980" h="6134100">
                <a:moveTo>
                  <a:pt x="5782183" y="5994400"/>
                </a:moveTo>
                <a:lnTo>
                  <a:pt x="5768085" y="6134100"/>
                </a:lnTo>
                <a:lnTo>
                  <a:pt x="5930646" y="6134100"/>
                </a:lnTo>
                <a:lnTo>
                  <a:pt x="5957316" y="6121400"/>
                </a:lnTo>
                <a:lnTo>
                  <a:pt x="5983858" y="6121400"/>
                </a:lnTo>
                <a:lnTo>
                  <a:pt x="6009767" y="6108700"/>
                </a:lnTo>
                <a:lnTo>
                  <a:pt x="6035802" y="6108700"/>
                </a:lnTo>
                <a:lnTo>
                  <a:pt x="6061329" y="6096000"/>
                </a:lnTo>
                <a:lnTo>
                  <a:pt x="6087109" y="6096000"/>
                </a:lnTo>
                <a:lnTo>
                  <a:pt x="6136640" y="6070600"/>
                </a:lnTo>
                <a:lnTo>
                  <a:pt x="6154178" y="6066044"/>
                </a:lnTo>
                <a:lnTo>
                  <a:pt x="6045947" y="6045200"/>
                </a:lnTo>
                <a:lnTo>
                  <a:pt x="5892419" y="6045200"/>
                </a:lnTo>
                <a:lnTo>
                  <a:pt x="5916930" y="6032500"/>
                </a:lnTo>
                <a:lnTo>
                  <a:pt x="5965444" y="6032500"/>
                </a:lnTo>
                <a:lnTo>
                  <a:pt x="5969300" y="6030437"/>
                </a:lnTo>
                <a:lnTo>
                  <a:pt x="5914065" y="6019800"/>
                </a:lnTo>
                <a:lnTo>
                  <a:pt x="5864733" y="6019800"/>
                </a:lnTo>
                <a:lnTo>
                  <a:pt x="5877846" y="6012824"/>
                </a:lnTo>
                <a:lnTo>
                  <a:pt x="5782183" y="5994400"/>
                </a:lnTo>
                <a:close/>
              </a:path>
              <a:path w="6824980" h="6134100">
                <a:moveTo>
                  <a:pt x="6154178" y="6066044"/>
                </a:moveTo>
                <a:lnTo>
                  <a:pt x="6136640" y="6070600"/>
                </a:lnTo>
                <a:lnTo>
                  <a:pt x="6087109" y="6096000"/>
                </a:lnTo>
                <a:lnTo>
                  <a:pt x="6061329" y="6096000"/>
                </a:lnTo>
                <a:lnTo>
                  <a:pt x="6035802" y="6108700"/>
                </a:lnTo>
                <a:lnTo>
                  <a:pt x="6009767" y="6108700"/>
                </a:lnTo>
                <a:lnTo>
                  <a:pt x="5983858" y="6121400"/>
                </a:lnTo>
                <a:lnTo>
                  <a:pt x="5957316" y="6121400"/>
                </a:lnTo>
                <a:lnTo>
                  <a:pt x="5930646" y="6134100"/>
                </a:lnTo>
                <a:lnTo>
                  <a:pt x="6372479" y="6134100"/>
                </a:lnTo>
                <a:lnTo>
                  <a:pt x="6375654" y="6108700"/>
                </a:lnTo>
                <a:lnTo>
                  <a:pt x="6154178" y="6066044"/>
                </a:lnTo>
                <a:close/>
              </a:path>
              <a:path w="6824980" h="6134100">
                <a:moveTo>
                  <a:pt x="5646039" y="6045200"/>
                </a:moveTo>
                <a:lnTo>
                  <a:pt x="5461825" y="6045200"/>
                </a:lnTo>
                <a:lnTo>
                  <a:pt x="5755288" y="6107972"/>
                </a:lnTo>
                <a:lnTo>
                  <a:pt x="5757857" y="6081848"/>
                </a:lnTo>
                <a:lnTo>
                  <a:pt x="5645658" y="6057900"/>
                </a:lnTo>
                <a:lnTo>
                  <a:pt x="5646039" y="6045200"/>
                </a:lnTo>
                <a:close/>
              </a:path>
              <a:path w="6824980" h="6134100">
                <a:moveTo>
                  <a:pt x="5767705" y="6045200"/>
                </a:moveTo>
                <a:lnTo>
                  <a:pt x="5765128" y="6045200"/>
                </a:lnTo>
                <a:lnTo>
                  <a:pt x="5761336" y="6082591"/>
                </a:lnTo>
                <a:lnTo>
                  <a:pt x="5764657" y="6083300"/>
                </a:lnTo>
                <a:lnTo>
                  <a:pt x="5767705" y="6045200"/>
                </a:lnTo>
                <a:close/>
              </a:path>
              <a:path w="6824980" h="6134100">
                <a:moveTo>
                  <a:pt x="6028055" y="5981700"/>
                </a:moveTo>
                <a:lnTo>
                  <a:pt x="5791200" y="5981700"/>
                </a:lnTo>
                <a:lnTo>
                  <a:pt x="5767658" y="5982174"/>
                </a:lnTo>
                <a:lnTo>
                  <a:pt x="5757857" y="6081848"/>
                </a:lnTo>
                <a:lnTo>
                  <a:pt x="5761336" y="6082591"/>
                </a:lnTo>
                <a:lnTo>
                  <a:pt x="5767705" y="6019800"/>
                </a:lnTo>
                <a:lnTo>
                  <a:pt x="5779619" y="6019800"/>
                </a:lnTo>
                <a:lnTo>
                  <a:pt x="5782183" y="5994400"/>
                </a:lnTo>
                <a:lnTo>
                  <a:pt x="6005449" y="5994400"/>
                </a:lnTo>
                <a:lnTo>
                  <a:pt x="6028055" y="5981700"/>
                </a:lnTo>
                <a:close/>
              </a:path>
              <a:path w="6824980" h="6134100">
                <a:moveTo>
                  <a:pt x="5761460" y="6045200"/>
                </a:moveTo>
                <a:lnTo>
                  <a:pt x="5646039" y="6045200"/>
                </a:lnTo>
                <a:lnTo>
                  <a:pt x="5645658" y="6057900"/>
                </a:lnTo>
                <a:lnTo>
                  <a:pt x="5757857" y="6081848"/>
                </a:lnTo>
                <a:lnTo>
                  <a:pt x="5761460" y="6045200"/>
                </a:lnTo>
                <a:close/>
              </a:path>
              <a:path w="6824980" h="6134100">
                <a:moveTo>
                  <a:pt x="6185789" y="88900"/>
                </a:moveTo>
                <a:lnTo>
                  <a:pt x="5792978" y="88900"/>
                </a:lnTo>
                <a:lnTo>
                  <a:pt x="5818251" y="101600"/>
                </a:lnTo>
                <a:lnTo>
                  <a:pt x="5917310" y="101600"/>
                </a:lnTo>
                <a:lnTo>
                  <a:pt x="5941568" y="114300"/>
                </a:lnTo>
                <a:lnTo>
                  <a:pt x="5989574" y="114300"/>
                </a:lnTo>
                <a:lnTo>
                  <a:pt x="6013196" y="127000"/>
                </a:lnTo>
                <a:lnTo>
                  <a:pt x="6036564" y="127000"/>
                </a:lnTo>
                <a:lnTo>
                  <a:pt x="6059678" y="139700"/>
                </a:lnTo>
                <a:lnTo>
                  <a:pt x="6105525" y="152400"/>
                </a:lnTo>
                <a:lnTo>
                  <a:pt x="6150102" y="177800"/>
                </a:lnTo>
                <a:lnTo>
                  <a:pt x="6193535" y="190500"/>
                </a:lnTo>
                <a:lnTo>
                  <a:pt x="6235954" y="215900"/>
                </a:lnTo>
                <a:lnTo>
                  <a:pt x="6277102" y="241300"/>
                </a:lnTo>
                <a:lnTo>
                  <a:pt x="6316853" y="266700"/>
                </a:lnTo>
                <a:lnTo>
                  <a:pt x="6355460" y="292100"/>
                </a:lnTo>
                <a:lnTo>
                  <a:pt x="6392545" y="317500"/>
                </a:lnTo>
                <a:lnTo>
                  <a:pt x="6428232" y="355600"/>
                </a:lnTo>
                <a:lnTo>
                  <a:pt x="6462268" y="381000"/>
                </a:lnTo>
                <a:lnTo>
                  <a:pt x="6494780" y="419100"/>
                </a:lnTo>
                <a:lnTo>
                  <a:pt x="6525641" y="457200"/>
                </a:lnTo>
                <a:lnTo>
                  <a:pt x="6554851" y="482600"/>
                </a:lnTo>
                <a:lnTo>
                  <a:pt x="6582283" y="533400"/>
                </a:lnTo>
                <a:lnTo>
                  <a:pt x="6607809" y="571500"/>
                </a:lnTo>
                <a:lnTo>
                  <a:pt x="6631432" y="609600"/>
                </a:lnTo>
                <a:lnTo>
                  <a:pt x="6653149" y="647700"/>
                </a:lnTo>
                <a:lnTo>
                  <a:pt x="6672833" y="698500"/>
                </a:lnTo>
                <a:lnTo>
                  <a:pt x="6690359" y="736600"/>
                </a:lnTo>
                <a:lnTo>
                  <a:pt x="6705854" y="787400"/>
                </a:lnTo>
                <a:lnTo>
                  <a:pt x="6712712" y="812800"/>
                </a:lnTo>
                <a:lnTo>
                  <a:pt x="6719062" y="825500"/>
                </a:lnTo>
                <a:lnTo>
                  <a:pt x="6729983" y="876300"/>
                </a:lnTo>
                <a:lnTo>
                  <a:pt x="6738620" y="927100"/>
                </a:lnTo>
                <a:lnTo>
                  <a:pt x="6744843" y="977900"/>
                </a:lnTo>
                <a:lnTo>
                  <a:pt x="6748653" y="1028700"/>
                </a:lnTo>
                <a:lnTo>
                  <a:pt x="6749923" y="1079500"/>
                </a:lnTo>
                <a:lnTo>
                  <a:pt x="6750050" y="5067300"/>
                </a:lnTo>
                <a:lnTo>
                  <a:pt x="6749669" y="5092700"/>
                </a:lnTo>
                <a:lnTo>
                  <a:pt x="6747129" y="5143500"/>
                </a:lnTo>
                <a:lnTo>
                  <a:pt x="6742176" y="5194300"/>
                </a:lnTo>
                <a:lnTo>
                  <a:pt x="6734683" y="5245100"/>
                </a:lnTo>
                <a:lnTo>
                  <a:pt x="6724904" y="5283200"/>
                </a:lnTo>
                <a:lnTo>
                  <a:pt x="6719062" y="5308600"/>
                </a:lnTo>
                <a:lnTo>
                  <a:pt x="6705854" y="5359400"/>
                </a:lnTo>
                <a:lnTo>
                  <a:pt x="6690359" y="5410200"/>
                </a:lnTo>
                <a:lnTo>
                  <a:pt x="6672833" y="5448300"/>
                </a:lnTo>
                <a:lnTo>
                  <a:pt x="6653149" y="5486400"/>
                </a:lnTo>
                <a:lnTo>
                  <a:pt x="6631432" y="5537200"/>
                </a:lnTo>
                <a:lnTo>
                  <a:pt x="6607809" y="5575300"/>
                </a:lnTo>
                <a:lnTo>
                  <a:pt x="6582283" y="5613400"/>
                </a:lnTo>
                <a:lnTo>
                  <a:pt x="6554851" y="5651500"/>
                </a:lnTo>
                <a:lnTo>
                  <a:pt x="6525641" y="5689600"/>
                </a:lnTo>
                <a:lnTo>
                  <a:pt x="6494780" y="5727700"/>
                </a:lnTo>
                <a:lnTo>
                  <a:pt x="6462268" y="5765800"/>
                </a:lnTo>
                <a:lnTo>
                  <a:pt x="6428105" y="5791200"/>
                </a:lnTo>
                <a:lnTo>
                  <a:pt x="6392418" y="5829300"/>
                </a:lnTo>
                <a:lnTo>
                  <a:pt x="6355333" y="5854700"/>
                </a:lnTo>
                <a:lnTo>
                  <a:pt x="6316726" y="5880100"/>
                </a:lnTo>
                <a:lnTo>
                  <a:pt x="6276848" y="5905500"/>
                </a:lnTo>
                <a:lnTo>
                  <a:pt x="6235700" y="5930900"/>
                </a:lnTo>
                <a:lnTo>
                  <a:pt x="6193408" y="5956300"/>
                </a:lnTo>
                <a:lnTo>
                  <a:pt x="6149975" y="5969000"/>
                </a:lnTo>
                <a:lnTo>
                  <a:pt x="6105271" y="5994400"/>
                </a:lnTo>
                <a:lnTo>
                  <a:pt x="6059551" y="6007100"/>
                </a:lnTo>
                <a:lnTo>
                  <a:pt x="6036309" y="6007100"/>
                </a:lnTo>
                <a:lnTo>
                  <a:pt x="6012942" y="6019800"/>
                </a:lnTo>
                <a:lnTo>
                  <a:pt x="5989193" y="6019800"/>
                </a:lnTo>
                <a:lnTo>
                  <a:pt x="5969300" y="6030437"/>
                </a:lnTo>
                <a:lnTo>
                  <a:pt x="6154178" y="6066044"/>
                </a:lnTo>
                <a:lnTo>
                  <a:pt x="6233159" y="6032500"/>
                </a:lnTo>
                <a:lnTo>
                  <a:pt x="6279388" y="6007100"/>
                </a:lnTo>
                <a:lnTo>
                  <a:pt x="6324346" y="5981700"/>
                </a:lnTo>
                <a:lnTo>
                  <a:pt x="6368033" y="5956300"/>
                </a:lnTo>
                <a:lnTo>
                  <a:pt x="6410071" y="5930900"/>
                </a:lnTo>
                <a:lnTo>
                  <a:pt x="6450710" y="5892800"/>
                </a:lnTo>
                <a:lnTo>
                  <a:pt x="6489573" y="5867400"/>
                </a:lnTo>
                <a:lnTo>
                  <a:pt x="6526910" y="5829300"/>
                </a:lnTo>
                <a:lnTo>
                  <a:pt x="6562471" y="5791200"/>
                </a:lnTo>
                <a:lnTo>
                  <a:pt x="6596253" y="5753100"/>
                </a:lnTo>
                <a:lnTo>
                  <a:pt x="6628130" y="5715000"/>
                </a:lnTo>
                <a:lnTo>
                  <a:pt x="6657975" y="5664200"/>
                </a:lnTo>
                <a:lnTo>
                  <a:pt x="6685915" y="5626100"/>
                </a:lnTo>
                <a:lnTo>
                  <a:pt x="6711823" y="5575300"/>
                </a:lnTo>
                <a:lnTo>
                  <a:pt x="6735572" y="5537200"/>
                </a:lnTo>
                <a:lnTo>
                  <a:pt x="6757034" y="5486400"/>
                </a:lnTo>
                <a:lnTo>
                  <a:pt x="6776212" y="5435600"/>
                </a:lnTo>
                <a:lnTo>
                  <a:pt x="6792976" y="5384800"/>
                </a:lnTo>
                <a:lnTo>
                  <a:pt x="6807581" y="5334000"/>
                </a:lnTo>
                <a:lnTo>
                  <a:pt x="6819646" y="5283200"/>
                </a:lnTo>
                <a:lnTo>
                  <a:pt x="6824599" y="5257800"/>
                </a:lnTo>
                <a:lnTo>
                  <a:pt x="6824599" y="889000"/>
                </a:lnTo>
                <a:lnTo>
                  <a:pt x="6813931" y="838200"/>
                </a:lnTo>
                <a:lnTo>
                  <a:pt x="6800596" y="787400"/>
                </a:lnTo>
                <a:lnTo>
                  <a:pt x="6776212" y="711200"/>
                </a:lnTo>
                <a:lnTo>
                  <a:pt x="6757034" y="660400"/>
                </a:lnTo>
                <a:lnTo>
                  <a:pt x="6735572" y="609600"/>
                </a:lnTo>
                <a:lnTo>
                  <a:pt x="6711823" y="558800"/>
                </a:lnTo>
                <a:lnTo>
                  <a:pt x="6685915" y="520700"/>
                </a:lnTo>
                <a:lnTo>
                  <a:pt x="6657975" y="469900"/>
                </a:lnTo>
                <a:lnTo>
                  <a:pt x="6628130" y="431800"/>
                </a:lnTo>
                <a:lnTo>
                  <a:pt x="6596253" y="393700"/>
                </a:lnTo>
                <a:lnTo>
                  <a:pt x="6562471" y="355600"/>
                </a:lnTo>
                <a:lnTo>
                  <a:pt x="6526910" y="317500"/>
                </a:lnTo>
                <a:lnTo>
                  <a:pt x="6489700" y="279400"/>
                </a:lnTo>
                <a:lnTo>
                  <a:pt x="6450710" y="254000"/>
                </a:lnTo>
                <a:lnTo>
                  <a:pt x="6410198" y="215900"/>
                </a:lnTo>
                <a:lnTo>
                  <a:pt x="6368033" y="190500"/>
                </a:lnTo>
                <a:lnTo>
                  <a:pt x="6324600" y="152400"/>
                </a:lnTo>
                <a:lnTo>
                  <a:pt x="6279515" y="127000"/>
                </a:lnTo>
                <a:lnTo>
                  <a:pt x="6233287" y="114300"/>
                </a:lnTo>
                <a:lnTo>
                  <a:pt x="6185789" y="88900"/>
                </a:lnTo>
                <a:close/>
              </a:path>
              <a:path w="6824980" h="6134100">
                <a:moveTo>
                  <a:pt x="5969300" y="6030437"/>
                </a:moveTo>
                <a:lnTo>
                  <a:pt x="5965444" y="6032500"/>
                </a:lnTo>
                <a:lnTo>
                  <a:pt x="5916930" y="6032500"/>
                </a:lnTo>
                <a:lnTo>
                  <a:pt x="5892419" y="6045200"/>
                </a:lnTo>
                <a:lnTo>
                  <a:pt x="6045947" y="6045200"/>
                </a:lnTo>
                <a:lnTo>
                  <a:pt x="5969300" y="6030437"/>
                </a:lnTo>
                <a:close/>
              </a:path>
              <a:path w="6824980" h="6134100">
                <a:moveTo>
                  <a:pt x="5767705" y="5981700"/>
                </a:moveTo>
                <a:lnTo>
                  <a:pt x="816483" y="5981700"/>
                </a:lnTo>
                <a:lnTo>
                  <a:pt x="839088" y="5994400"/>
                </a:lnTo>
                <a:lnTo>
                  <a:pt x="885063" y="5994400"/>
                </a:lnTo>
                <a:lnTo>
                  <a:pt x="908431" y="6007100"/>
                </a:lnTo>
                <a:lnTo>
                  <a:pt x="955801" y="6007100"/>
                </a:lnTo>
                <a:lnTo>
                  <a:pt x="979551" y="6019800"/>
                </a:lnTo>
                <a:lnTo>
                  <a:pt x="5159248" y="6019800"/>
                </a:lnTo>
                <a:lnTo>
                  <a:pt x="5161660" y="5994400"/>
                </a:lnTo>
                <a:lnTo>
                  <a:pt x="5767658" y="5982174"/>
                </a:lnTo>
                <a:lnTo>
                  <a:pt x="5767705" y="5981700"/>
                </a:lnTo>
                <a:close/>
              </a:path>
              <a:path w="6824980" h="6134100">
                <a:moveTo>
                  <a:pt x="5877846" y="6012824"/>
                </a:moveTo>
                <a:lnTo>
                  <a:pt x="5864733" y="6019800"/>
                </a:lnTo>
                <a:lnTo>
                  <a:pt x="5914065" y="6019800"/>
                </a:lnTo>
                <a:lnTo>
                  <a:pt x="5877846" y="6012824"/>
                </a:lnTo>
                <a:close/>
              </a:path>
              <a:path w="6824980" h="6134100">
                <a:moveTo>
                  <a:pt x="5959221" y="5994400"/>
                </a:moveTo>
                <a:lnTo>
                  <a:pt x="5782183" y="5994400"/>
                </a:lnTo>
                <a:lnTo>
                  <a:pt x="5877846" y="6012824"/>
                </a:lnTo>
                <a:lnTo>
                  <a:pt x="5888608" y="6007100"/>
                </a:lnTo>
                <a:lnTo>
                  <a:pt x="5935980" y="6007100"/>
                </a:lnTo>
                <a:lnTo>
                  <a:pt x="5959221" y="5994400"/>
                </a:lnTo>
                <a:close/>
              </a:path>
              <a:path w="6824980" h="6134100">
                <a:moveTo>
                  <a:pt x="913891" y="165100"/>
                </a:moveTo>
                <a:lnTo>
                  <a:pt x="794131" y="165100"/>
                </a:lnTo>
                <a:lnTo>
                  <a:pt x="749681" y="177800"/>
                </a:lnTo>
                <a:lnTo>
                  <a:pt x="706501" y="203200"/>
                </a:lnTo>
                <a:lnTo>
                  <a:pt x="664337" y="215900"/>
                </a:lnTo>
                <a:lnTo>
                  <a:pt x="623315" y="241300"/>
                </a:lnTo>
                <a:lnTo>
                  <a:pt x="583438" y="266700"/>
                </a:lnTo>
                <a:lnTo>
                  <a:pt x="544829" y="292100"/>
                </a:lnTo>
                <a:lnTo>
                  <a:pt x="507619" y="317500"/>
                </a:lnTo>
                <a:lnTo>
                  <a:pt x="471550" y="342900"/>
                </a:lnTo>
                <a:lnTo>
                  <a:pt x="437007" y="368300"/>
                </a:lnTo>
                <a:lnTo>
                  <a:pt x="403987" y="406400"/>
                </a:lnTo>
                <a:lnTo>
                  <a:pt x="372490" y="431800"/>
                </a:lnTo>
                <a:lnTo>
                  <a:pt x="342519" y="469900"/>
                </a:lnTo>
                <a:lnTo>
                  <a:pt x="314325" y="508000"/>
                </a:lnTo>
                <a:lnTo>
                  <a:pt x="287782" y="546100"/>
                </a:lnTo>
                <a:lnTo>
                  <a:pt x="262889" y="584200"/>
                </a:lnTo>
                <a:lnTo>
                  <a:pt x="240029" y="622300"/>
                </a:lnTo>
                <a:lnTo>
                  <a:pt x="219075" y="660400"/>
                </a:lnTo>
                <a:lnTo>
                  <a:pt x="200025" y="711200"/>
                </a:lnTo>
                <a:lnTo>
                  <a:pt x="182879" y="749300"/>
                </a:lnTo>
                <a:lnTo>
                  <a:pt x="167894" y="800100"/>
                </a:lnTo>
                <a:lnTo>
                  <a:pt x="161289" y="812800"/>
                </a:lnTo>
                <a:lnTo>
                  <a:pt x="155194" y="838200"/>
                </a:lnTo>
                <a:lnTo>
                  <a:pt x="149606" y="863600"/>
                </a:lnTo>
                <a:lnTo>
                  <a:pt x="144525" y="889000"/>
                </a:lnTo>
                <a:lnTo>
                  <a:pt x="140081" y="901700"/>
                </a:lnTo>
                <a:lnTo>
                  <a:pt x="132841" y="952500"/>
                </a:lnTo>
                <a:lnTo>
                  <a:pt x="128015" y="1003300"/>
                </a:lnTo>
                <a:lnTo>
                  <a:pt x="125475" y="1054100"/>
                </a:lnTo>
                <a:lnTo>
                  <a:pt x="125222" y="1079500"/>
                </a:lnTo>
                <a:lnTo>
                  <a:pt x="125222" y="5096328"/>
                </a:lnTo>
                <a:lnTo>
                  <a:pt x="125984" y="5118100"/>
                </a:lnTo>
                <a:lnTo>
                  <a:pt x="127508" y="5143500"/>
                </a:lnTo>
                <a:lnTo>
                  <a:pt x="129666" y="5168900"/>
                </a:lnTo>
                <a:lnTo>
                  <a:pt x="132461" y="5181600"/>
                </a:lnTo>
                <a:lnTo>
                  <a:pt x="135762" y="5207000"/>
                </a:lnTo>
                <a:lnTo>
                  <a:pt x="144272" y="5257800"/>
                </a:lnTo>
                <a:lnTo>
                  <a:pt x="154939" y="5308600"/>
                </a:lnTo>
                <a:lnTo>
                  <a:pt x="161036" y="5321300"/>
                </a:lnTo>
                <a:lnTo>
                  <a:pt x="167639" y="5346700"/>
                </a:lnTo>
                <a:lnTo>
                  <a:pt x="182752" y="5397500"/>
                </a:lnTo>
                <a:lnTo>
                  <a:pt x="199771" y="5435600"/>
                </a:lnTo>
                <a:lnTo>
                  <a:pt x="218821" y="5473700"/>
                </a:lnTo>
                <a:lnTo>
                  <a:pt x="239902" y="5524500"/>
                </a:lnTo>
                <a:lnTo>
                  <a:pt x="262889" y="5562600"/>
                </a:lnTo>
                <a:lnTo>
                  <a:pt x="287527" y="5600700"/>
                </a:lnTo>
                <a:lnTo>
                  <a:pt x="314198" y="5638800"/>
                </a:lnTo>
                <a:lnTo>
                  <a:pt x="342519" y="5676900"/>
                </a:lnTo>
                <a:lnTo>
                  <a:pt x="372363" y="5702300"/>
                </a:lnTo>
                <a:lnTo>
                  <a:pt x="403987" y="5740400"/>
                </a:lnTo>
                <a:lnTo>
                  <a:pt x="437007" y="5765800"/>
                </a:lnTo>
                <a:lnTo>
                  <a:pt x="471550" y="5803900"/>
                </a:lnTo>
                <a:lnTo>
                  <a:pt x="507619" y="5829300"/>
                </a:lnTo>
                <a:lnTo>
                  <a:pt x="544829" y="5854700"/>
                </a:lnTo>
                <a:lnTo>
                  <a:pt x="583438" y="5880100"/>
                </a:lnTo>
                <a:lnTo>
                  <a:pt x="623315" y="5905500"/>
                </a:lnTo>
                <a:lnTo>
                  <a:pt x="664337" y="5930900"/>
                </a:lnTo>
                <a:lnTo>
                  <a:pt x="749681" y="5956300"/>
                </a:lnTo>
                <a:lnTo>
                  <a:pt x="794258" y="5981700"/>
                </a:lnTo>
                <a:lnTo>
                  <a:pt x="936625" y="5981700"/>
                </a:lnTo>
                <a:lnTo>
                  <a:pt x="913764" y="5969000"/>
                </a:lnTo>
                <a:lnTo>
                  <a:pt x="868934" y="5969000"/>
                </a:lnTo>
                <a:lnTo>
                  <a:pt x="846709" y="5956300"/>
                </a:lnTo>
                <a:lnTo>
                  <a:pt x="824738" y="5956300"/>
                </a:lnTo>
                <a:lnTo>
                  <a:pt x="803528" y="5943600"/>
                </a:lnTo>
                <a:lnTo>
                  <a:pt x="718312" y="5918200"/>
                </a:lnTo>
                <a:lnTo>
                  <a:pt x="677545" y="5892800"/>
                </a:lnTo>
                <a:lnTo>
                  <a:pt x="637921" y="5880100"/>
                </a:lnTo>
                <a:lnTo>
                  <a:pt x="599313" y="5854700"/>
                </a:lnTo>
                <a:lnTo>
                  <a:pt x="561975" y="5829300"/>
                </a:lnTo>
                <a:lnTo>
                  <a:pt x="525907" y="5803900"/>
                </a:lnTo>
                <a:lnTo>
                  <a:pt x="490982" y="5778500"/>
                </a:lnTo>
                <a:lnTo>
                  <a:pt x="457581" y="5753100"/>
                </a:lnTo>
                <a:lnTo>
                  <a:pt x="425450" y="5715000"/>
                </a:lnTo>
                <a:lnTo>
                  <a:pt x="394970" y="5689600"/>
                </a:lnTo>
                <a:lnTo>
                  <a:pt x="366013" y="5651500"/>
                </a:lnTo>
                <a:lnTo>
                  <a:pt x="338582" y="5613400"/>
                </a:lnTo>
                <a:lnTo>
                  <a:pt x="312800" y="5575300"/>
                </a:lnTo>
                <a:lnTo>
                  <a:pt x="288925" y="5549900"/>
                </a:lnTo>
                <a:lnTo>
                  <a:pt x="266700" y="5511800"/>
                </a:lnTo>
                <a:lnTo>
                  <a:pt x="246252" y="5461000"/>
                </a:lnTo>
                <a:lnTo>
                  <a:pt x="227837" y="5422900"/>
                </a:lnTo>
                <a:lnTo>
                  <a:pt x="211327" y="5384800"/>
                </a:lnTo>
                <a:lnTo>
                  <a:pt x="196723" y="5334000"/>
                </a:lnTo>
                <a:lnTo>
                  <a:pt x="190373" y="5321300"/>
                </a:lnTo>
                <a:lnTo>
                  <a:pt x="184403" y="5295900"/>
                </a:lnTo>
                <a:lnTo>
                  <a:pt x="178943" y="5270500"/>
                </a:lnTo>
                <a:lnTo>
                  <a:pt x="174116" y="5257800"/>
                </a:lnTo>
                <a:lnTo>
                  <a:pt x="157987" y="5257800"/>
                </a:lnTo>
                <a:lnTo>
                  <a:pt x="155701" y="5245100"/>
                </a:lnTo>
                <a:lnTo>
                  <a:pt x="155701" y="1079500"/>
                </a:lnTo>
                <a:lnTo>
                  <a:pt x="155956" y="1054100"/>
                </a:lnTo>
                <a:lnTo>
                  <a:pt x="156845" y="1028700"/>
                </a:lnTo>
                <a:lnTo>
                  <a:pt x="158369" y="1003300"/>
                </a:lnTo>
                <a:lnTo>
                  <a:pt x="160400" y="977900"/>
                </a:lnTo>
                <a:lnTo>
                  <a:pt x="163068" y="965200"/>
                </a:lnTo>
                <a:lnTo>
                  <a:pt x="166370" y="939800"/>
                </a:lnTo>
                <a:lnTo>
                  <a:pt x="170052" y="914400"/>
                </a:lnTo>
                <a:lnTo>
                  <a:pt x="174371" y="889000"/>
                </a:lnTo>
                <a:lnTo>
                  <a:pt x="179197" y="863600"/>
                </a:lnTo>
                <a:lnTo>
                  <a:pt x="184658" y="850900"/>
                </a:lnTo>
                <a:lnTo>
                  <a:pt x="190626" y="825500"/>
                </a:lnTo>
                <a:lnTo>
                  <a:pt x="196976" y="800100"/>
                </a:lnTo>
                <a:lnTo>
                  <a:pt x="211582" y="762000"/>
                </a:lnTo>
                <a:lnTo>
                  <a:pt x="228091" y="723900"/>
                </a:lnTo>
                <a:lnTo>
                  <a:pt x="246507" y="673100"/>
                </a:lnTo>
                <a:lnTo>
                  <a:pt x="266826" y="635000"/>
                </a:lnTo>
                <a:lnTo>
                  <a:pt x="289051" y="596900"/>
                </a:lnTo>
                <a:lnTo>
                  <a:pt x="313054" y="558800"/>
                </a:lnTo>
                <a:lnTo>
                  <a:pt x="338709" y="520700"/>
                </a:lnTo>
                <a:lnTo>
                  <a:pt x="366013" y="495300"/>
                </a:lnTo>
                <a:lnTo>
                  <a:pt x="395097" y="457200"/>
                </a:lnTo>
                <a:lnTo>
                  <a:pt x="425450" y="419100"/>
                </a:lnTo>
                <a:lnTo>
                  <a:pt x="457581" y="393700"/>
                </a:lnTo>
                <a:lnTo>
                  <a:pt x="490982" y="368300"/>
                </a:lnTo>
                <a:lnTo>
                  <a:pt x="525907" y="342900"/>
                </a:lnTo>
                <a:lnTo>
                  <a:pt x="561848" y="317500"/>
                </a:lnTo>
                <a:lnTo>
                  <a:pt x="599186" y="292100"/>
                </a:lnTo>
                <a:lnTo>
                  <a:pt x="637921" y="266700"/>
                </a:lnTo>
                <a:lnTo>
                  <a:pt x="677545" y="241300"/>
                </a:lnTo>
                <a:lnTo>
                  <a:pt x="760222" y="215900"/>
                </a:lnTo>
                <a:lnTo>
                  <a:pt x="803401" y="190500"/>
                </a:lnTo>
                <a:lnTo>
                  <a:pt x="846709" y="190500"/>
                </a:lnTo>
                <a:lnTo>
                  <a:pt x="868679" y="177800"/>
                </a:lnTo>
                <a:lnTo>
                  <a:pt x="891286" y="177800"/>
                </a:lnTo>
                <a:lnTo>
                  <a:pt x="913891" y="165100"/>
                </a:lnTo>
                <a:close/>
              </a:path>
              <a:path w="6824980" h="6134100">
                <a:moveTo>
                  <a:pt x="6050407" y="165100"/>
                </a:moveTo>
                <a:lnTo>
                  <a:pt x="5930900" y="165100"/>
                </a:lnTo>
                <a:lnTo>
                  <a:pt x="5953633" y="177800"/>
                </a:lnTo>
                <a:lnTo>
                  <a:pt x="5975858" y="177800"/>
                </a:lnTo>
                <a:lnTo>
                  <a:pt x="5997956" y="190500"/>
                </a:lnTo>
                <a:lnTo>
                  <a:pt x="6041263" y="190500"/>
                </a:lnTo>
                <a:lnTo>
                  <a:pt x="6084570" y="215900"/>
                </a:lnTo>
                <a:lnTo>
                  <a:pt x="6166993" y="241300"/>
                </a:lnTo>
                <a:lnTo>
                  <a:pt x="6206871" y="266700"/>
                </a:lnTo>
                <a:lnTo>
                  <a:pt x="6245479" y="292100"/>
                </a:lnTo>
                <a:lnTo>
                  <a:pt x="6282690" y="317500"/>
                </a:lnTo>
                <a:lnTo>
                  <a:pt x="6318884" y="342900"/>
                </a:lnTo>
                <a:lnTo>
                  <a:pt x="6353809" y="368300"/>
                </a:lnTo>
                <a:lnTo>
                  <a:pt x="6387210" y="393700"/>
                </a:lnTo>
                <a:lnTo>
                  <a:pt x="6419088" y="419100"/>
                </a:lnTo>
                <a:lnTo>
                  <a:pt x="6449695" y="457200"/>
                </a:lnTo>
                <a:lnTo>
                  <a:pt x="6478651" y="495300"/>
                </a:lnTo>
                <a:lnTo>
                  <a:pt x="6505956" y="520700"/>
                </a:lnTo>
                <a:lnTo>
                  <a:pt x="6531737" y="558800"/>
                </a:lnTo>
                <a:lnTo>
                  <a:pt x="6555740" y="596900"/>
                </a:lnTo>
                <a:lnTo>
                  <a:pt x="6577838" y="635000"/>
                </a:lnTo>
                <a:lnTo>
                  <a:pt x="6598158" y="673100"/>
                </a:lnTo>
                <a:lnTo>
                  <a:pt x="6616700" y="723900"/>
                </a:lnTo>
                <a:lnTo>
                  <a:pt x="6633083" y="762000"/>
                </a:lnTo>
                <a:lnTo>
                  <a:pt x="6647688" y="800100"/>
                </a:lnTo>
                <a:lnTo>
                  <a:pt x="6654038" y="825500"/>
                </a:lnTo>
                <a:lnTo>
                  <a:pt x="6660007" y="850900"/>
                </a:lnTo>
                <a:lnTo>
                  <a:pt x="6665341" y="863600"/>
                </a:lnTo>
                <a:lnTo>
                  <a:pt x="6670294" y="889000"/>
                </a:lnTo>
                <a:lnTo>
                  <a:pt x="6674612" y="914400"/>
                </a:lnTo>
                <a:lnTo>
                  <a:pt x="6678422" y="939800"/>
                </a:lnTo>
                <a:lnTo>
                  <a:pt x="6681597" y="952500"/>
                </a:lnTo>
                <a:lnTo>
                  <a:pt x="6686296" y="1003300"/>
                </a:lnTo>
                <a:lnTo>
                  <a:pt x="6688708" y="1054100"/>
                </a:lnTo>
                <a:lnTo>
                  <a:pt x="6689090" y="1079500"/>
                </a:lnTo>
                <a:lnTo>
                  <a:pt x="6689090" y="5067300"/>
                </a:lnTo>
                <a:lnTo>
                  <a:pt x="6688835" y="5092700"/>
                </a:lnTo>
                <a:lnTo>
                  <a:pt x="6687820" y="5118100"/>
                </a:lnTo>
                <a:lnTo>
                  <a:pt x="6686296" y="5143500"/>
                </a:lnTo>
                <a:lnTo>
                  <a:pt x="6684264" y="5156200"/>
                </a:lnTo>
                <a:lnTo>
                  <a:pt x="6681724" y="5181600"/>
                </a:lnTo>
                <a:lnTo>
                  <a:pt x="6678422" y="5207000"/>
                </a:lnTo>
                <a:lnTo>
                  <a:pt x="6674612" y="5232400"/>
                </a:lnTo>
                <a:lnTo>
                  <a:pt x="6670294" y="5257800"/>
                </a:lnTo>
                <a:lnTo>
                  <a:pt x="6665468" y="5270500"/>
                </a:lnTo>
                <a:lnTo>
                  <a:pt x="6660007" y="5295900"/>
                </a:lnTo>
                <a:lnTo>
                  <a:pt x="6654165" y="5321300"/>
                </a:lnTo>
                <a:lnTo>
                  <a:pt x="6647815" y="5334000"/>
                </a:lnTo>
                <a:lnTo>
                  <a:pt x="6633083" y="5384800"/>
                </a:lnTo>
                <a:lnTo>
                  <a:pt x="6616700" y="5422900"/>
                </a:lnTo>
                <a:lnTo>
                  <a:pt x="6598158" y="5461000"/>
                </a:lnTo>
                <a:lnTo>
                  <a:pt x="6577838" y="5511800"/>
                </a:lnTo>
                <a:lnTo>
                  <a:pt x="6555740" y="5549900"/>
                </a:lnTo>
                <a:lnTo>
                  <a:pt x="6531737" y="5588000"/>
                </a:lnTo>
                <a:lnTo>
                  <a:pt x="6505956" y="5613400"/>
                </a:lnTo>
                <a:lnTo>
                  <a:pt x="6478651" y="5651500"/>
                </a:lnTo>
                <a:lnTo>
                  <a:pt x="6449695" y="5689600"/>
                </a:lnTo>
                <a:lnTo>
                  <a:pt x="6419215" y="5715000"/>
                </a:lnTo>
                <a:lnTo>
                  <a:pt x="6387083" y="5753100"/>
                </a:lnTo>
                <a:lnTo>
                  <a:pt x="6353683" y="5778500"/>
                </a:lnTo>
                <a:lnTo>
                  <a:pt x="6318758" y="5803900"/>
                </a:lnTo>
                <a:lnTo>
                  <a:pt x="6282563" y="5829300"/>
                </a:lnTo>
                <a:lnTo>
                  <a:pt x="6245225" y="5854700"/>
                </a:lnTo>
                <a:lnTo>
                  <a:pt x="6206617" y="5880100"/>
                </a:lnTo>
                <a:lnTo>
                  <a:pt x="6166993" y="5892800"/>
                </a:lnTo>
                <a:lnTo>
                  <a:pt x="6126226" y="5918200"/>
                </a:lnTo>
                <a:lnTo>
                  <a:pt x="6041135" y="5943600"/>
                </a:lnTo>
                <a:lnTo>
                  <a:pt x="6019673" y="5956300"/>
                </a:lnTo>
                <a:lnTo>
                  <a:pt x="5997829" y="5956300"/>
                </a:lnTo>
                <a:lnTo>
                  <a:pt x="5975604" y="5969000"/>
                </a:lnTo>
                <a:lnTo>
                  <a:pt x="5930646" y="5969000"/>
                </a:lnTo>
                <a:lnTo>
                  <a:pt x="5907785" y="5981700"/>
                </a:lnTo>
                <a:lnTo>
                  <a:pt x="6050280" y="5981700"/>
                </a:lnTo>
                <a:lnTo>
                  <a:pt x="6094857" y="5956300"/>
                </a:lnTo>
                <a:lnTo>
                  <a:pt x="6180201" y="5930900"/>
                </a:lnTo>
                <a:lnTo>
                  <a:pt x="6221222" y="5905500"/>
                </a:lnTo>
                <a:lnTo>
                  <a:pt x="6261100" y="5880100"/>
                </a:lnTo>
                <a:lnTo>
                  <a:pt x="6299708" y="5854700"/>
                </a:lnTo>
                <a:lnTo>
                  <a:pt x="6337046" y="5829300"/>
                </a:lnTo>
                <a:lnTo>
                  <a:pt x="6373114" y="5803900"/>
                </a:lnTo>
                <a:lnTo>
                  <a:pt x="6407658" y="5765800"/>
                </a:lnTo>
                <a:lnTo>
                  <a:pt x="6440678" y="5740400"/>
                </a:lnTo>
                <a:lnTo>
                  <a:pt x="6472301" y="5702300"/>
                </a:lnTo>
                <a:lnTo>
                  <a:pt x="6502146" y="5676900"/>
                </a:lnTo>
                <a:lnTo>
                  <a:pt x="6530467" y="5638800"/>
                </a:lnTo>
                <a:lnTo>
                  <a:pt x="6557009" y="5600700"/>
                </a:lnTo>
                <a:lnTo>
                  <a:pt x="6581775" y="5562600"/>
                </a:lnTo>
                <a:lnTo>
                  <a:pt x="6604634" y="5524500"/>
                </a:lnTo>
                <a:lnTo>
                  <a:pt x="6625717" y="5473700"/>
                </a:lnTo>
                <a:lnTo>
                  <a:pt x="6644767" y="5435600"/>
                </a:lnTo>
                <a:lnTo>
                  <a:pt x="6661784" y="5397500"/>
                </a:lnTo>
                <a:lnTo>
                  <a:pt x="6676771" y="5346700"/>
                </a:lnTo>
                <a:lnTo>
                  <a:pt x="6683502" y="5321300"/>
                </a:lnTo>
                <a:lnTo>
                  <a:pt x="6689598" y="5308600"/>
                </a:lnTo>
                <a:lnTo>
                  <a:pt x="6700139" y="5257800"/>
                </a:lnTo>
                <a:lnTo>
                  <a:pt x="6708521" y="5207000"/>
                </a:lnTo>
                <a:lnTo>
                  <a:pt x="6711950" y="5181600"/>
                </a:lnTo>
                <a:lnTo>
                  <a:pt x="6714617" y="5168900"/>
                </a:lnTo>
                <a:lnTo>
                  <a:pt x="6716649" y="5143500"/>
                </a:lnTo>
                <a:lnTo>
                  <a:pt x="6718300" y="5118100"/>
                </a:lnTo>
                <a:lnTo>
                  <a:pt x="6719316" y="5092700"/>
                </a:lnTo>
                <a:lnTo>
                  <a:pt x="6719570" y="5067300"/>
                </a:lnTo>
                <a:lnTo>
                  <a:pt x="6719443" y="1079500"/>
                </a:lnTo>
                <a:lnTo>
                  <a:pt x="6718300" y="1028700"/>
                </a:lnTo>
                <a:lnTo>
                  <a:pt x="6714490" y="977900"/>
                </a:lnTo>
                <a:lnTo>
                  <a:pt x="6708521" y="927100"/>
                </a:lnTo>
                <a:lnTo>
                  <a:pt x="6700139" y="889000"/>
                </a:lnTo>
                <a:lnTo>
                  <a:pt x="6695058" y="863600"/>
                </a:lnTo>
                <a:lnTo>
                  <a:pt x="6683375" y="812800"/>
                </a:lnTo>
                <a:lnTo>
                  <a:pt x="6661784" y="749300"/>
                </a:lnTo>
                <a:lnTo>
                  <a:pt x="6644767" y="711200"/>
                </a:lnTo>
                <a:lnTo>
                  <a:pt x="6625717" y="660400"/>
                </a:lnTo>
                <a:lnTo>
                  <a:pt x="6604634" y="622300"/>
                </a:lnTo>
                <a:lnTo>
                  <a:pt x="6581775" y="584200"/>
                </a:lnTo>
                <a:lnTo>
                  <a:pt x="6557009" y="546100"/>
                </a:lnTo>
                <a:lnTo>
                  <a:pt x="6530467" y="508000"/>
                </a:lnTo>
                <a:lnTo>
                  <a:pt x="6502146" y="469900"/>
                </a:lnTo>
                <a:lnTo>
                  <a:pt x="6472301" y="431800"/>
                </a:lnTo>
                <a:lnTo>
                  <a:pt x="6440678" y="406400"/>
                </a:lnTo>
                <a:lnTo>
                  <a:pt x="6407658" y="368300"/>
                </a:lnTo>
                <a:lnTo>
                  <a:pt x="6373114" y="342900"/>
                </a:lnTo>
                <a:lnTo>
                  <a:pt x="6337173" y="317500"/>
                </a:lnTo>
                <a:lnTo>
                  <a:pt x="6299834" y="292100"/>
                </a:lnTo>
                <a:lnTo>
                  <a:pt x="6261227" y="266700"/>
                </a:lnTo>
                <a:lnTo>
                  <a:pt x="6221349" y="241300"/>
                </a:lnTo>
                <a:lnTo>
                  <a:pt x="6180328" y="215900"/>
                </a:lnTo>
                <a:lnTo>
                  <a:pt x="6138164" y="203200"/>
                </a:lnTo>
                <a:lnTo>
                  <a:pt x="6094983" y="177800"/>
                </a:lnTo>
                <a:lnTo>
                  <a:pt x="6050407" y="165100"/>
                </a:lnTo>
                <a:close/>
              </a:path>
              <a:path w="6824980" h="6134100">
                <a:moveTo>
                  <a:pt x="155701" y="5096328"/>
                </a:moveTo>
                <a:lnTo>
                  <a:pt x="155760" y="5105400"/>
                </a:lnTo>
                <a:lnTo>
                  <a:pt x="157987" y="5257800"/>
                </a:lnTo>
                <a:lnTo>
                  <a:pt x="174116" y="5257800"/>
                </a:lnTo>
                <a:lnTo>
                  <a:pt x="169672" y="5232400"/>
                </a:lnTo>
                <a:lnTo>
                  <a:pt x="165988" y="5207000"/>
                </a:lnTo>
                <a:lnTo>
                  <a:pt x="162687" y="5181600"/>
                </a:lnTo>
                <a:lnTo>
                  <a:pt x="160020" y="5156200"/>
                </a:lnTo>
                <a:lnTo>
                  <a:pt x="157987" y="5143500"/>
                </a:lnTo>
                <a:lnTo>
                  <a:pt x="156463" y="5118100"/>
                </a:lnTo>
                <a:lnTo>
                  <a:pt x="155701" y="5096328"/>
                </a:lnTo>
                <a:close/>
              </a:path>
              <a:path w="6824980" h="6134100">
                <a:moveTo>
                  <a:pt x="125222" y="5101589"/>
                </a:moveTo>
                <a:lnTo>
                  <a:pt x="125222" y="5181600"/>
                </a:lnTo>
                <a:lnTo>
                  <a:pt x="126364" y="5181600"/>
                </a:lnTo>
                <a:lnTo>
                  <a:pt x="125222" y="5101589"/>
                </a:lnTo>
                <a:close/>
              </a:path>
              <a:path w="6824980" h="6134100">
                <a:moveTo>
                  <a:pt x="94741" y="5096328"/>
                </a:moveTo>
                <a:lnTo>
                  <a:pt x="94741" y="5105400"/>
                </a:lnTo>
                <a:lnTo>
                  <a:pt x="95059" y="5105400"/>
                </a:lnTo>
                <a:lnTo>
                  <a:pt x="94741" y="5096328"/>
                </a:lnTo>
                <a:close/>
              </a:path>
              <a:path w="6824980" h="6134100">
                <a:moveTo>
                  <a:pt x="94741" y="5092700"/>
                </a:moveTo>
                <a:lnTo>
                  <a:pt x="94741" y="5096328"/>
                </a:lnTo>
                <a:lnTo>
                  <a:pt x="94741" y="5092700"/>
                </a:lnTo>
                <a:close/>
              </a:path>
              <a:path w="6824980" h="6134100">
                <a:moveTo>
                  <a:pt x="155701" y="5092700"/>
                </a:moveTo>
                <a:lnTo>
                  <a:pt x="155701" y="5096328"/>
                </a:lnTo>
                <a:lnTo>
                  <a:pt x="155701" y="5092700"/>
                </a:lnTo>
                <a:close/>
              </a:path>
              <a:path w="6824980" h="6134100">
                <a:moveTo>
                  <a:pt x="1006094" y="152400"/>
                </a:moveTo>
                <a:lnTo>
                  <a:pt x="839088" y="152400"/>
                </a:lnTo>
                <a:lnTo>
                  <a:pt x="816483" y="165100"/>
                </a:lnTo>
                <a:lnTo>
                  <a:pt x="982726" y="165100"/>
                </a:lnTo>
                <a:lnTo>
                  <a:pt x="1006094" y="152400"/>
                </a:lnTo>
                <a:close/>
              </a:path>
              <a:path w="6824980" h="6134100">
                <a:moveTo>
                  <a:pt x="6005576" y="152400"/>
                </a:moveTo>
                <a:lnTo>
                  <a:pt x="5838698" y="152400"/>
                </a:lnTo>
                <a:lnTo>
                  <a:pt x="5862066" y="165100"/>
                </a:lnTo>
                <a:lnTo>
                  <a:pt x="6028308" y="165100"/>
                </a:lnTo>
                <a:lnTo>
                  <a:pt x="6005576" y="152400"/>
                </a:lnTo>
                <a:close/>
              </a:path>
              <a:path w="6824980" h="6134100">
                <a:moveTo>
                  <a:pt x="5959602" y="139700"/>
                </a:moveTo>
                <a:lnTo>
                  <a:pt x="885189" y="139700"/>
                </a:lnTo>
                <a:lnTo>
                  <a:pt x="861822" y="152400"/>
                </a:lnTo>
                <a:lnTo>
                  <a:pt x="5982716" y="152400"/>
                </a:lnTo>
                <a:lnTo>
                  <a:pt x="5959602" y="139700"/>
                </a:lnTo>
                <a:close/>
              </a:path>
              <a:path w="6824980" h="6134100">
                <a:moveTo>
                  <a:pt x="5888990" y="127000"/>
                </a:moveTo>
                <a:lnTo>
                  <a:pt x="955675" y="127000"/>
                </a:lnTo>
                <a:lnTo>
                  <a:pt x="931926" y="139700"/>
                </a:lnTo>
                <a:lnTo>
                  <a:pt x="5912612" y="139700"/>
                </a:lnTo>
                <a:lnTo>
                  <a:pt x="5888990" y="127000"/>
                </a:lnTo>
                <a:close/>
              </a:path>
              <a:path w="6824980" h="6134100">
                <a:moveTo>
                  <a:pt x="6010148" y="25400"/>
                </a:moveTo>
                <a:lnTo>
                  <a:pt x="834644" y="25400"/>
                </a:lnTo>
                <a:lnTo>
                  <a:pt x="808609" y="38100"/>
                </a:lnTo>
                <a:lnTo>
                  <a:pt x="6035929" y="38100"/>
                </a:lnTo>
                <a:lnTo>
                  <a:pt x="6010148" y="25400"/>
                </a:lnTo>
                <a:close/>
              </a:path>
              <a:path w="6824980" h="6134100">
                <a:moveTo>
                  <a:pt x="5931154" y="12700"/>
                </a:moveTo>
                <a:lnTo>
                  <a:pt x="913638" y="12700"/>
                </a:lnTo>
                <a:lnTo>
                  <a:pt x="886968" y="25400"/>
                </a:lnTo>
                <a:lnTo>
                  <a:pt x="5957697" y="25400"/>
                </a:lnTo>
                <a:lnTo>
                  <a:pt x="5931154" y="12700"/>
                </a:lnTo>
                <a:close/>
              </a:path>
              <a:path w="6824980" h="6134100">
                <a:moveTo>
                  <a:pt x="5850128" y="0"/>
                </a:moveTo>
                <a:lnTo>
                  <a:pt x="994410" y="0"/>
                </a:lnTo>
                <a:lnTo>
                  <a:pt x="967232" y="12700"/>
                </a:lnTo>
                <a:lnTo>
                  <a:pt x="5877306" y="12700"/>
                </a:lnTo>
                <a:lnTo>
                  <a:pt x="5850128" y="0"/>
                </a:lnTo>
                <a:close/>
              </a:path>
            </a:pathLst>
          </a:custGeom>
          <a:solidFill>
            <a:srgbClr val="000000"/>
          </a:solidFill>
        </p:spPr>
        <p:txBody>
          <a:bodyPr wrap="square" lIns="0" tIns="0" rIns="0" bIns="0" rtlCol="0"/>
          <a:lstStyle/>
          <a:p>
            <a:endParaRPr sz="1350"/>
          </a:p>
        </p:txBody>
      </p:sp>
      <p:sp>
        <p:nvSpPr>
          <p:cNvPr id="5" name="object 5"/>
          <p:cNvSpPr txBox="1"/>
          <p:nvPr/>
        </p:nvSpPr>
        <p:spPr>
          <a:xfrm>
            <a:off x="3394569" y="1660961"/>
            <a:ext cx="4463891" cy="666689"/>
          </a:xfrm>
          <a:prstGeom prst="rect">
            <a:avLst/>
          </a:prstGeom>
        </p:spPr>
        <p:txBody>
          <a:bodyPr vert="horz" wrap="square" lIns="0" tIns="10001" rIns="0" bIns="0" rtlCol="0">
            <a:spAutoFit/>
          </a:bodyPr>
          <a:lstStyle/>
          <a:p>
            <a:pPr marL="9525">
              <a:spcBef>
                <a:spcPts val="79"/>
              </a:spcBef>
            </a:pPr>
            <a:r>
              <a:rPr sz="1050" dirty="0">
                <a:solidFill>
                  <a:srgbClr val="0000FF"/>
                </a:solidFill>
                <a:latin typeface="Consolas"/>
                <a:cs typeface="Consolas"/>
              </a:rPr>
              <a:t>void</a:t>
            </a:r>
            <a:r>
              <a:rPr sz="1050" spc="-311" dirty="0">
                <a:solidFill>
                  <a:srgbClr val="0000FF"/>
                </a:solidFill>
                <a:latin typeface="Consolas"/>
                <a:cs typeface="Consolas"/>
              </a:rPr>
              <a:t> </a:t>
            </a:r>
            <a:r>
              <a:rPr sz="1050" dirty="0">
                <a:latin typeface="Consolas"/>
                <a:cs typeface="Consolas"/>
              </a:rPr>
              <a:t>FloyeWarshall(</a:t>
            </a:r>
            <a:r>
              <a:rPr sz="1050" dirty="0">
                <a:solidFill>
                  <a:srgbClr val="0000FF"/>
                </a:solidFill>
                <a:latin typeface="Consolas"/>
                <a:cs typeface="Consolas"/>
              </a:rPr>
              <a:t>int</a:t>
            </a:r>
            <a:r>
              <a:rPr sz="1050" spc="-307" dirty="0">
                <a:solidFill>
                  <a:srgbClr val="0000FF"/>
                </a:solidFill>
                <a:latin typeface="Consolas"/>
                <a:cs typeface="Consolas"/>
              </a:rPr>
              <a:t> </a:t>
            </a:r>
            <a:r>
              <a:rPr sz="1050" dirty="0">
                <a:latin typeface="Consolas"/>
                <a:cs typeface="Consolas"/>
              </a:rPr>
              <a:t>verticesCount,</a:t>
            </a:r>
            <a:r>
              <a:rPr sz="1050" dirty="0">
                <a:solidFill>
                  <a:srgbClr val="0000FF"/>
                </a:solidFill>
                <a:latin typeface="Consolas"/>
                <a:cs typeface="Consolas"/>
              </a:rPr>
              <a:t>int</a:t>
            </a:r>
            <a:r>
              <a:rPr sz="1050" spc="-311" dirty="0">
                <a:solidFill>
                  <a:srgbClr val="0000FF"/>
                </a:solidFill>
                <a:latin typeface="Consolas"/>
                <a:cs typeface="Consolas"/>
              </a:rPr>
              <a:t> </a:t>
            </a:r>
            <a:r>
              <a:rPr sz="1050" dirty="0">
                <a:latin typeface="Consolas"/>
                <a:cs typeface="Consolas"/>
              </a:rPr>
              <a:t>graph</a:t>
            </a:r>
            <a:r>
              <a:rPr sz="1050" dirty="0">
                <a:solidFill>
                  <a:srgbClr val="0000FF"/>
                </a:solidFill>
                <a:latin typeface="Consolas"/>
                <a:cs typeface="Consolas"/>
              </a:rPr>
              <a:t>[</a:t>
            </a:r>
            <a:r>
              <a:rPr lang="en-US" altLang="zh-TW" sz="1050" dirty="0">
                <a:solidFill>
                  <a:srgbClr val="0000FF"/>
                </a:solidFill>
                <a:latin typeface="Consolas"/>
                <a:cs typeface="Consolas"/>
              </a:rPr>
              <a:t>,</a:t>
            </a:r>
            <a:r>
              <a:rPr sz="1050" dirty="0">
                <a:latin typeface="Consolas"/>
                <a:cs typeface="Consolas"/>
              </a:rPr>
              <a:t>])</a:t>
            </a:r>
          </a:p>
          <a:p>
            <a:pPr marL="9525">
              <a:lnSpc>
                <a:spcPts val="1256"/>
              </a:lnSpc>
              <a:spcBef>
                <a:spcPts val="8"/>
              </a:spcBef>
            </a:pPr>
            <a:r>
              <a:rPr sz="1050" dirty="0">
                <a:latin typeface="Consolas"/>
                <a:cs typeface="Consolas"/>
              </a:rPr>
              <a:t>{</a:t>
            </a:r>
          </a:p>
          <a:p>
            <a:pPr marL="67628">
              <a:lnSpc>
                <a:spcPts val="1256"/>
              </a:lnSpc>
            </a:pPr>
            <a:r>
              <a:rPr lang="en-US" sz="1050" spc="-4" dirty="0">
                <a:solidFill>
                  <a:srgbClr val="0000FF"/>
                </a:solidFill>
                <a:latin typeface="Consolas"/>
                <a:cs typeface="Consolas"/>
              </a:rPr>
              <a:t>i</a:t>
            </a:r>
            <a:r>
              <a:rPr sz="1050" spc="-4" dirty="0">
                <a:solidFill>
                  <a:srgbClr val="0000FF"/>
                </a:solidFill>
                <a:latin typeface="Consolas"/>
                <a:cs typeface="Consolas"/>
              </a:rPr>
              <a:t>nt</a:t>
            </a:r>
            <a:r>
              <a:rPr lang="en-US" altLang="zh-TW" sz="1050" spc="-4" dirty="0">
                <a:solidFill>
                  <a:srgbClr val="0000FF"/>
                </a:solidFill>
                <a:latin typeface="Consolas"/>
                <a:cs typeface="Consolas"/>
              </a:rPr>
              <a:t>[,]</a:t>
            </a:r>
            <a:r>
              <a:rPr sz="1050" spc="-330" dirty="0">
                <a:solidFill>
                  <a:srgbClr val="0000FF"/>
                </a:solidFill>
                <a:latin typeface="Consolas"/>
                <a:cs typeface="Consolas"/>
              </a:rPr>
              <a:t> </a:t>
            </a:r>
            <a:r>
              <a:rPr sz="1050" dirty="0">
                <a:latin typeface="Consolas"/>
                <a:cs typeface="Consolas"/>
              </a:rPr>
              <a:t>distance</a:t>
            </a:r>
            <a:r>
              <a:rPr lang="en-US" altLang="zh-TW" sz="1050" dirty="0">
                <a:latin typeface="Consolas"/>
                <a:cs typeface="Consolas"/>
              </a:rPr>
              <a:t>=new int</a:t>
            </a:r>
            <a:r>
              <a:rPr sz="1050" dirty="0">
                <a:latin typeface="Consolas"/>
                <a:cs typeface="Consolas"/>
              </a:rPr>
              <a:t>[MAXVERTICES</a:t>
            </a:r>
            <a:r>
              <a:rPr lang="en-US" altLang="zh-TW" sz="1050" dirty="0">
                <a:latin typeface="Consolas"/>
                <a:cs typeface="Consolas"/>
              </a:rPr>
              <a:t>,</a:t>
            </a:r>
            <a:r>
              <a:rPr sz="1050" dirty="0">
                <a:latin typeface="Consolas"/>
                <a:cs typeface="Consolas"/>
              </a:rPr>
              <a:t>MAXVERTICES];</a:t>
            </a:r>
          </a:p>
          <a:p>
            <a:pPr marL="67628"/>
            <a:r>
              <a:rPr lang="en-US" sz="1050" spc="-4" dirty="0">
                <a:solidFill>
                  <a:srgbClr val="0000FF"/>
                </a:solidFill>
                <a:latin typeface="Consolas"/>
                <a:cs typeface="Consolas"/>
              </a:rPr>
              <a:t>i</a:t>
            </a:r>
            <a:r>
              <a:rPr sz="1050" spc="-4" dirty="0">
                <a:solidFill>
                  <a:srgbClr val="0000FF"/>
                </a:solidFill>
                <a:latin typeface="Consolas"/>
                <a:cs typeface="Consolas"/>
              </a:rPr>
              <a:t>nt</a:t>
            </a:r>
            <a:r>
              <a:rPr lang="en-US" altLang="zh-TW" sz="1050" spc="-4" dirty="0">
                <a:solidFill>
                  <a:srgbClr val="0000FF"/>
                </a:solidFill>
                <a:latin typeface="Consolas"/>
                <a:cs typeface="Consolas"/>
              </a:rPr>
              <a:t>[,]</a:t>
            </a:r>
            <a:r>
              <a:rPr sz="1050" spc="-330" dirty="0">
                <a:solidFill>
                  <a:srgbClr val="0000FF"/>
                </a:solidFill>
                <a:latin typeface="Consolas"/>
                <a:cs typeface="Consolas"/>
              </a:rPr>
              <a:t> </a:t>
            </a:r>
            <a:r>
              <a:rPr sz="1050" dirty="0">
                <a:latin typeface="Consolas"/>
                <a:cs typeface="Consolas"/>
              </a:rPr>
              <a:t>predecessor</a:t>
            </a:r>
            <a:r>
              <a:rPr lang="en-US" altLang="zh-TW" sz="1050" dirty="0">
                <a:latin typeface="Consolas"/>
                <a:cs typeface="Consolas"/>
              </a:rPr>
              <a:t>=new int</a:t>
            </a:r>
            <a:r>
              <a:rPr sz="1050" dirty="0">
                <a:latin typeface="Consolas"/>
                <a:cs typeface="Consolas"/>
              </a:rPr>
              <a:t>[MAXVERTICES</a:t>
            </a:r>
            <a:r>
              <a:rPr lang="en-US" altLang="zh-TW" sz="1050" dirty="0">
                <a:latin typeface="Consolas"/>
                <a:cs typeface="Consolas"/>
              </a:rPr>
              <a:t>,</a:t>
            </a:r>
            <a:r>
              <a:rPr sz="1050" dirty="0">
                <a:latin typeface="Consolas"/>
                <a:cs typeface="Consolas"/>
              </a:rPr>
              <a:t>MAXVERTICES];</a:t>
            </a:r>
          </a:p>
        </p:txBody>
      </p:sp>
      <p:sp>
        <p:nvSpPr>
          <p:cNvPr id="6" name="object 6"/>
          <p:cNvSpPr txBox="1"/>
          <p:nvPr/>
        </p:nvSpPr>
        <p:spPr>
          <a:xfrm>
            <a:off x="3452862" y="2301040"/>
            <a:ext cx="771525" cy="171681"/>
          </a:xfrm>
          <a:prstGeom prst="rect">
            <a:avLst/>
          </a:prstGeom>
        </p:spPr>
        <p:txBody>
          <a:bodyPr vert="horz" wrap="square" lIns="0" tIns="10001" rIns="0" bIns="0" rtlCol="0">
            <a:spAutoFit/>
          </a:bodyPr>
          <a:lstStyle/>
          <a:p>
            <a:pPr marL="9525">
              <a:spcBef>
                <a:spcPts val="79"/>
              </a:spcBef>
            </a:pPr>
            <a:r>
              <a:rPr sz="1050" spc="-4" dirty="0">
                <a:solidFill>
                  <a:srgbClr val="0000FF"/>
                </a:solidFill>
                <a:latin typeface="Consolas"/>
                <a:cs typeface="Consolas"/>
              </a:rPr>
              <a:t>int</a:t>
            </a:r>
            <a:r>
              <a:rPr sz="1050" spc="-344" dirty="0">
                <a:solidFill>
                  <a:srgbClr val="0000FF"/>
                </a:solidFill>
                <a:latin typeface="Consolas"/>
                <a:cs typeface="Consolas"/>
              </a:rPr>
              <a:t> </a:t>
            </a:r>
            <a:r>
              <a:rPr sz="1050" spc="-4" dirty="0">
                <a:latin typeface="Consolas"/>
                <a:cs typeface="Consolas"/>
              </a:rPr>
              <a:t>i,</a:t>
            </a:r>
            <a:r>
              <a:rPr sz="1050" spc="-353" dirty="0">
                <a:latin typeface="Consolas"/>
                <a:cs typeface="Consolas"/>
              </a:rPr>
              <a:t> </a:t>
            </a:r>
            <a:r>
              <a:rPr sz="1050" spc="-4" dirty="0">
                <a:latin typeface="Consolas"/>
                <a:cs typeface="Consolas"/>
              </a:rPr>
              <a:t>j,</a:t>
            </a:r>
            <a:r>
              <a:rPr sz="1050" spc="-353" dirty="0">
                <a:latin typeface="Consolas"/>
                <a:cs typeface="Consolas"/>
              </a:rPr>
              <a:t> </a:t>
            </a:r>
            <a:r>
              <a:rPr sz="1050" spc="-4" dirty="0">
                <a:latin typeface="Consolas"/>
                <a:cs typeface="Consolas"/>
              </a:rPr>
              <a:t>k;</a:t>
            </a:r>
            <a:endParaRPr sz="1050">
              <a:latin typeface="Consolas"/>
              <a:cs typeface="Consolas"/>
            </a:endParaRPr>
          </a:p>
        </p:txBody>
      </p:sp>
      <p:sp>
        <p:nvSpPr>
          <p:cNvPr id="7" name="object 7"/>
          <p:cNvSpPr txBox="1"/>
          <p:nvPr/>
        </p:nvSpPr>
        <p:spPr>
          <a:xfrm>
            <a:off x="3452862" y="2461060"/>
            <a:ext cx="2398395" cy="171681"/>
          </a:xfrm>
          <a:prstGeom prst="rect">
            <a:avLst/>
          </a:prstGeom>
        </p:spPr>
        <p:txBody>
          <a:bodyPr vert="horz" wrap="square" lIns="0" tIns="10001" rIns="0" bIns="0" rtlCol="0">
            <a:spAutoFit/>
          </a:bodyPr>
          <a:lstStyle/>
          <a:p>
            <a:pPr marL="9525">
              <a:spcBef>
                <a:spcPts val="79"/>
              </a:spcBef>
            </a:pPr>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(i</a:t>
            </a:r>
            <a:r>
              <a:rPr sz="1050" spc="-341"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38" dirty="0">
                <a:latin typeface="Consolas"/>
                <a:cs typeface="Consolas"/>
              </a:rPr>
              <a:t> </a:t>
            </a:r>
            <a:r>
              <a:rPr sz="1050" dirty="0">
                <a:latin typeface="Consolas"/>
                <a:cs typeface="Consolas"/>
              </a:rPr>
              <a:t>i</a:t>
            </a:r>
            <a:r>
              <a:rPr sz="1050" spc="-341" dirty="0">
                <a:latin typeface="Consolas"/>
                <a:cs typeface="Consolas"/>
              </a:rPr>
              <a:t> </a:t>
            </a:r>
            <a:r>
              <a:rPr sz="1050" dirty="0">
                <a:latin typeface="Consolas"/>
                <a:cs typeface="Consolas"/>
              </a:rPr>
              <a:t>&lt;</a:t>
            </a:r>
            <a:r>
              <a:rPr sz="1050" spc="-349" dirty="0">
                <a:latin typeface="Consolas"/>
                <a:cs typeface="Consolas"/>
              </a:rPr>
              <a:t> </a:t>
            </a:r>
            <a:r>
              <a:rPr sz="1050" dirty="0">
                <a:latin typeface="Consolas"/>
                <a:cs typeface="Consolas"/>
              </a:rPr>
              <a:t>verticesCount;</a:t>
            </a:r>
            <a:r>
              <a:rPr sz="1050" spc="-315" dirty="0">
                <a:latin typeface="Consolas"/>
                <a:cs typeface="Consolas"/>
              </a:rPr>
              <a:t> </a:t>
            </a:r>
            <a:r>
              <a:rPr sz="1050" spc="-4" dirty="0">
                <a:latin typeface="Consolas"/>
                <a:cs typeface="Consolas"/>
              </a:rPr>
              <a:t>i++)</a:t>
            </a:r>
            <a:r>
              <a:rPr sz="1050" spc="-323" dirty="0">
                <a:latin typeface="Consolas"/>
                <a:cs typeface="Consolas"/>
              </a:rPr>
              <a:t> </a:t>
            </a:r>
            <a:r>
              <a:rPr sz="1050" dirty="0">
                <a:latin typeface="Consolas"/>
                <a:cs typeface="Consolas"/>
              </a:rPr>
              <a:t>{</a:t>
            </a:r>
            <a:endParaRPr sz="1050">
              <a:latin typeface="Consolas"/>
              <a:cs typeface="Consolas"/>
            </a:endParaRPr>
          </a:p>
        </p:txBody>
      </p:sp>
      <p:sp>
        <p:nvSpPr>
          <p:cNvPr id="8" name="object 8"/>
          <p:cNvSpPr txBox="1"/>
          <p:nvPr/>
        </p:nvSpPr>
        <p:spPr>
          <a:xfrm>
            <a:off x="3512298" y="2621271"/>
            <a:ext cx="2398395" cy="656429"/>
          </a:xfrm>
          <a:prstGeom prst="rect">
            <a:avLst/>
          </a:prstGeom>
        </p:spPr>
        <p:txBody>
          <a:bodyPr vert="horz" wrap="square" lIns="0" tIns="10001" rIns="0" bIns="0" rtlCol="0">
            <a:spAutoFit/>
          </a:bodyPr>
          <a:lstStyle/>
          <a:p>
            <a:pPr marL="68580" marR="3810" indent="-59531">
              <a:spcBef>
                <a:spcPts val="79"/>
              </a:spcBef>
            </a:pPr>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(j</a:t>
            </a:r>
            <a:r>
              <a:rPr sz="1050" spc="-341"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41" dirty="0">
                <a:latin typeface="Consolas"/>
                <a:cs typeface="Consolas"/>
              </a:rPr>
              <a:t> </a:t>
            </a:r>
            <a:r>
              <a:rPr sz="1050" dirty="0">
                <a:latin typeface="Consolas"/>
                <a:cs typeface="Consolas"/>
              </a:rPr>
              <a:t>j</a:t>
            </a:r>
            <a:r>
              <a:rPr sz="1050" spc="-341" dirty="0">
                <a:latin typeface="Consolas"/>
                <a:cs typeface="Consolas"/>
              </a:rPr>
              <a:t> </a:t>
            </a:r>
            <a:r>
              <a:rPr sz="1050" dirty="0">
                <a:latin typeface="Consolas"/>
                <a:cs typeface="Consolas"/>
              </a:rPr>
              <a:t>&lt;</a:t>
            </a:r>
            <a:r>
              <a:rPr sz="1050" spc="-349" dirty="0">
                <a:latin typeface="Consolas"/>
                <a:cs typeface="Consolas"/>
              </a:rPr>
              <a:t> </a:t>
            </a:r>
            <a:r>
              <a:rPr sz="1050" dirty="0">
                <a:latin typeface="Consolas"/>
                <a:cs typeface="Consolas"/>
              </a:rPr>
              <a:t>verticesCount;</a:t>
            </a:r>
            <a:r>
              <a:rPr sz="1050" spc="-315" dirty="0">
                <a:latin typeface="Consolas"/>
                <a:cs typeface="Consolas"/>
              </a:rPr>
              <a:t> </a:t>
            </a:r>
            <a:r>
              <a:rPr sz="1050" spc="-4" dirty="0">
                <a:latin typeface="Consolas"/>
                <a:cs typeface="Consolas"/>
              </a:rPr>
              <a:t>j++)</a:t>
            </a:r>
            <a:r>
              <a:rPr sz="1050" spc="-326" dirty="0">
                <a:latin typeface="Consolas"/>
                <a:cs typeface="Consolas"/>
              </a:rPr>
              <a:t> </a:t>
            </a:r>
            <a:r>
              <a:rPr sz="1050" dirty="0">
                <a:latin typeface="Consolas"/>
                <a:cs typeface="Consolas"/>
              </a:rPr>
              <a:t>{  distance[</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j</a:t>
            </a:r>
            <a:r>
              <a:rPr sz="1050" dirty="0">
                <a:latin typeface="Consolas"/>
                <a:cs typeface="Consolas"/>
              </a:rPr>
              <a:t>] = graph[</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j</a:t>
            </a:r>
            <a:r>
              <a:rPr sz="1050" dirty="0">
                <a:latin typeface="Consolas"/>
                <a:cs typeface="Consolas"/>
              </a:rPr>
              <a:t>];  predecessor[</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j</a:t>
            </a:r>
            <a:r>
              <a:rPr sz="1050" dirty="0">
                <a:latin typeface="Consolas"/>
                <a:cs typeface="Consolas"/>
              </a:rPr>
              <a:t>]</a:t>
            </a:r>
            <a:r>
              <a:rPr sz="1050" spc="-319" dirty="0">
                <a:latin typeface="Consolas"/>
                <a:cs typeface="Consolas"/>
              </a:rPr>
              <a:t> </a:t>
            </a:r>
            <a:r>
              <a:rPr sz="1050" dirty="0">
                <a:latin typeface="Consolas"/>
                <a:cs typeface="Consolas"/>
              </a:rPr>
              <a:t>=</a:t>
            </a:r>
            <a:r>
              <a:rPr sz="1050" spc="-338" dirty="0">
                <a:latin typeface="Consolas"/>
                <a:cs typeface="Consolas"/>
              </a:rPr>
              <a:t> </a:t>
            </a:r>
            <a:r>
              <a:rPr sz="1050" spc="-4" dirty="0">
                <a:latin typeface="Consolas"/>
                <a:cs typeface="Consolas"/>
              </a:rPr>
              <a:t>-</a:t>
            </a:r>
            <a:r>
              <a:rPr sz="1050" spc="-4" dirty="0">
                <a:solidFill>
                  <a:srgbClr val="09875A"/>
                </a:solidFill>
                <a:latin typeface="Consolas"/>
                <a:cs typeface="Consolas"/>
              </a:rPr>
              <a:t>1</a:t>
            </a:r>
            <a:r>
              <a:rPr sz="1050" spc="-4" dirty="0">
                <a:latin typeface="Consolas"/>
                <a:cs typeface="Consolas"/>
              </a:rPr>
              <a:t>;</a:t>
            </a:r>
            <a:endParaRPr sz="1050" dirty="0">
              <a:latin typeface="Consolas"/>
              <a:cs typeface="Consolas"/>
            </a:endParaRPr>
          </a:p>
          <a:p>
            <a:pPr marL="9525"/>
            <a:r>
              <a:rPr sz="1050" dirty="0">
                <a:latin typeface="Consolas"/>
                <a:cs typeface="Consolas"/>
              </a:rPr>
              <a:t>}</a:t>
            </a:r>
          </a:p>
        </p:txBody>
      </p:sp>
      <p:sp>
        <p:nvSpPr>
          <p:cNvPr id="9" name="object 9"/>
          <p:cNvSpPr txBox="1"/>
          <p:nvPr/>
        </p:nvSpPr>
        <p:spPr>
          <a:xfrm>
            <a:off x="3452861" y="3261350"/>
            <a:ext cx="4228148" cy="979595"/>
          </a:xfrm>
          <a:prstGeom prst="rect">
            <a:avLst/>
          </a:prstGeom>
        </p:spPr>
        <p:txBody>
          <a:bodyPr vert="horz" wrap="square" lIns="0" tIns="10001" rIns="0" bIns="0" rtlCol="0">
            <a:spAutoFit/>
          </a:bodyPr>
          <a:lstStyle/>
          <a:p>
            <a:pPr marL="9525">
              <a:spcBef>
                <a:spcPts val="79"/>
              </a:spcBef>
            </a:pPr>
            <a:r>
              <a:rPr sz="1050" dirty="0">
                <a:latin typeface="Consolas"/>
                <a:cs typeface="Consolas"/>
              </a:rPr>
              <a:t>}</a:t>
            </a:r>
          </a:p>
          <a:p>
            <a:pPr marL="68580" marR="1714500" indent="-59531"/>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(k</a:t>
            </a:r>
            <a:r>
              <a:rPr sz="1050" spc="-341"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41" dirty="0">
                <a:latin typeface="Consolas"/>
                <a:cs typeface="Consolas"/>
              </a:rPr>
              <a:t> </a:t>
            </a:r>
            <a:r>
              <a:rPr sz="1050" dirty="0">
                <a:latin typeface="Consolas"/>
                <a:cs typeface="Consolas"/>
              </a:rPr>
              <a:t>k</a:t>
            </a:r>
            <a:r>
              <a:rPr sz="1050" spc="-341" dirty="0">
                <a:latin typeface="Consolas"/>
                <a:cs typeface="Consolas"/>
              </a:rPr>
              <a:t> </a:t>
            </a:r>
            <a:r>
              <a:rPr sz="1050" dirty="0">
                <a:latin typeface="Consolas"/>
                <a:cs typeface="Consolas"/>
              </a:rPr>
              <a:t>&lt;</a:t>
            </a:r>
            <a:r>
              <a:rPr sz="1050" spc="-344" dirty="0">
                <a:latin typeface="Consolas"/>
                <a:cs typeface="Consolas"/>
              </a:rPr>
              <a:t> </a:t>
            </a:r>
            <a:r>
              <a:rPr sz="1050" spc="-4" dirty="0">
                <a:latin typeface="Consolas"/>
                <a:cs typeface="Consolas"/>
              </a:rPr>
              <a:t>verticesCount;</a:t>
            </a:r>
            <a:r>
              <a:rPr sz="1050" spc="-311" dirty="0">
                <a:latin typeface="Consolas"/>
                <a:cs typeface="Consolas"/>
              </a:rPr>
              <a:t> </a:t>
            </a:r>
            <a:r>
              <a:rPr sz="1050" spc="-4" dirty="0">
                <a:latin typeface="Consolas"/>
                <a:cs typeface="Consolas"/>
              </a:rPr>
              <a:t>k++)</a:t>
            </a:r>
            <a:r>
              <a:rPr sz="1050" spc="-326" dirty="0">
                <a:latin typeface="Consolas"/>
                <a:cs typeface="Consolas"/>
              </a:rPr>
              <a:t> </a:t>
            </a:r>
            <a:r>
              <a:rPr sz="1050" dirty="0">
                <a:latin typeface="Consolas"/>
                <a:cs typeface="Consolas"/>
              </a:rPr>
              <a:t>{  </a:t>
            </a:r>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(i</a:t>
            </a:r>
            <a:r>
              <a:rPr sz="1050" spc="-341"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38" dirty="0">
                <a:latin typeface="Consolas"/>
                <a:cs typeface="Consolas"/>
              </a:rPr>
              <a:t> </a:t>
            </a:r>
            <a:r>
              <a:rPr sz="1050" dirty="0">
                <a:latin typeface="Consolas"/>
                <a:cs typeface="Consolas"/>
              </a:rPr>
              <a:t>i</a:t>
            </a:r>
            <a:r>
              <a:rPr sz="1050" spc="-341" dirty="0">
                <a:latin typeface="Consolas"/>
                <a:cs typeface="Consolas"/>
              </a:rPr>
              <a:t> </a:t>
            </a:r>
            <a:r>
              <a:rPr sz="1050" dirty="0">
                <a:latin typeface="Consolas"/>
                <a:cs typeface="Consolas"/>
              </a:rPr>
              <a:t>&lt;</a:t>
            </a:r>
            <a:r>
              <a:rPr sz="1050" spc="-349" dirty="0">
                <a:latin typeface="Consolas"/>
                <a:cs typeface="Consolas"/>
              </a:rPr>
              <a:t> </a:t>
            </a:r>
            <a:r>
              <a:rPr sz="1050" dirty="0">
                <a:latin typeface="Consolas"/>
                <a:cs typeface="Consolas"/>
              </a:rPr>
              <a:t>verticesCount;</a:t>
            </a:r>
            <a:r>
              <a:rPr sz="1050" spc="-311" dirty="0">
                <a:latin typeface="Consolas"/>
                <a:cs typeface="Consolas"/>
              </a:rPr>
              <a:t> </a:t>
            </a:r>
            <a:r>
              <a:rPr sz="1050" spc="-4" dirty="0">
                <a:latin typeface="Consolas"/>
                <a:cs typeface="Consolas"/>
              </a:rPr>
              <a:t>i++)</a:t>
            </a:r>
            <a:r>
              <a:rPr sz="1050" spc="-326" dirty="0">
                <a:latin typeface="Consolas"/>
                <a:cs typeface="Consolas"/>
              </a:rPr>
              <a:t> </a:t>
            </a:r>
            <a:r>
              <a:rPr sz="1050" dirty="0">
                <a:latin typeface="Consolas"/>
                <a:cs typeface="Consolas"/>
              </a:rPr>
              <a:t>{  </a:t>
            </a:r>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(j</a:t>
            </a:r>
            <a:r>
              <a:rPr sz="1050" spc="-338"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38" dirty="0">
                <a:latin typeface="Consolas"/>
                <a:cs typeface="Consolas"/>
              </a:rPr>
              <a:t> </a:t>
            </a:r>
            <a:r>
              <a:rPr sz="1050" dirty="0">
                <a:latin typeface="Consolas"/>
                <a:cs typeface="Consolas"/>
              </a:rPr>
              <a:t>j</a:t>
            </a:r>
            <a:r>
              <a:rPr sz="1050" spc="-341" dirty="0">
                <a:latin typeface="Consolas"/>
                <a:cs typeface="Consolas"/>
              </a:rPr>
              <a:t> </a:t>
            </a:r>
            <a:r>
              <a:rPr sz="1050" dirty="0">
                <a:latin typeface="Consolas"/>
                <a:cs typeface="Consolas"/>
              </a:rPr>
              <a:t>&lt;</a:t>
            </a:r>
            <a:r>
              <a:rPr sz="1050" spc="-349" dirty="0">
                <a:latin typeface="Consolas"/>
                <a:cs typeface="Consolas"/>
              </a:rPr>
              <a:t> </a:t>
            </a:r>
            <a:r>
              <a:rPr sz="1050" dirty="0">
                <a:latin typeface="Consolas"/>
                <a:cs typeface="Consolas"/>
              </a:rPr>
              <a:t>verticesCount;</a:t>
            </a:r>
            <a:r>
              <a:rPr sz="1050" spc="-311" dirty="0">
                <a:latin typeface="Consolas"/>
                <a:cs typeface="Consolas"/>
              </a:rPr>
              <a:t> </a:t>
            </a:r>
            <a:r>
              <a:rPr sz="1050" spc="-4" dirty="0">
                <a:latin typeface="Consolas"/>
                <a:cs typeface="Consolas"/>
              </a:rPr>
              <a:t>j++)</a:t>
            </a:r>
            <a:r>
              <a:rPr sz="1050" spc="-334" dirty="0">
                <a:latin typeface="Consolas"/>
                <a:cs typeface="Consolas"/>
              </a:rPr>
              <a:t> </a:t>
            </a:r>
            <a:r>
              <a:rPr sz="1050" dirty="0">
                <a:latin typeface="Consolas"/>
                <a:cs typeface="Consolas"/>
              </a:rPr>
              <a:t>{</a:t>
            </a:r>
          </a:p>
          <a:p>
            <a:pPr marL="187643"/>
            <a:r>
              <a:rPr sz="1050" spc="-4" dirty="0">
                <a:solidFill>
                  <a:srgbClr val="0000FF"/>
                </a:solidFill>
                <a:latin typeface="Consolas"/>
                <a:cs typeface="Consolas"/>
              </a:rPr>
              <a:t>if</a:t>
            </a:r>
            <a:r>
              <a:rPr sz="1050" spc="-330" dirty="0">
                <a:solidFill>
                  <a:srgbClr val="0000FF"/>
                </a:solidFill>
                <a:latin typeface="Consolas"/>
                <a:cs typeface="Consolas"/>
              </a:rPr>
              <a:t> </a:t>
            </a:r>
            <a:r>
              <a:rPr sz="1050" spc="-4" dirty="0">
                <a:latin typeface="Consolas"/>
                <a:cs typeface="Consolas"/>
              </a:rPr>
              <a:t>(i</a:t>
            </a:r>
            <a:r>
              <a:rPr sz="1050" spc="-338" dirty="0">
                <a:latin typeface="Consolas"/>
                <a:cs typeface="Consolas"/>
              </a:rPr>
              <a:t> </a:t>
            </a:r>
            <a:r>
              <a:rPr sz="1050" spc="-4" dirty="0">
                <a:latin typeface="Consolas"/>
                <a:cs typeface="Consolas"/>
              </a:rPr>
              <a:t>==</a:t>
            </a:r>
            <a:r>
              <a:rPr sz="1050" spc="-338" dirty="0">
                <a:latin typeface="Consolas"/>
                <a:cs typeface="Consolas"/>
              </a:rPr>
              <a:t> </a:t>
            </a:r>
            <a:r>
              <a:rPr sz="1050" spc="-4" dirty="0">
                <a:latin typeface="Consolas"/>
                <a:cs typeface="Consolas"/>
              </a:rPr>
              <a:t>j)</a:t>
            </a:r>
            <a:r>
              <a:rPr sz="1050" spc="-338" dirty="0">
                <a:latin typeface="Consolas"/>
                <a:cs typeface="Consolas"/>
              </a:rPr>
              <a:t> </a:t>
            </a:r>
            <a:r>
              <a:rPr sz="1050" dirty="0">
                <a:latin typeface="Consolas"/>
                <a:cs typeface="Consolas"/>
              </a:rPr>
              <a:t>{</a:t>
            </a:r>
            <a:r>
              <a:rPr sz="1050" dirty="0">
                <a:solidFill>
                  <a:srgbClr val="0000FF"/>
                </a:solidFill>
                <a:latin typeface="Consolas"/>
                <a:cs typeface="Consolas"/>
              </a:rPr>
              <a:t>continue</a:t>
            </a:r>
            <a:r>
              <a:rPr sz="1050" dirty="0">
                <a:latin typeface="Consolas"/>
                <a:cs typeface="Consolas"/>
              </a:rPr>
              <a:t>;}</a:t>
            </a:r>
            <a:r>
              <a:rPr sz="1050" spc="-311" dirty="0">
                <a:latin typeface="Consolas"/>
                <a:cs typeface="Consolas"/>
              </a:rPr>
              <a:t> </a:t>
            </a:r>
            <a:r>
              <a:rPr sz="1050" spc="-4" dirty="0">
                <a:solidFill>
                  <a:srgbClr val="008000"/>
                </a:solidFill>
                <a:latin typeface="Consolas"/>
                <a:cs typeface="Consolas"/>
              </a:rPr>
              <a:t>//</a:t>
            </a:r>
            <a:r>
              <a:rPr sz="1050" spc="-338" dirty="0">
                <a:solidFill>
                  <a:srgbClr val="008000"/>
                </a:solidFill>
                <a:latin typeface="Consolas"/>
                <a:cs typeface="Consolas"/>
              </a:rPr>
              <a:t> </a:t>
            </a:r>
            <a:r>
              <a:rPr sz="1050" dirty="0">
                <a:solidFill>
                  <a:srgbClr val="008000"/>
                </a:solidFill>
                <a:latin typeface="新細明體"/>
                <a:cs typeface="新細明體"/>
              </a:rPr>
              <a:t>不處理自己到自己的情況</a:t>
            </a:r>
            <a:endParaRPr sz="1050" dirty="0">
              <a:latin typeface="新細明體"/>
              <a:cs typeface="新細明體"/>
            </a:endParaRPr>
          </a:p>
          <a:p>
            <a:pPr marL="187643"/>
            <a:r>
              <a:rPr sz="1050" spc="-4" dirty="0">
                <a:solidFill>
                  <a:srgbClr val="0000FF"/>
                </a:solidFill>
                <a:latin typeface="Consolas"/>
                <a:cs typeface="Consolas"/>
              </a:rPr>
              <a:t>if</a:t>
            </a:r>
            <a:r>
              <a:rPr sz="1050" spc="-326" dirty="0">
                <a:solidFill>
                  <a:srgbClr val="0000FF"/>
                </a:solidFill>
                <a:latin typeface="Consolas"/>
                <a:cs typeface="Consolas"/>
              </a:rPr>
              <a:t> </a:t>
            </a:r>
            <a:r>
              <a:rPr sz="1050" spc="-4" dirty="0">
                <a:latin typeface="Consolas"/>
                <a:cs typeface="Consolas"/>
              </a:rPr>
              <a:t>(i</a:t>
            </a:r>
            <a:r>
              <a:rPr sz="1050" spc="-334" dirty="0">
                <a:latin typeface="Consolas"/>
                <a:cs typeface="Consolas"/>
              </a:rPr>
              <a:t> </a:t>
            </a:r>
            <a:r>
              <a:rPr sz="1050" spc="-4" dirty="0">
                <a:latin typeface="Consolas"/>
                <a:cs typeface="Consolas"/>
              </a:rPr>
              <a:t>==</a:t>
            </a:r>
            <a:r>
              <a:rPr sz="1050" spc="-330" dirty="0">
                <a:latin typeface="Consolas"/>
                <a:cs typeface="Consolas"/>
              </a:rPr>
              <a:t> </a:t>
            </a:r>
            <a:r>
              <a:rPr sz="1050" dirty="0">
                <a:latin typeface="Consolas"/>
                <a:cs typeface="Consolas"/>
              </a:rPr>
              <a:t>k</a:t>
            </a:r>
            <a:r>
              <a:rPr sz="1050" spc="-334" dirty="0">
                <a:latin typeface="Consolas"/>
                <a:cs typeface="Consolas"/>
              </a:rPr>
              <a:t> </a:t>
            </a:r>
            <a:r>
              <a:rPr sz="1050" spc="-4" dirty="0">
                <a:latin typeface="Consolas"/>
                <a:cs typeface="Consolas"/>
              </a:rPr>
              <a:t>||</a:t>
            </a:r>
            <a:r>
              <a:rPr sz="1050" spc="-330" dirty="0">
                <a:latin typeface="Consolas"/>
                <a:cs typeface="Consolas"/>
              </a:rPr>
              <a:t> </a:t>
            </a:r>
            <a:r>
              <a:rPr sz="1050" dirty="0">
                <a:latin typeface="Consolas"/>
                <a:cs typeface="Consolas"/>
              </a:rPr>
              <a:t>j</a:t>
            </a:r>
            <a:r>
              <a:rPr sz="1050" spc="-344" dirty="0">
                <a:latin typeface="Consolas"/>
                <a:cs typeface="Consolas"/>
              </a:rPr>
              <a:t> </a:t>
            </a:r>
            <a:r>
              <a:rPr sz="1050" spc="-4" dirty="0">
                <a:latin typeface="Consolas"/>
                <a:cs typeface="Consolas"/>
              </a:rPr>
              <a:t>==</a:t>
            </a:r>
            <a:r>
              <a:rPr sz="1050" spc="-323" dirty="0">
                <a:latin typeface="Consolas"/>
                <a:cs typeface="Consolas"/>
              </a:rPr>
              <a:t> </a:t>
            </a:r>
            <a:r>
              <a:rPr sz="1050" spc="-4" dirty="0">
                <a:latin typeface="Consolas"/>
                <a:cs typeface="Consolas"/>
              </a:rPr>
              <a:t>k)</a:t>
            </a:r>
            <a:r>
              <a:rPr sz="1050" spc="-334" dirty="0">
                <a:latin typeface="Consolas"/>
                <a:cs typeface="Consolas"/>
              </a:rPr>
              <a:t> </a:t>
            </a:r>
            <a:r>
              <a:rPr sz="1050" spc="-4" dirty="0">
                <a:latin typeface="Consolas"/>
                <a:cs typeface="Consolas"/>
              </a:rPr>
              <a:t>{</a:t>
            </a:r>
            <a:r>
              <a:rPr sz="1050" spc="-4" dirty="0">
                <a:solidFill>
                  <a:srgbClr val="0000FF"/>
                </a:solidFill>
                <a:latin typeface="Consolas"/>
                <a:cs typeface="Consolas"/>
              </a:rPr>
              <a:t>continue</a:t>
            </a:r>
            <a:r>
              <a:rPr sz="1050" spc="-4" dirty="0">
                <a:latin typeface="Consolas"/>
                <a:cs typeface="Consolas"/>
              </a:rPr>
              <a:t>;}</a:t>
            </a:r>
            <a:r>
              <a:rPr sz="1050" spc="-304" dirty="0">
                <a:latin typeface="Consolas"/>
                <a:cs typeface="Consolas"/>
              </a:rPr>
              <a:t> </a:t>
            </a:r>
            <a:r>
              <a:rPr sz="1050" spc="-4" dirty="0">
                <a:solidFill>
                  <a:srgbClr val="008000"/>
                </a:solidFill>
                <a:latin typeface="Consolas"/>
                <a:cs typeface="Consolas"/>
              </a:rPr>
              <a:t>//</a:t>
            </a:r>
            <a:r>
              <a:rPr sz="1050" spc="-326" dirty="0">
                <a:solidFill>
                  <a:srgbClr val="008000"/>
                </a:solidFill>
                <a:latin typeface="Consolas"/>
                <a:cs typeface="Consolas"/>
              </a:rPr>
              <a:t> </a:t>
            </a:r>
            <a:r>
              <a:rPr sz="1050" dirty="0">
                <a:solidFill>
                  <a:srgbClr val="008000"/>
                </a:solidFill>
                <a:latin typeface="新細明體"/>
                <a:cs typeface="新細明體"/>
              </a:rPr>
              <a:t>中繼點與兩端點一定要不一樣</a:t>
            </a:r>
            <a:endParaRPr sz="1050" dirty="0">
              <a:latin typeface="新細明體"/>
              <a:cs typeface="新細明體"/>
            </a:endParaRPr>
          </a:p>
        </p:txBody>
      </p:sp>
      <p:sp>
        <p:nvSpPr>
          <p:cNvPr id="10" name="object 10"/>
          <p:cNvSpPr txBox="1"/>
          <p:nvPr/>
        </p:nvSpPr>
        <p:spPr>
          <a:xfrm>
            <a:off x="3631170" y="4221756"/>
            <a:ext cx="3816191" cy="171201"/>
          </a:xfrm>
          <a:prstGeom prst="rect">
            <a:avLst/>
          </a:prstGeom>
        </p:spPr>
        <p:txBody>
          <a:bodyPr vert="horz" wrap="square" lIns="0" tIns="9525" rIns="0" bIns="0" rtlCol="0">
            <a:spAutoFit/>
          </a:bodyPr>
          <a:lstStyle/>
          <a:p>
            <a:pPr marL="9525">
              <a:spcBef>
                <a:spcPts val="75"/>
              </a:spcBef>
            </a:pPr>
            <a:r>
              <a:rPr sz="1050" spc="-4" dirty="0">
                <a:solidFill>
                  <a:srgbClr val="0000FF"/>
                </a:solidFill>
                <a:latin typeface="Consolas"/>
                <a:cs typeface="Consolas"/>
              </a:rPr>
              <a:t>if</a:t>
            </a:r>
            <a:r>
              <a:rPr sz="1050" spc="-334" dirty="0">
                <a:solidFill>
                  <a:srgbClr val="0000FF"/>
                </a:solidFill>
                <a:latin typeface="Consolas"/>
                <a:cs typeface="Consolas"/>
              </a:rPr>
              <a:t> </a:t>
            </a:r>
            <a:r>
              <a:rPr sz="1050" dirty="0">
                <a:latin typeface="Consolas"/>
                <a:cs typeface="Consolas"/>
              </a:rPr>
              <a:t>(distance[</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k</a:t>
            </a:r>
            <a:r>
              <a:rPr sz="1050" dirty="0">
                <a:latin typeface="Consolas"/>
                <a:cs typeface="Consolas"/>
              </a:rPr>
              <a:t>]</a:t>
            </a:r>
            <a:r>
              <a:rPr sz="1050" spc="-315" dirty="0">
                <a:latin typeface="Consolas"/>
                <a:cs typeface="Consolas"/>
              </a:rPr>
              <a:t> </a:t>
            </a:r>
            <a:r>
              <a:rPr sz="1050" dirty="0">
                <a:latin typeface="Consolas"/>
                <a:cs typeface="Consolas"/>
              </a:rPr>
              <a:t>+</a:t>
            </a:r>
            <a:r>
              <a:rPr sz="1050" spc="-341" dirty="0">
                <a:latin typeface="Consolas"/>
                <a:cs typeface="Consolas"/>
              </a:rPr>
              <a:t> </a:t>
            </a:r>
            <a:r>
              <a:rPr sz="1050" dirty="0">
                <a:latin typeface="Consolas"/>
                <a:cs typeface="Consolas"/>
              </a:rPr>
              <a:t>distance[</a:t>
            </a:r>
            <a:r>
              <a:rPr sz="1050" dirty="0" err="1">
                <a:latin typeface="Consolas"/>
                <a:cs typeface="Consolas"/>
              </a:rPr>
              <a:t>k</a:t>
            </a:r>
            <a:r>
              <a:rPr lang="en-US" altLang="zh-TW" sz="1050" dirty="0" err="1">
                <a:latin typeface="Consolas"/>
                <a:cs typeface="Consolas"/>
              </a:rPr>
              <a:t>,</a:t>
            </a:r>
            <a:r>
              <a:rPr sz="1050" dirty="0" err="1">
                <a:latin typeface="Consolas"/>
                <a:cs typeface="Consolas"/>
              </a:rPr>
              <a:t>j</a:t>
            </a:r>
            <a:r>
              <a:rPr sz="1050" dirty="0">
                <a:latin typeface="Consolas"/>
                <a:cs typeface="Consolas"/>
              </a:rPr>
              <a:t>]</a:t>
            </a:r>
            <a:r>
              <a:rPr sz="1050" spc="-315" dirty="0">
                <a:latin typeface="Consolas"/>
                <a:cs typeface="Consolas"/>
              </a:rPr>
              <a:t> </a:t>
            </a:r>
            <a:r>
              <a:rPr sz="1050" dirty="0">
                <a:latin typeface="Consolas"/>
                <a:cs typeface="Consolas"/>
              </a:rPr>
              <a:t>&lt;</a:t>
            </a:r>
            <a:r>
              <a:rPr sz="1050" spc="-341" dirty="0">
                <a:latin typeface="Consolas"/>
                <a:cs typeface="Consolas"/>
              </a:rPr>
              <a:t> </a:t>
            </a:r>
            <a:r>
              <a:rPr sz="1050" dirty="0">
                <a:latin typeface="Consolas"/>
                <a:cs typeface="Consolas"/>
              </a:rPr>
              <a:t>distance[</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j</a:t>
            </a:r>
            <a:r>
              <a:rPr sz="1050" dirty="0">
                <a:latin typeface="Consolas"/>
                <a:cs typeface="Consolas"/>
              </a:rPr>
              <a:t>])</a:t>
            </a:r>
            <a:r>
              <a:rPr sz="1050" spc="-315" dirty="0">
                <a:latin typeface="Consolas"/>
                <a:cs typeface="Consolas"/>
              </a:rPr>
              <a:t> </a:t>
            </a:r>
            <a:r>
              <a:rPr sz="1050" dirty="0">
                <a:latin typeface="Consolas"/>
                <a:cs typeface="Consolas"/>
              </a:rPr>
              <a:t>{</a:t>
            </a:r>
          </a:p>
        </p:txBody>
      </p:sp>
      <p:sp>
        <p:nvSpPr>
          <p:cNvPr id="11" name="object 11"/>
          <p:cNvSpPr txBox="1"/>
          <p:nvPr/>
        </p:nvSpPr>
        <p:spPr>
          <a:xfrm>
            <a:off x="3750041" y="4381739"/>
            <a:ext cx="3456623" cy="333264"/>
          </a:xfrm>
          <a:prstGeom prst="rect">
            <a:avLst/>
          </a:prstGeom>
        </p:spPr>
        <p:txBody>
          <a:bodyPr vert="horz" wrap="square" lIns="0" tIns="10001" rIns="0" bIns="0" rtlCol="0">
            <a:spAutoFit/>
          </a:bodyPr>
          <a:lstStyle/>
          <a:p>
            <a:pPr marL="9525">
              <a:spcBef>
                <a:spcPts val="79"/>
              </a:spcBef>
            </a:pPr>
            <a:r>
              <a:rPr sz="1050" dirty="0">
                <a:latin typeface="Consolas"/>
                <a:cs typeface="Consolas"/>
              </a:rPr>
              <a:t>distance[</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j</a:t>
            </a:r>
            <a:r>
              <a:rPr sz="1050" dirty="0">
                <a:latin typeface="Consolas"/>
                <a:cs typeface="Consolas"/>
              </a:rPr>
              <a:t>]</a:t>
            </a:r>
            <a:r>
              <a:rPr sz="1050" spc="-307" dirty="0">
                <a:latin typeface="Consolas"/>
                <a:cs typeface="Consolas"/>
              </a:rPr>
              <a:t> </a:t>
            </a:r>
            <a:r>
              <a:rPr sz="1050" dirty="0">
                <a:latin typeface="Consolas"/>
                <a:cs typeface="Consolas"/>
              </a:rPr>
              <a:t>=</a:t>
            </a:r>
            <a:r>
              <a:rPr sz="1050" spc="-341" dirty="0">
                <a:latin typeface="Consolas"/>
                <a:cs typeface="Consolas"/>
              </a:rPr>
              <a:t> </a:t>
            </a:r>
            <a:r>
              <a:rPr sz="1050" spc="-4" dirty="0">
                <a:latin typeface="Consolas"/>
                <a:cs typeface="Consolas"/>
              </a:rPr>
              <a:t>distance[</a:t>
            </a:r>
            <a:r>
              <a:rPr lang="en-US" sz="1050" spc="-4" dirty="0" err="1">
                <a:latin typeface="Consolas"/>
                <a:cs typeface="Consolas"/>
              </a:rPr>
              <a:t>i</a:t>
            </a:r>
            <a:r>
              <a:rPr lang="en-US" altLang="zh-TW" sz="1050" spc="-4" dirty="0" err="1">
                <a:latin typeface="Consolas"/>
                <a:cs typeface="Consolas"/>
              </a:rPr>
              <a:t>,</a:t>
            </a:r>
            <a:r>
              <a:rPr sz="1050" spc="-4" dirty="0" err="1">
                <a:latin typeface="Consolas"/>
                <a:cs typeface="Consolas"/>
              </a:rPr>
              <a:t>k</a:t>
            </a:r>
            <a:r>
              <a:rPr sz="1050" spc="-4" dirty="0">
                <a:latin typeface="Consolas"/>
                <a:cs typeface="Consolas"/>
              </a:rPr>
              <a:t>]</a:t>
            </a:r>
            <a:r>
              <a:rPr sz="1050" spc="-304" dirty="0">
                <a:latin typeface="Consolas"/>
                <a:cs typeface="Consolas"/>
              </a:rPr>
              <a:t> </a:t>
            </a:r>
            <a:r>
              <a:rPr sz="1050" dirty="0">
                <a:latin typeface="Consolas"/>
                <a:cs typeface="Consolas"/>
              </a:rPr>
              <a:t>+</a:t>
            </a:r>
            <a:r>
              <a:rPr sz="1050" spc="-341" dirty="0">
                <a:latin typeface="Consolas"/>
                <a:cs typeface="Consolas"/>
              </a:rPr>
              <a:t> </a:t>
            </a:r>
            <a:r>
              <a:rPr sz="1050" spc="-4" dirty="0">
                <a:latin typeface="Consolas"/>
                <a:cs typeface="Consolas"/>
              </a:rPr>
              <a:t>distance[</a:t>
            </a:r>
            <a:r>
              <a:rPr sz="1050" spc="-4" dirty="0" err="1">
                <a:latin typeface="Consolas"/>
                <a:cs typeface="Consolas"/>
              </a:rPr>
              <a:t>k</a:t>
            </a:r>
            <a:r>
              <a:rPr lang="en-US" altLang="zh-TW" sz="1050" spc="-4" dirty="0" err="1">
                <a:latin typeface="Consolas"/>
                <a:cs typeface="Consolas"/>
              </a:rPr>
              <a:t>,</a:t>
            </a:r>
            <a:r>
              <a:rPr sz="1050" spc="-4" dirty="0" err="1">
                <a:latin typeface="Consolas"/>
                <a:cs typeface="Consolas"/>
              </a:rPr>
              <a:t>j</a:t>
            </a:r>
            <a:r>
              <a:rPr sz="1050" spc="-4" dirty="0">
                <a:latin typeface="Consolas"/>
                <a:cs typeface="Consolas"/>
              </a:rPr>
              <a:t>];</a:t>
            </a:r>
            <a:endParaRPr sz="1050" dirty="0">
              <a:latin typeface="Consolas"/>
              <a:cs typeface="Consolas"/>
            </a:endParaRPr>
          </a:p>
          <a:p>
            <a:pPr marL="9525"/>
            <a:r>
              <a:rPr sz="1050" dirty="0">
                <a:latin typeface="Consolas"/>
                <a:cs typeface="Consolas"/>
              </a:rPr>
              <a:t>predecessor[</a:t>
            </a:r>
            <a:r>
              <a:rPr lang="en-US" sz="1050" dirty="0" err="1">
                <a:latin typeface="Consolas"/>
                <a:cs typeface="Consolas"/>
              </a:rPr>
              <a:t>i</a:t>
            </a:r>
            <a:r>
              <a:rPr lang="en-US" altLang="zh-TW" sz="1050" dirty="0" err="1">
                <a:latin typeface="Consolas"/>
                <a:cs typeface="Consolas"/>
              </a:rPr>
              <a:t>,</a:t>
            </a:r>
            <a:r>
              <a:rPr sz="1050" dirty="0" err="1">
                <a:latin typeface="Consolas"/>
                <a:cs typeface="Consolas"/>
              </a:rPr>
              <a:t>j</a:t>
            </a:r>
            <a:r>
              <a:rPr sz="1050" dirty="0">
                <a:latin typeface="Consolas"/>
                <a:cs typeface="Consolas"/>
              </a:rPr>
              <a:t>]</a:t>
            </a:r>
            <a:r>
              <a:rPr sz="1050" spc="-315" dirty="0">
                <a:latin typeface="Consolas"/>
                <a:cs typeface="Consolas"/>
              </a:rPr>
              <a:t> </a:t>
            </a:r>
            <a:r>
              <a:rPr sz="1050" dirty="0">
                <a:latin typeface="Consolas"/>
                <a:cs typeface="Consolas"/>
              </a:rPr>
              <a:t>=</a:t>
            </a:r>
            <a:r>
              <a:rPr sz="1050" spc="-338" dirty="0">
                <a:latin typeface="Consolas"/>
                <a:cs typeface="Consolas"/>
              </a:rPr>
              <a:t> </a:t>
            </a:r>
            <a:r>
              <a:rPr sz="1050" spc="-4" dirty="0">
                <a:latin typeface="Consolas"/>
                <a:cs typeface="Consolas"/>
              </a:rPr>
              <a:t>k;</a:t>
            </a:r>
            <a:endParaRPr sz="1050" dirty="0">
              <a:latin typeface="Consolas"/>
              <a:cs typeface="Consolas"/>
            </a:endParaRPr>
          </a:p>
        </p:txBody>
      </p:sp>
      <p:sp>
        <p:nvSpPr>
          <p:cNvPr id="12" name="object 12"/>
          <p:cNvSpPr txBox="1"/>
          <p:nvPr/>
        </p:nvSpPr>
        <p:spPr>
          <a:xfrm>
            <a:off x="3631170" y="4702007"/>
            <a:ext cx="92869" cy="171201"/>
          </a:xfrm>
          <a:prstGeom prst="rect">
            <a:avLst/>
          </a:prstGeom>
        </p:spPr>
        <p:txBody>
          <a:bodyPr vert="horz" wrap="square" lIns="0" tIns="9525" rIns="0" bIns="0" rtlCol="0">
            <a:spAutoFit/>
          </a:bodyPr>
          <a:lstStyle/>
          <a:p>
            <a:pPr marL="9525">
              <a:spcBef>
                <a:spcPts val="75"/>
              </a:spcBef>
            </a:pPr>
            <a:r>
              <a:rPr sz="1050" dirty="0">
                <a:latin typeface="Consolas"/>
                <a:cs typeface="Consolas"/>
              </a:rPr>
              <a:t>}</a:t>
            </a:r>
            <a:endParaRPr sz="1050">
              <a:latin typeface="Consolas"/>
              <a:cs typeface="Consolas"/>
            </a:endParaRPr>
          </a:p>
        </p:txBody>
      </p:sp>
      <p:sp>
        <p:nvSpPr>
          <p:cNvPr id="13" name="object 13"/>
          <p:cNvSpPr txBox="1"/>
          <p:nvPr/>
        </p:nvSpPr>
        <p:spPr>
          <a:xfrm>
            <a:off x="3394569" y="4862027"/>
            <a:ext cx="3055144" cy="817531"/>
          </a:xfrm>
          <a:prstGeom prst="rect">
            <a:avLst/>
          </a:prstGeom>
        </p:spPr>
        <p:txBody>
          <a:bodyPr vert="horz" wrap="square" lIns="0" tIns="9525" rIns="0" bIns="0" rtlCol="0">
            <a:spAutoFit/>
          </a:bodyPr>
          <a:lstStyle/>
          <a:p>
            <a:pPr marL="186690">
              <a:spcBef>
                <a:spcPts val="75"/>
              </a:spcBef>
            </a:pPr>
            <a:r>
              <a:rPr sz="1050" dirty="0">
                <a:latin typeface="Consolas"/>
                <a:cs typeface="Consolas"/>
              </a:rPr>
              <a:t>}</a:t>
            </a:r>
            <a:endParaRPr sz="1050">
              <a:latin typeface="Consolas"/>
              <a:cs typeface="Consolas"/>
            </a:endParaRPr>
          </a:p>
          <a:p>
            <a:pPr marL="127159">
              <a:spcBef>
                <a:spcPts val="4"/>
              </a:spcBef>
            </a:pPr>
            <a:r>
              <a:rPr sz="1050" dirty="0">
                <a:latin typeface="Consolas"/>
                <a:cs typeface="Consolas"/>
              </a:rPr>
              <a:t>}</a:t>
            </a:r>
            <a:endParaRPr sz="1050">
              <a:latin typeface="Consolas"/>
              <a:cs typeface="Consolas"/>
            </a:endParaRPr>
          </a:p>
          <a:p>
            <a:pPr marL="67628"/>
            <a:r>
              <a:rPr sz="1050" dirty="0">
                <a:latin typeface="Consolas"/>
                <a:cs typeface="Consolas"/>
              </a:rPr>
              <a:t>}</a:t>
            </a:r>
            <a:endParaRPr sz="1050">
              <a:latin typeface="Consolas"/>
              <a:cs typeface="Consolas"/>
            </a:endParaRPr>
          </a:p>
          <a:p>
            <a:pPr marL="67628"/>
            <a:r>
              <a:rPr sz="1050" dirty="0">
                <a:latin typeface="Consolas"/>
                <a:cs typeface="Consolas"/>
              </a:rPr>
              <a:t>displayDistance(verticesCount,</a:t>
            </a:r>
            <a:r>
              <a:rPr sz="1050" spc="-341" dirty="0">
                <a:latin typeface="Consolas"/>
                <a:cs typeface="Consolas"/>
              </a:rPr>
              <a:t> </a:t>
            </a:r>
            <a:r>
              <a:rPr sz="1050" spc="-4" dirty="0">
                <a:latin typeface="Consolas"/>
                <a:cs typeface="Consolas"/>
              </a:rPr>
              <a:t>distance);</a:t>
            </a:r>
            <a:endParaRPr sz="1050">
              <a:latin typeface="Consolas"/>
              <a:cs typeface="Consolas"/>
            </a:endParaRPr>
          </a:p>
          <a:p>
            <a:pPr marL="9525">
              <a:spcBef>
                <a:spcPts val="8"/>
              </a:spcBef>
            </a:pPr>
            <a:r>
              <a:rPr sz="1050" dirty="0">
                <a:latin typeface="Consolas"/>
                <a:cs typeface="Consolas"/>
              </a:rPr>
              <a:t>}</a:t>
            </a:r>
            <a:endParaRPr sz="1050">
              <a:latin typeface="Consolas"/>
              <a:cs typeface="Consolas"/>
            </a:endParaRPr>
          </a:p>
        </p:txBody>
      </p:sp>
      <p:sp>
        <p:nvSpPr>
          <p:cNvPr id="17" name="object 17"/>
          <p:cNvSpPr/>
          <p:nvPr/>
        </p:nvSpPr>
        <p:spPr>
          <a:xfrm>
            <a:off x="3466197" y="2467241"/>
            <a:ext cx="2556509" cy="810578"/>
          </a:xfrm>
          <a:custGeom>
            <a:avLst/>
            <a:gdLst/>
            <a:ahLst/>
            <a:cxnLst/>
            <a:rect l="l" t="t" r="r" b="b"/>
            <a:pathLst>
              <a:path w="3408679" h="1080770">
                <a:moveTo>
                  <a:pt x="0" y="1080655"/>
                </a:moveTo>
                <a:lnTo>
                  <a:pt x="3408171" y="1080655"/>
                </a:lnTo>
                <a:lnTo>
                  <a:pt x="3408171" y="0"/>
                </a:lnTo>
                <a:lnTo>
                  <a:pt x="0" y="0"/>
                </a:lnTo>
                <a:lnTo>
                  <a:pt x="0" y="1080655"/>
                </a:lnTo>
                <a:close/>
              </a:path>
            </a:pathLst>
          </a:custGeom>
          <a:ln w="38100">
            <a:solidFill>
              <a:srgbClr val="2D75B6"/>
            </a:solidFill>
          </a:ln>
        </p:spPr>
        <p:txBody>
          <a:bodyPr wrap="square" lIns="0" tIns="0" rIns="0" bIns="0" rtlCol="0"/>
          <a:lstStyle/>
          <a:p>
            <a:endParaRPr sz="1350"/>
          </a:p>
        </p:txBody>
      </p:sp>
      <p:sp>
        <p:nvSpPr>
          <p:cNvPr id="18" name="object 18"/>
          <p:cNvSpPr/>
          <p:nvPr/>
        </p:nvSpPr>
        <p:spPr>
          <a:xfrm>
            <a:off x="1079327" y="2422673"/>
            <a:ext cx="2308860" cy="837248"/>
          </a:xfrm>
          <a:custGeom>
            <a:avLst/>
            <a:gdLst/>
            <a:ahLst/>
            <a:cxnLst/>
            <a:rect l="l" t="t" r="r" b="b"/>
            <a:pathLst>
              <a:path w="3078479" h="1116330">
                <a:moveTo>
                  <a:pt x="2236470" y="0"/>
                </a:moveTo>
                <a:lnTo>
                  <a:pt x="185928" y="0"/>
                </a:lnTo>
                <a:lnTo>
                  <a:pt x="136480" y="6646"/>
                </a:lnTo>
                <a:lnTo>
                  <a:pt x="92060" y="25404"/>
                </a:lnTo>
                <a:lnTo>
                  <a:pt x="54435" y="54498"/>
                </a:lnTo>
                <a:lnTo>
                  <a:pt x="25371" y="92154"/>
                </a:lnTo>
                <a:lnTo>
                  <a:pt x="6637" y="136598"/>
                </a:lnTo>
                <a:lnTo>
                  <a:pt x="0" y="186055"/>
                </a:lnTo>
                <a:lnTo>
                  <a:pt x="0" y="930275"/>
                </a:lnTo>
                <a:lnTo>
                  <a:pt x="6637" y="979731"/>
                </a:lnTo>
                <a:lnTo>
                  <a:pt x="25371" y="1024175"/>
                </a:lnTo>
                <a:lnTo>
                  <a:pt x="54435" y="1061831"/>
                </a:lnTo>
                <a:lnTo>
                  <a:pt x="92060" y="1090925"/>
                </a:lnTo>
                <a:lnTo>
                  <a:pt x="136480" y="1109683"/>
                </a:lnTo>
                <a:lnTo>
                  <a:pt x="185928" y="1116330"/>
                </a:lnTo>
                <a:lnTo>
                  <a:pt x="2236470" y="1116330"/>
                </a:lnTo>
                <a:lnTo>
                  <a:pt x="2285926" y="1109683"/>
                </a:lnTo>
                <a:lnTo>
                  <a:pt x="2330370" y="1090925"/>
                </a:lnTo>
                <a:lnTo>
                  <a:pt x="2368026" y="1061831"/>
                </a:lnTo>
                <a:lnTo>
                  <a:pt x="2397120" y="1024175"/>
                </a:lnTo>
                <a:lnTo>
                  <a:pt x="2415878" y="979731"/>
                </a:lnTo>
                <a:lnTo>
                  <a:pt x="2422525" y="930275"/>
                </a:lnTo>
                <a:lnTo>
                  <a:pt x="2422525" y="465074"/>
                </a:lnTo>
                <a:lnTo>
                  <a:pt x="3078099" y="432308"/>
                </a:lnTo>
                <a:lnTo>
                  <a:pt x="2422525" y="186055"/>
                </a:lnTo>
                <a:lnTo>
                  <a:pt x="2415878" y="136598"/>
                </a:lnTo>
                <a:lnTo>
                  <a:pt x="2397120" y="92154"/>
                </a:lnTo>
                <a:lnTo>
                  <a:pt x="2368026" y="54498"/>
                </a:lnTo>
                <a:lnTo>
                  <a:pt x="2330370" y="25404"/>
                </a:lnTo>
                <a:lnTo>
                  <a:pt x="2285926" y="6646"/>
                </a:lnTo>
                <a:lnTo>
                  <a:pt x="2236470" y="0"/>
                </a:lnTo>
                <a:close/>
              </a:path>
            </a:pathLst>
          </a:custGeom>
          <a:solidFill>
            <a:srgbClr val="DEEBF7"/>
          </a:solidFill>
        </p:spPr>
        <p:txBody>
          <a:bodyPr wrap="square" lIns="0" tIns="0" rIns="0" bIns="0" rtlCol="0"/>
          <a:lstStyle/>
          <a:p>
            <a:endParaRPr sz="1350"/>
          </a:p>
        </p:txBody>
      </p:sp>
      <p:sp>
        <p:nvSpPr>
          <p:cNvPr id="19" name="object 19"/>
          <p:cNvSpPr/>
          <p:nvPr/>
        </p:nvSpPr>
        <p:spPr>
          <a:xfrm>
            <a:off x="1079327" y="2422673"/>
            <a:ext cx="2308860" cy="837248"/>
          </a:xfrm>
          <a:custGeom>
            <a:avLst/>
            <a:gdLst/>
            <a:ahLst/>
            <a:cxnLst/>
            <a:rect l="l" t="t" r="r" b="b"/>
            <a:pathLst>
              <a:path w="3078479" h="1116330">
                <a:moveTo>
                  <a:pt x="0" y="186055"/>
                </a:moveTo>
                <a:lnTo>
                  <a:pt x="6637" y="136598"/>
                </a:lnTo>
                <a:lnTo>
                  <a:pt x="25371" y="92154"/>
                </a:lnTo>
                <a:lnTo>
                  <a:pt x="54435" y="54498"/>
                </a:lnTo>
                <a:lnTo>
                  <a:pt x="92060" y="25404"/>
                </a:lnTo>
                <a:lnTo>
                  <a:pt x="136480" y="6646"/>
                </a:lnTo>
                <a:lnTo>
                  <a:pt x="185928" y="0"/>
                </a:lnTo>
                <a:lnTo>
                  <a:pt x="1413128" y="0"/>
                </a:lnTo>
                <a:lnTo>
                  <a:pt x="2018791" y="0"/>
                </a:lnTo>
                <a:lnTo>
                  <a:pt x="2236470" y="0"/>
                </a:lnTo>
                <a:lnTo>
                  <a:pt x="2285926" y="6646"/>
                </a:lnTo>
                <a:lnTo>
                  <a:pt x="2330370" y="25404"/>
                </a:lnTo>
                <a:lnTo>
                  <a:pt x="2368026" y="54498"/>
                </a:lnTo>
                <a:lnTo>
                  <a:pt x="2397120" y="92154"/>
                </a:lnTo>
                <a:lnTo>
                  <a:pt x="2415878" y="136598"/>
                </a:lnTo>
                <a:lnTo>
                  <a:pt x="2422525" y="186055"/>
                </a:lnTo>
                <a:lnTo>
                  <a:pt x="3078099" y="432308"/>
                </a:lnTo>
                <a:lnTo>
                  <a:pt x="2422525" y="465074"/>
                </a:lnTo>
                <a:lnTo>
                  <a:pt x="2422525" y="930275"/>
                </a:lnTo>
                <a:lnTo>
                  <a:pt x="2415878" y="979731"/>
                </a:lnTo>
                <a:lnTo>
                  <a:pt x="2397120" y="1024175"/>
                </a:lnTo>
                <a:lnTo>
                  <a:pt x="2368026" y="1061831"/>
                </a:lnTo>
                <a:lnTo>
                  <a:pt x="2330370" y="1090925"/>
                </a:lnTo>
                <a:lnTo>
                  <a:pt x="2285926" y="1109683"/>
                </a:lnTo>
                <a:lnTo>
                  <a:pt x="2236470" y="1116330"/>
                </a:lnTo>
                <a:lnTo>
                  <a:pt x="2018791" y="1116330"/>
                </a:lnTo>
                <a:lnTo>
                  <a:pt x="1413128" y="1116330"/>
                </a:lnTo>
                <a:lnTo>
                  <a:pt x="185928" y="1116330"/>
                </a:lnTo>
                <a:lnTo>
                  <a:pt x="136480" y="1109683"/>
                </a:lnTo>
                <a:lnTo>
                  <a:pt x="92060" y="1090925"/>
                </a:lnTo>
                <a:lnTo>
                  <a:pt x="54435" y="1061831"/>
                </a:lnTo>
                <a:lnTo>
                  <a:pt x="25371" y="1024175"/>
                </a:lnTo>
                <a:lnTo>
                  <a:pt x="6637" y="979731"/>
                </a:lnTo>
                <a:lnTo>
                  <a:pt x="0" y="930275"/>
                </a:lnTo>
                <a:lnTo>
                  <a:pt x="0" y="465074"/>
                </a:lnTo>
                <a:lnTo>
                  <a:pt x="0" y="186055"/>
                </a:lnTo>
                <a:close/>
              </a:path>
            </a:pathLst>
          </a:custGeom>
          <a:ln w="12700">
            <a:solidFill>
              <a:srgbClr val="5B9BD4"/>
            </a:solidFill>
          </a:ln>
        </p:spPr>
        <p:txBody>
          <a:bodyPr wrap="square" lIns="0" tIns="0" rIns="0" bIns="0" rtlCol="0"/>
          <a:lstStyle/>
          <a:p>
            <a:endParaRPr sz="1350"/>
          </a:p>
        </p:txBody>
      </p:sp>
      <p:sp>
        <p:nvSpPr>
          <p:cNvPr id="20" name="object 20"/>
          <p:cNvSpPr txBox="1"/>
          <p:nvPr/>
        </p:nvSpPr>
        <p:spPr>
          <a:xfrm>
            <a:off x="1206867" y="2518877"/>
            <a:ext cx="1564481" cy="632866"/>
          </a:xfrm>
          <a:prstGeom prst="rect">
            <a:avLst/>
          </a:prstGeom>
        </p:spPr>
        <p:txBody>
          <a:bodyPr vert="horz" wrap="square" lIns="0" tIns="9525" rIns="0" bIns="0" rtlCol="0">
            <a:spAutoFit/>
          </a:bodyPr>
          <a:lstStyle/>
          <a:p>
            <a:pPr marL="9525" marR="3810" algn="ctr">
              <a:spcBef>
                <a:spcPts val="75"/>
              </a:spcBef>
            </a:pPr>
            <a:r>
              <a:rPr sz="1350" dirty="0">
                <a:latin typeface="微軟正黑體"/>
                <a:cs typeface="微軟正黑體"/>
              </a:rPr>
              <a:t>使用相鄰矩陣的表示 方式記錄圖讓任兩點 的最短距離</a:t>
            </a:r>
            <a:endParaRPr sz="1350">
              <a:latin typeface="微軟正黑體"/>
              <a:cs typeface="微軟正黑體"/>
            </a:endParaRPr>
          </a:p>
        </p:txBody>
      </p:sp>
      <p:sp>
        <p:nvSpPr>
          <p:cNvPr id="21" name="object 21"/>
          <p:cNvSpPr/>
          <p:nvPr/>
        </p:nvSpPr>
        <p:spPr>
          <a:xfrm>
            <a:off x="3651743" y="4238105"/>
            <a:ext cx="3849053" cy="642913"/>
          </a:xfrm>
          <a:custGeom>
            <a:avLst/>
            <a:gdLst/>
            <a:ahLst/>
            <a:cxnLst/>
            <a:rect l="l" t="t" r="r" b="b"/>
            <a:pathLst>
              <a:path w="5132070" h="892810">
                <a:moveTo>
                  <a:pt x="0" y="892632"/>
                </a:moveTo>
                <a:lnTo>
                  <a:pt x="5132070" y="892632"/>
                </a:lnTo>
                <a:lnTo>
                  <a:pt x="5132070" y="0"/>
                </a:lnTo>
                <a:lnTo>
                  <a:pt x="0" y="0"/>
                </a:lnTo>
                <a:lnTo>
                  <a:pt x="0" y="892632"/>
                </a:lnTo>
                <a:close/>
              </a:path>
            </a:pathLst>
          </a:custGeom>
          <a:ln w="38100">
            <a:solidFill>
              <a:srgbClr val="C00000"/>
            </a:solidFill>
          </a:ln>
        </p:spPr>
        <p:txBody>
          <a:bodyPr wrap="square" lIns="0" tIns="0" rIns="0" bIns="0" rtlCol="0"/>
          <a:lstStyle/>
          <a:p>
            <a:endParaRPr sz="1350"/>
          </a:p>
        </p:txBody>
      </p:sp>
      <p:sp>
        <p:nvSpPr>
          <p:cNvPr id="22" name="object 22"/>
          <p:cNvSpPr/>
          <p:nvPr/>
        </p:nvSpPr>
        <p:spPr>
          <a:xfrm>
            <a:off x="1043608" y="4149080"/>
            <a:ext cx="2589847" cy="927735"/>
          </a:xfrm>
          <a:custGeom>
            <a:avLst/>
            <a:gdLst/>
            <a:ahLst/>
            <a:cxnLst/>
            <a:rect l="l" t="t" r="r" b="b"/>
            <a:pathLst>
              <a:path w="3453129" h="1236979">
                <a:moveTo>
                  <a:pt x="2511298" y="0"/>
                </a:moveTo>
                <a:lnTo>
                  <a:pt x="206248" y="0"/>
                </a:lnTo>
                <a:lnTo>
                  <a:pt x="158953" y="5439"/>
                </a:lnTo>
                <a:lnTo>
                  <a:pt x="115540" y="20936"/>
                </a:lnTo>
                <a:lnTo>
                  <a:pt x="77245" y="45256"/>
                </a:lnTo>
                <a:lnTo>
                  <a:pt x="45306" y="77168"/>
                </a:lnTo>
                <a:lnTo>
                  <a:pt x="20961" y="115438"/>
                </a:lnTo>
                <a:lnTo>
                  <a:pt x="5446" y="158833"/>
                </a:lnTo>
                <a:lnTo>
                  <a:pt x="0" y="206121"/>
                </a:lnTo>
                <a:lnTo>
                  <a:pt x="0" y="1030732"/>
                </a:lnTo>
                <a:lnTo>
                  <a:pt x="5446" y="1078026"/>
                </a:lnTo>
                <a:lnTo>
                  <a:pt x="20961" y="1121439"/>
                </a:lnTo>
                <a:lnTo>
                  <a:pt x="45306" y="1159734"/>
                </a:lnTo>
                <a:lnTo>
                  <a:pt x="77245" y="1191673"/>
                </a:lnTo>
                <a:lnTo>
                  <a:pt x="115540" y="1216018"/>
                </a:lnTo>
                <a:lnTo>
                  <a:pt x="158953" y="1231533"/>
                </a:lnTo>
                <a:lnTo>
                  <a:pt x="206248" y="1236980"/>
                </a:lnTo>
                <a:lnTo>
                  <a:pt x="2511298" y="1236980"/>
                </a:lnTo>
                <a:lnTo>
                  <a:pt x="2558592" y="1231533"/>
                </a:lnTo>
                <a:lnTo>
                  <a:pt x="2602005" y="1216018"/>
                </a:lnTo>
                <a:lnTo>
                  <a:pt x="2640300" y="1191673"/>
                </a:lnTo>
                <a:lnTo>
                  <a:pt x="2672239" y="1159734"/>
                </a:lnTo>
                <a:lnTo>
                  <a:pt x="2696584" y="1121439"/>
                </a:lnTo>
                <a:lnTo>
                  <a:pt x="2712099" y="1078026"/>
                </a:lnTo>
                <a:lnTo>
                  <a:pt x="2717546" y="1030732"/>
                </a:lnTo>
                <a:lnTo>
                  <a:pt x="2717546" y="515366"/>
                </a:lnTo>
                <a:lnTo>
                  <a:pt x="3453003" y="479044"/>
                </a:lnTo>
                <a:lnTo>
                  <a:pt x="2717546" y="206121"/>
                </a:lnTo>
                <a:lnTo>
                  <a:pt x="2712099" y="158833"/>
                </a:lnTo>
                <a:lnTo>
                  <a:pt x="2696584" y="115438"/>
                </a:lnTo>
                <a:lnTo>
                  <a:pt x="2672239" y="77168"/>
                </a:lnTo>
                <a:lnTo>
                  <a:pt x="2640300" y="45256"/>
                </a:lnTo>
                <a:lnTo>
                  <a:pt x="2602005" y="20936"/>
                </a:lnTo>
                <a:lnTo>
                  <a:pt x="2558592" y="5439"/>
                </a:lnTo>
                <a:lnTo>
                  <a:pt x="2511298" y="0"/>
                </a:lnTo>
                <a:close/>
              </a:path>
            </a:pathLst>
          </a:custGeom>
          <a:solidFill>
            <a:srgbClr val="FAE4D5"/>
          </a:solidFill>
        </p:spPr>
        <p:txBody>
          <a:bodyPr wrap="square" lIns="0" tIns="0" rIns="0" bIns="0" rtlCol="0"/>
          <a:lstStyle/>
          <a:p>
            <a:endParaRPr sz="1350"/>
          </a:p>
        </p:txBody>
      </p:sp>
      <p:sp>
        <p:nvSpPr>
          <p:cNvPr id="23" name="object 23"/>
          <p:cNvSpPr/>
          <p:nvPr/>
        </p:nvSpPr>
        <p:spPr>
          <a:xfrm>
            <a:off x="1043608" y="4149080"/>
            <a:ext cx="2589847" cy="927735"/>
          </a:xfrm>
          <a:custGeom>
            <a:avLst/>
            <a:gdLst/>
            <a:ahLst/>
            <a:cxnLst/>
            <a:rect l="l" t="t" r="r" b="b"/>
            <a:pathLst>
              <a:path w="3453129" h="1236979">
                <a:moveTo>
                  <a:pt x="0" y="206121"/>
                </a:moveTo>
                <a:lnTo>
                  <a:pt x="5446" y="158833"/>
                </a:lnTo>
                <a:lnTo>
                  <a:pt x="20961" y="115438"/>
                </a:lnTo>
                <a:lnTo>
                  <a:pt x="45306" y="77168"/>
                </a:lnTo>
                <a:lnTo>
                  <a:pt x="77245" y="45256"/>
                </a:lnTo>
                <a:lnTo>
                  <a:pt x="115540" y="20936"/>
                </a:lnTo>
                <a:lnTo>
                  <a:pt x="158953" y="5439"/>
                </a:lnTo>
                <a:lnTo>
                  <a:pt x="206248" y="0"/>
                </a:lnTo>
                <a:lnTo>
                  <a:pt x="1585214" y="0"/>
                </a:lnTo>
                <a:lnTo>
                  <a:pt x="2264664" y="0"/>
                </a:lnTo>
                <a:lnTo>
                  <a:pt x="2511298" y="0"/>
                </a:lnTo>
                <a:lnTo>
                  <a:pt x="2558592" y="5439"/>
                </a:lnTo>
                <a:lnTo>
                  <a:pt x="2602005" y="20936"/>
                </a:lnTo>
                <a:lnTo>
                  <a:pt x="2640300" y="45256"/>
                </a:lnTo>
                <a:lnTo>
                  <a:pt x="2672239" y="77168"/>
                </a:lnTo>
                <a:lnTo>
                  <a:pt x="2696584" y="115438"/>
                </a:lnTo>
                <a:lnTo>
                  <a:pt x="2712099" y="158833"/>
                </a:lnTo>
                <a:lnTo>
                  <a:pt x="2717546" y="206121"/>
                </a:lnTo>
                <a:lnTo>
                  <a:pt x="3453003" y="479044"/>
                </a:lnTo>
                <a:lnTo>
                  <a:pt x="2717546" y="515366"/>
                </a:lnTo>
                <a:lnTo>
                  <a:pt x="2717546" y="1030732"/>
                </a:lnTo>
                <a:lnTo>
                  <a:pt x="2712099" y="1078026"/>
                </a:lnTo>
                <a:lnTo>
                  <a:pt x="2696584" y="1121439"/>
                </a:lnTo>
                <a:lnTo>
                  <a:pt x="2672239" y="1159734"/>
                </a:lnTo>
                <a:lnTo>
                  <a:pt x="2640300" y="1191673"/>
                </a:lnTo>
                <a:lnTo>
                  <a:pt x="2602005" y="1216018"/>
                </a:lnTo>
                <a:lnTo>
                  <a:pt x="2558592" y="1231533"/>
                </a:lnTo>
                <a:lnTo>
                  <a:pt x="2511298" y="1236980"/>
                </a:lnTo>
                <a:lnTo>
                  <a:pt x="2264664" y="1236980"/>
                </a:lnTo>
                <a:lnTo>
                  <a:pt x="1585214" y="1236980"/>
                </a:lnTo>
                <a:lnTo>
                  <a:pt x="206248" y="1236980"/>
                </a:lnTo>
                <a:lnTo>
                  <a:pt x="158953" y="1231533"/>
                </a:lnTo>
                <a:lnTo>
                  <a:pt x="115540" y="1216018"/>
                </a:lnTo>
                <a:lnTo>
                  <a:pt x="77245" y="1191673"/>
                </a:lnTo>
                <a:lnTo>
                  <a:pt x="45306" y="1159734"/>
                </a:lnTo>
                <a:lnTo>
                  <a:pt x="20961" y="1121439"/>
                </a:lnTo>
                <a:lnTo>
                  <a:pt x="5446" y="1078026"/>
                </a:lnTo>
                <a:lnTo>
                  <a:pt x="0" y="1030732"/>
                </a:lnTo>
                <a:lnTo>
                  <a:pt x="0" y="515366"/>
                </a:lnTo>
                <a:lnTo>
                  <a:pt x="0" y="206121"/>
                </a:lnTo>
                <a:close/>
              </a:path>
            </a:pathLst>
          </a:custGeom>
          <a:ln w="12700">
            <a:solidFill>
              <a:srgbClr val="EC7C30"/>
            </a:solidFill>
          </a:ln>
        </p:spPr>
        <p:txBody>
          <a:bodyPr wrap="square" lIns="0" tIns="0" rIns="0" bIns="0" rtlCol="0"/>
          <a:lstStyle/>
          <a:p>
            <a:endParaRPr sz="1350"/>
          </a:p>
        </p:txBody>
      </p:sp>
      <p:sp>
        <p:nvSpPr>
          <p:cNvPr id="24" name="object 24"/>
          <p:cNvSpPr txBox="1"/>
          <p:nvPr/>
        </p:nvSpPr>
        <p:spPr>
          <a:xfrm>
            <a:off x="1195436" y="4291002"/>
            <a:ext cx="1733550" cy="632866"/>
          </a:xfrm>
          <a:prstGeom prst="rect">
            <a:avLst/>
          </a:prstGeom>
        </p:spPr>
        <p:txBody>
          <a:bodyPr vert="horz" wrap="square" lIns="0" tIns="9525" rIns="0" bIns="0" rtlCol="0">
            <a:spAutoFit/>
          </a:bodyPr>
          <a:lstStyle/>
          <a:p>
            <a:pPr marL="9525" marR="3810" algn="just">
              <a:spcBef>
                <a:spcPts val="75"/>
              </a:spcBef>
            </a:pPr>
            <a:r>
              <a:rPr sz="1350" dirty="0">
                <a:latin typeface="微軟正黑體"/>
                <a:cs typeface="微軟正黑體"/>
              </a:rPr>
              <a:t>比較任兩點之間的最短 路徑，是否會因為多經 </a:t>
            </a:r>
            <a:r>
              <a:rPr sz="1350" spc="-4" dirty="0">
                <a:latin typeface="微軟正黑體"/>
                <a:cs typeface="微軟正黑體"/>
              </a:rPr>
              <a:t>過某節點就減少距離。</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C95642B-97AA-4979-B6A6-E2D1ADC53626}"/>
              </a:ext>
            </a:extLst>
          </p:cNvPr>
          <p:cNvSpPr>
            <a:spLocks noGrp="1"/>
          </p:cNvSpPr>
          <p:nvPr>
            <p:ph type="title"/>
          </p:nvPr>
        </p:nvSpPr>
        <p:spPr/>
        <p:txBody>
          <a:bodyPr/>
          <a:lstStyle/>
          <a:p>
            <a:r>
              <a:rPr lang="en-US" altLang="zh-TW" dirty="0"/>
              <a:t>Summary</a:t>
            </a:r>
            <a:endParaRPr lang="zh-TW" altLang="en-US" dirty="0"/>
          </a:p>
        </p:txBody>
      </p:sp>
      <p:sp>
        <p:nvSpPr>
          <p:cNvPr id="4" name="文字版面配置區 3">
            <a:extLst>
              <a:ext uri="{FF2B5EF4-FFF2-40B4-BE49-F238E27FC236}">
                <a16:creationId xmlns:a16="http://schemas.microsoft.com/office/drawing/2014/main" id="{2DE525AC-7AA7-4658-B2CD-C29A3D87DAE5}"/>
              </a:ext>
            </a:extLst>
          </p:cNvPr>
          <p:cNvSpPr>
            <a:spLocks noGrp="1"/>
          </p:cNvSpPr>
          <p:nvPr>
            <p:ph type="body" idx="1"/>
          </p:nvPr>
        </p:nvSpPr>
        <p:spPr/>
        <p:txBody>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Oval 5"/>
          <p:cNvSpPr>
            <a:spLocks noChangeArrowheads="1"/>
          </p:cNvSpPr>
          <p:nvPr/>
        </p:nvSpPr>
        <p:spPr bwMode="auto">
          <a:xfrm>
            <a:off x="1174750" y="223043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9220" name="Oval 6"/>
          <p:cNvSpPr>
            <a:spLocks noChangeArrowheads="1"/>
          </p:cNvSpPr>
          <p:nvPr/>
        </p:nvSpPr>
        <p:spPr bwMode="auto">
          <a:xfrm>
            <a:off x="1174750" y="350678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3</a:t>
            </a:r>
          </a:p>
        </p:txBody>
      </p:sp>
      <p:sp>
        <p:nvSpPr>
          <p:cNvPr id="9221" name="Oval 7"/>
          <p:cNvSpPr>
            <a:spLocks noChangeArrowheads="1"/>
          </p:cNvSpPr>
          <p:nvPr/>
        </p:nvSpPr>
        <p:spPr bwMode="auto">
          <a:xfrm>
            <a:off x="471488" y="2868613"/>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9222" name="Oval 8"/>
          <p:cNvSpPr>
            <a:spLocks noChangeArrowheads="1"/>
          </p:cNvSpPr>
          <p:nvPr/>
        </p:nvSpPr>
        <p:spPr bwMode="auto">
          <a:xfrm>
            <a:off x="1878013" y="2868613"/>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9223" name="Line 9"/>
          <p:cNvSpPr>
            <a:spLocks noChangeShapeType="1"/>
          </p:cNvSpPr>
          <p:nvPr/>
        </p:nvSpPr>
        <p:spPr bwMode="auto">
          <a:xfrm>
            <a:off x="844550" y="3041650"/>
            <a:ext cx="10239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24" name="Line 10"/>
          <p:cNvSpPr>
            <a:spLocks noChangeShapeType="1"/>
          </p:cNvSpPr>
          <p:nvPr/>
        </p:nvSpPr>
        <p:spPr bwMode="auto">
          <a:xfrm>
            <a:off x="1360488" y="2595563"/>
            <a:ext cx="0" cy="900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25" name="Line 11"/>
          <p:cNvSpPr>
            <a:spLocks noChangeShapeType="1"/>
          </p:cNvSpPr>
          <p:nvPr/>
        </p:nvSpPr>
        <p:spPr bwMode="auto">
          <a:xfrm flipH="1">
            <a:off x="1504950" y="3205163"/>
            <a:ext cx="436563"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26" name="Line 12"/>
          <p:cNvSpPr>
            <a:spLocks noChangeShapeType="1"/>
          </p:cNvSpPr>
          <p:nvPr/>
        </p:nvSpPr>
        <p:spPr bwMode="auto">
          <a:xfrm flipH="1">
            <a:off x="777875" y="2549525"/>
            <a:ext cx="436563"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27" name="Line 13"/>
          <p:cNvSpPr>
            <a:spLocks noChangeShapeType="1"/>
          </p:cNvSpPr>
          <p:nvPr/>
        </p:nvSpPr>
        <p:spPr bwMode="auto">
          <a:xfrm>
            <a:off x="777875" y="3182938"/>
            <a:ext cx="422275"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28" name="Line 14"/>
          <p:cNvSpPr>
            <a:spLocks noChangeShapeType="1"/>
          </p:cNvSpPr>
          <p:nvPr/>
        </p:nvSpPr>
        <p:spPr bwMode="auto">
          <a:xfrm>
            <a:off x="1519238" y="2520950"/>
            <a:ext cx="434975"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29" name="Oval 15"/>
          <p:cNvSpPr>
            <a:spLocks noChangeArrowheads="1"/>
          </p:cNvSpPr>
          <p:nvPr/>
        </p:nvSpPr>
        <p:spPr bwMode="auto">
          <a:xfrm>
            <a:off x="4513263" y="1874838"/>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9230" name="Oval 16"/>
          <p:cNvSpPr>
            <a:spLocks noChangeArrowheads="1"/>
          </p:cNvSpPr>
          <p:nvPr/>
        </p:nvSpPr>
        <p:spPr bwMode="auto">
          <a:xfrm>
            <a:off x="3484563" y="2759075"/>
            <a:ext cx="379412"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9231" name="Oval 17"/>
          <p:cNvSpPr>
            <a:spLocks noChangeArrowheads="1"/>
          </p:cNvSpPr>
          <p:nvPr/>
        </p:nvSpPr>
        <p:spPr bwMode="auto">
          <a:xfrm>
            <a:off x="3035300" y="368458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3</a:t>
            </a:r>
          </a:p>
        </p:txBody>
      </p:sp>
      <p:sp>
        <p:nvSpPr>
          <p:cNvPr id="9232" name="Oval 18"/>
          <p:cNvSpPr>
            <a:spLocks noChangeArrowheads="1"/>
          </p:cNvSpPr>
          <p:nvPr/>
        </p:nvSpPr>
        <p:spPr bwMode="auto">
          <a:xfrm>
            <a:off x="3933825" y="368458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4</a:t>
            </a:r>
          </a:p>
        </p:txBody>
      </p:sp>
      <p:sp>
        <p:nvSpPr>
          <p:cNvPr id="9233" name="Oval 19"/>
          <p:cNvSpPr>
            <a:spLocks noChangeArrowheads="1"/>
          </p:cNvSpPr>
          <p:nvPr/>
        </p:nvSpPr>
        <p:spPr bwMode="auto">
          <a:xfrm>
            <a:off x="5543550" y="2759075"/>
            <a:ext cx="379413"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9234" name="Oval 20"/>
          <p:cNvSpPr>
            <a:spLocks noChangeArrowheads="1"/>
          </p:cNvSpPr>
          <p:nvPr/>
        </p:nvSpPr>
        <p:spPr bwMode="auto">
          <a:xfrm>
            <a:off x="5094288" y="3684588"/>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5</a:t>
            </a:r>
          </a:p>
        </p:txBody>
      </p:sp>
      <p:sp>
        <p:nvSpPr>
          <p:cNvPr id="9235" name="Oval 21"/>
          <p:cNvSpPr>
            <a:spLocks noChangeArrowheads="1"/>
          </p:cNvSpPr>
          <p:nvPr/>
        </p:nvSpPr>
        <p:spPr bwMode="auto">
          <a:xfrm>
            <a:off x="5992813" y="3684588"/>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6</a:t>
            </a:r>
          </a:p>
        </p:txBody>
      </p:sp>
      <p:sp>
        <p:nvSpPr>
          <p:cNvPr id="9236" name="Oval 22"/>
          <p:cNvSpPr>
            <a:spLocks noChangeArrowheads="1"/>
          </p:cNvSpPr>
          <p:nvPr/>
        </p:nvSpPr>
        <p:spPr bwMode="auto">
          <a:xfrm>
            <a:off x="7516813" y="1803400"/>
            <a:ext cx="379412"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9237" name="Oval 23"/>
          <p:cNvSpPr>
            <a:spLocks noChangeArrowheads="1"/>
          </p:cNvSpPr>
          <p:nvPr/>
        </p:nvSpPr>
        <p:spPr bwMode="auto">
          <a:xfrm>
            <a:off x="7516813" y="2889250"/>
            <a:ext cx="379412"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9238" name="Oval 24"/>
          <p:cNvSpPr>
            <a:spLocks noChangeArrowheads="1"/>
          </p:cNvSpPr>
          <p:nvPr/>
        </p:nvSpPr>
        <p:spPr bwMode="auto">
          <a:xfrm>
            <a:off x="7518400" y="397668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9239" name="Freeform 25"/>
          <p:cNvSpPr>
            <a:spLocks/>
          </p:cNvSpPr>
          <p:nvPr/>
        </p:nvSpPr>
        <p:spPr bwMode="auto">
          <a:xfrm>
            <a:off x="7323138" y="2054225"/>
            <a:ext cx="200025" cy="914400"/>
          </a:xfrm>
          <a:custGeom>
            <a:avLst/>
            <a:gdLst>
              <a:gd name="T0" fmla="*/ 294859103 w 126"/>
              <a:gd name="T1" fmla="*/ 0 h 576"/>
              <a:gd name="T2" fmla="*/ 65524071 w 126"/>
              <a:gd name="T3" fmla="*/ 415824910 h 576"/>
              <a:gd name="T4" fmla="*/ 42843452 w 126"/>
              <a:gd name="T5" fmla="*/ 967739987 h 576"/>
              <a:gd name="T6" fmla="*/ 317539710 w 126"/>
              <a:gd name="T7" fmla="*/ 1451609782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240" name="Freeform 26"/>
          <p:cNvSpPr>
            <a:spLocks/>
          </p:cNvSpPr>
          <p:nvPr/>
        </p:nvSpPr>
        <p:spPr bwMode="auto">
          <a:xfrm flipH="1" flipV="1">
            <a:off x="7872413" y="2052638"/>
            <a:ext cx="200025" cy="914400"/>
          </a:xfrm>
          <a:custGeom>
            <a:avLst/>
            <a:gdLst>
              <a:gd name="T0" fmla="*/ 294859103 w 126"/>
              <a:gd name="T1" fmla="*/ 0 h 576"/>
              <a:gd name="T2" fmla="*/ 65524071 w 126"/>
              <a:gd name="T3" fmla="*/ 415824910 h 576"/>
              <a:gd name="T4" fmla="*/ 42843452 w 126"/>
              <a:gd name="T5" fmla="*/ 967739987 h 576"/>
              <a:gd name="T6" fmla="*/ 317539710 w 126"/>
              <a:gd name="T7" fmla="*/ 1451609782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241" name="Line 27"/>
          <p:cNvSpPr>
            <a:spLocks noChangeShapeType="1"/>
          </p:cNvSpPr>
          <p:nvPr/>
        </p:nvSpPr>
        <p:spPr bwMode="auto">
          <a:xfrm flipH="1">
            <a:off x="7710488" y="3257550"/>
            <a:ext cx="1587" cy="727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9242" name="Line 28"/>
          <p:cNvSpPr>
            <a:spLocks noChangeShapeType="1"/>
          </p:cNvSpPr>
          <p:nvPr/>
        </p:nvSpPr>
        <p:spPr bwMode="auto">
          <a:xfrm flipH="1">
            <a:off x="3732213" y="2166938"/>
            <a:ext cx="812800" cy="595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43" name="Line 29"/>
          <p:cNvSpPr>
            <a:spLocks noChangeShapeType="1"/>
          </p:cNvSpPr>
          <p:nvPr/>
        </p:nvSpPr>
        <p:spPr bwMode="auto">
          <a:xfrm flipH="1">
            <a:off x="3254375" y="3095625"/>
            <a:ext cx="290513" cy="595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44" name="Line 30"/>
          <p:cNvSpPr>
            <a:spLocks noChangeShapeType="1"/>
          </p:cNvSpPr>
          <p:nvPr/>
        </p:nvSpPr>
        <p:spPr bwMode="auto">
          <a:xfrm>
            <a:off x="3790950" y="3079750"/>
            <a:ext cx="290513" cy="611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45" name="Line 31"/>
          <p:cNvSpPr>
            <a:spLocks noChangeShapeType="1"/>
          </p:cNvSpPr>
          <p:nvPr/>
        </p:nvSpPr>
        <p:spPr bwMode="auto">
          <a:xfrm flipH="1">
            <a:off x="5313363" y="3108325"/>
            <a:ext cx="290512" cy="595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46" name="Line 32"/>
          <p:cNvSpPr>
            <a:spLocks noChangeShapeType="1"/>
          </p:cNvSpPr>
          <p:nvPr/>
        </p:nvSpPr>
        <p:spPr bwMode="auto">
          <a:xfrm>
            <a:off x="5849938" y="3092450"/>
            <a:ext cx="290512" cy="611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47" name="Line 33"/>
          <p:cNvSpPr>
            <a:spLocks noChangeShapeType="1"/>
          </p:cNvSpPr>
          <p:nvPr/>
        </p:nvSpPr>
        <p:spPr bwMode="auto">
          <a:xfrm>
            <a:off x="4849813" y="2181225"/>
            <a:ext cx="828675" cy="566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248" name="Text Box 34"/>
          <p:cNvSpPr txBox="1">
            <a:spLocks noChangeArrowheads="1"/>
          </p:cNvSpPr>
          <p:nvPr/>
        </p:nvSpPr>
        <p:spPr bwMode="auto">
          <a:xfrm>
            <a:off x="1055688" y="1412875"/>
            <a:ext cx="942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000">
                <a:latin typeface="Times New Roman" panose="02020603050405020304" pitchFamily="18" charset="0"/>
              </a:rPr>
              <a:t>(a) G</a:t>
            </a:r>
            <a:r>
              <a:rPr lang="en-US" altLang="zh-TW" sz="2000" baseline="-25000">
                <a:latin typeface="Times New Roman" panose="02020603050405020304" pitchFamily="18" charset="0"/>
              </a:rPr>
              <a:t>1</a:t>
            </a:r>
          </a:p>
        </p:txBody>
      </p:sp>
      <p:sp>
        <p:nvSpPr>
          <p:cNvPr id="9249" name="Text Box 35"/>
          <p:cNvSpPr txBox="1">
            <a:spLocks noChangeArrowheads="1"/>
          </p:cNvSpPr>
          <p:nvPr/>
        </p:nvSpPr>
        <p:spPr bwMode="auto">
          <a:xfrm>
            <a:off x="4313238" y="1373982"/>
            <a:ext cx="942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000" dirty="0">
                <a:latin typeface="Times New Roman" panose="02020603050405020304" pitchFamily="18" charset="0"/>
              </a:rPr>
              <a:t>(b) G</a:t>
            </a:r>
            <a:r>
              <a:rPr lang="en-US" altLang="zh-TW" sz="2000" baseline="-25000" dirty="0">
                <a:latin typeface="Times New Roman" panose="02020603050405020304" pitchFamily="18" charset="0"/>
              </a:rPr>
              <a:t>2</a:t>
            </a:r>
          </a:p>
        </p:txBody>
      </p:sp>
      <p:sp>
        <p:nvSpPr>
          <p:cNvPr id="9250" name="Text Box 36"/>
          <p:cNvSpPr txBox="1">
            <a:spLocks noChangeArrowheads="1"/>
          </p:cNvSpPr>
          <p:nvPr/>
        </p:nvSpPr>
        <p:spPr bwMode="auto">
          <a:xfrm>
            <a:off x="7323138" y="1344316"/>
            <a:ext cx="942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000" dirty="0">
                <a:latin typeface="Times New Roman" panose="02020603050405020304" pitchFamily="18" charset="0"/>
              </a:rPr>
              <a:t>(c) G</a:t>
            </a:r>
            <a:r>
              <a:rPr lang="en-US" altLang="zh-TW" sz="2000" baseline="-25000" dirty="0">
                <a:latin typeface="Times New Roman" panose="02020603050405020304" pitchFamily="18" charset="0"/>
              </a:rPr>
              <a:t>3</a:t>
            </a:r>
          </a:p>
        </p:txBody>
      </p:sp>
      <p:sp>
        <p:nvSpPr>
          <p:cNvPr id="9251" name="Text Box 37"/>
          <p:cNvSpPr txBox="1">
            <a:spLocks noChangeArrowheads="1"/>
          </p:cNvSpPr>
          <p:nvPr/>
        </p:nvSpPr>
        <p:spPr bwMode="auto">
          <a:xfrm>
            <a:off x="375817" y="4480579"/>
            <a:ext cx="2338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1600" b="1" dirty="0">
                <a:latin typeface="Times New Roman" panose="02020603050405020304" pitchFamily="18" charset="0"/>
              </a:rPr>
              <a:t>V(G</a:t>
            </a:r>
            <a:r>
              <a:rPr lang="en-US" altLang="zh-TW" sz="1600" b="1" baseline="-25000" dirty="0">
                <a:latin typeface="Times New Roman" panose="02020603050405020304" pitchFamily="18" charset="0"/>
              </a:rPr>
              <a:t>1</a:t>
            </a:r>
            <a:r>
              <a:rPr lang="en-US" altLang="zh-TW" sz="1600" b="1" dirty="0">
                <a:latin typeface="Times New Roman" panose="02020603050405020304" pitchFamily="18" charset="0"/>
              </a:rPr>
              <a:t>) = {0, 1, 2, 3}</a:t>
            </a:r>
          </a:p>
        </p:txBody>
      </p:sp>
      <p:sp>
        <p:nvSpPr>
          <p:cNvPr id="9252" name="Text Box 38"/>
          <p:cNvSpPr txBox="1">
            <a:spLocks noChangeArrowheads="1"/>
          </p:cNvSpPr>
          <p:nvPr/>
        </p:nvSpPr>
        <p:spPr bwMode="auto">
          <a:xfrm>
            <a:off x="250825" y="4985404"/>
            <a:ext cx="2233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pPr>
            <a:r>
              <a:rPr lang="en-US" altLang="zh-TW" sz="1400" b="1" dirty="0">
                <a:latin typeface="Times New Roman" panose="02020603050405020304" pitchFamily="18" charset="0"/>
              </a:rPr>
              <a:t>E(G</a:t>
            </a:r>
            <a:r>
              <a:rPr lang="en-US" altLang="zh-TW" sz="1400" b="1" baseline="-25000" dirty="0">
                <a:latin typeface="Times New Roman" panose="02020603050405020304" pitchFamily="18" charset="0"/>
              </a:rPr>
              <a:t>1</a:t>
            </a:r>
            <a:r>
              <a:rPr lang="en-US" altLang="zh-TW" sz="1400" b="1" dirty="0">
                <a:latin typeface="Times New Roman" panose="02020603050405020304" pitchFamily="18" charset="0"/>
              </a:rPr>
              <a:t>) = {(0, 1), (0, 2), (0, 3), (1, 2), (1, 3), (2, 3)}</a:t>
            </a:r>
          </a:p>
        </p:txBody>
      </p:sp>
      <p:sp>
        <p:nvSpPr>
          <p:cNvPr id="9253" name="Text Box 39"/>
          <p:cNvSpPr txBox="1">
            <a:spLocks noChangeArrowheads="1"/>
          </p:cNvSpPr>
          <p:nvPr/>
        </p:nvSpPr>
        <p:spPr bwMode="auto">
          <a:xfrm>
            <a:off x="3565515" y="4502944"/>
            <a:ext cx="2459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1600" b="1" dirty="0">
                <a:latin typeface="Times New Roman" panose="02020603050405020304" pitchFamily="18" charset="0"/>
              </a:rPr>
              <a:t>V(G</a:t>
            </a:r>
            <a:r>
              <a:rPr lang="en-US" altLang="zh-TW" sz="1600" b="1" baseline="-25000" dirty="0">
                <a:latin typeface="Times New Roman" panose="02020603050405020304" pitchFamily="18" charset="0"/>
              </a:rPr>
              <a:t>2</a:t>
            </a:r>
            <a:r>
              <a:rPr lang="en-US" altLang="zh-TW" sz="1600" b="1" dirty="0">
                <a:latin typeface="Times New Roman" panose="02020603050405020304" pitchFamily="18" charset="0"/>
              </a:rPr>
              <a:t>) = {0, 1, 2, 3, 4, 5, 6}</a:t>
            </a:r>
          </a:p>
        </p:txBody>
      </p:sp>
      <p:sp>
        <p:nvSpPr>
          <p:cNvPr id="9254" name="Text Box 40"/>
          <p:cNvSpPr txBox="1">
            <a:spLocks noChangeArrowheads="1"/>
          </p:cNvSpPr>
          <p:nvPr/>
        </p:nvSpPr>
        <p:spPr bwMode="auto">
          <a:xfrm>
            <a:off x="3484563" y="4999365"/>
            <a:ext cx="25782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pPr>
            <a:r>
              <a:rPr lang="en-US" altLang="zh-TW" sz="1400" b="1" dirty="0">
                <a:latin typeface="Times New Roman" panose="02020603050405020304" pitchFamily="18" charset="0"/>
              </a:rPr>
              <a:t>E(G</a:t>
            </a:r>
            <a:r>
              <a:rPr lang="en-US" altLang="zh-TW" sz="1400" b="1" baseline="-25000" dirty="0">
                <a:latin typeface="Times New Roman" panose="02020603050405020304" pitchFamily="18" charset="0"/>
              </a:rPr>
              <a:t>2</a:t>
            </a:r>
            <a:r>
              <a:rPr lang="en-US" altLang="zh-TW" sz="1400" b="1" dirty="0">
                <a:latin typeface="Times New Roman" panose="02020603050405020304" pitchFamily="18" charset="0"/>
              </a:rPr>
              <a:t>) = {(0, 1), (0, 2), (1, 3), (1, 4), (2, 5), (2, 6)}</a:t>
            </a:r>
          </a:p>
        </p:txBody>
      </p:sp>
      <p:sp>
        <p:nvSpPr>
          <p:cNvPr id="9255" name="Text Box 41"/>
          <p:cNvSpPr txBox="1">
            <a:spLocks noChangeArrowheads="1"/>
          </p:cNvSpPr>
          <p:nvPr/>
        </p:nvSpPr>
        <p:spPr bwMode="auto">
          <a:xfrm>
            <a:off x="6877050" y="4486275"/>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1600" b="1">
                <a:latin typeface="Times New Roman" panose="02020603050405020304" pitchFamily="18" charset="0"/>
              </a:rPr>
              <a:t>V(G</a:t>
            </a:r>
            <a:r>
              <a:rPr lang="en-US" altLang="zh-TW" sz="1600" b="1" baseline="-25000">
                <a:latin typeface="Times New Roman" panose="02020603050405020304" pitchFamily="18" charset="0"/>
              </a:rPr>
              <a:t>3</a:t>
            </a:r>
            <a:r>
              <a:rPr lang="en-US" altLang="zh-TW" sz="1600" b="1">
                <a:latin typeface="Times New Roman" panose="02020603050405020304" pitchFamily="18" charset="0"/>
              </a:rPr>
              <a:t>) = {0, 1, 2}</a:t>
            </a:r>
          </a:p>
        </p:txBody>
      </p:sp>
      <p:sp>
        <p:nvSpPr>
          <p:cNvPr id="9256" name="Text Box 42"/>
          <p:cNvSpPr txBox="1">
            <a:spLocks noChangeArrowheads="1"/>
          </p:cNvSpPr>
          <p:nvPr/>
        </p:nvSpPr>
        <p:spPr bwMode="auto">
          <a:xfrm>
            <a:off x="6372225" y="5042098"/>
            <a:ext cx="27134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1400" b="1" dirty="0">
                <a:latin typeface="Times New Roman" panose="02020603050405020304" pitchFamily="18" charset="0"/>
              </a:rPr>
              <a:t>E(G</a:t>
            </a:r>
            <a:r>
              <a:rPr lang="en-US" altLang="zh-TW" sz="1400" b="1" baseline="-25000" dirty="0">
                <a:latin typeface="Times New Roman" panose="02020603050405020304" pitchFamily="18" charset="0"/>
              </a:rPr>
              <a:t>3</a:t>
            </a:r>
            <a:r>
              <a:rPr lang="en-US" altLang="zh-TW" sz="1400" b="1" dirty="0">
                <a:latin typeface="Times New Roman" panose="02020603050405020304" pitchFamily="18" charset="0"/>
              </a:rPr>
              <a:t>) = {&lt;0, 1&gt;, &lt;1, 0&gt;, &lt;1, 2&gt;}</a:t>
            </a:r>
          </a:p>
        </p:txBody>
      </p:sp>
      <p:sp>
        <p:nvSpPr>
          <p:cNvPr id="9257" name="Text Box 43"/>
          <p:cNvSpPr txBox="1">
            <a:spLocks noChangeArrowheads="1"/>
          </p:cNvSpPr>
          <p:nvPr/>
        </p:nvSpPr>
        <p:spPr bwMode="auto">
          <a:xfrm>
            <a:off x="6785768" y="5988048"/>
            <a:ext cx="201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b="1" i="1" dirty="0">
                <a:solidFill>
                  <a:srgbClr val="FF0000"/>
                </a:solidFill>
              </a:rPr>
              <a:t>Directed Graph</a:t>
            </a:r>
          </a:p>
        </p:txBody>
      </p:sp>
      <p:sp>
        <p:nvSpPr>
          <p:cNvPr id="9258" name="Text Box 44"/>
          <p:cNvSpPr txBox="1">
            <a:spLocks noChangeArrowheads="1"/>
          </p:cNvSpPr>
          <p:nvPr/>
        </p:nvSpPr>
        <p:spPr bwMode="auto">
          <a:xfrm>
            <a:off x="2184401" y="5988049"/>
            <a:ext cx="232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b="1" i="1" dirty="0">
                <a:solidFill>
                  <a:srgbClr val="FF0000"/>
                </a:solidFill>
              </a:rPr>
              <a:t>Undirected Graph</a:t>
            </a:r>
          </a:p>
        </p:txBody>
      </p:sp>
      <p:sp>
        <p:nvSpPr>
          <p:cNvPr id="47" name="Rectangle 2"/>
          <p:cNvSpPr>
            <a:spLocks noGrp="1" noChangeArrowheads="1"/>
          </p:cNvSpPr>
          <p:nvPr>
            <p:ph type="title"/>
          </p:nvPr>
        </p:nvSpPr>
        <p:spPr/>
        <p:txBody>
          <a:bodyPr/>
          <a:lstStyle/>
          <a:p>
            <a:r>
              <a:rPr lang="zh-TW" altLang="en-US"/>
              <a:t>基本範例</a:t>
            </a:r>
            <a:endParaRPr lang="zh-TW" altLang="en-US" dirty="0"/>
          </a:p>
        </p:txBody>
      </p:sp>
    </p:spTree>
    <p:extLst>
      <p:ext uri="{BB962C8B-B14F-4D97-AF65-F5344CB8AC3E}">
        <p14:creationId xmlns:p14="http://schemas.microsoft.com/office/powerpoint/2010/main" val="369511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ltLang="zh-TW" dirty="0"/>
              <a:t>Shortest Path </a:t>
            </a:r>
            <a:r>
              <a:rPr lang="zh-TW" altLang="en-US" dirty="0"/>
              <a:t>最短路徑</a:t>
            </a:r>
          </a:p>
        </p:txBody>
      </p:sp>
      <p:sp>
        <p:nvSpPr>
          <p:cNvPr id="5" name="內容版面配置區 4">
            <a:extLst>
              <a:ext uri="{FF2B5EF4-FFF2-40B4-BE49-F238E27FC236}">
                <a16:creationId xmlns:a16="http://schemas.microsoft.com/office/drawing/2014/main" id="{0B4CEEA2-9811-485E-A287-440F2C641BBB}"/>
              </a:ext>
            </a:extLst>
          </p:cNvPr>
          <p:cNvSpPr>
            <a:spLocks noGrp="1"/>
          </p:cNvSpPr>
          <p:nvPr>
            <p:ph idx="1"/>
          </p:nvPr>
        </p:nvSpPr>
        <p:spPr/>
        <p:txBody>
          <a:bodyPr/>
          <a:lstStyle/>
          <a:p>
            <a:pPr marL="180975" indent="-171450">
              <a:spcBef>
                <a:spcPts val="274"/>
              </a:spcBef>
              <a:buFont typeface="Arial"/>
              <a:buChar char="•"/>
              <a:tabLst>
                <a:tab pos="180975" algn="l"/>
              </a:tabLst>
            </a:pPr>
            <a:r>
              <a:rPr lang="zh-TW" altLang="en-US" sz="2100" spc="-4" dirty="0">
                <a:latin typeface="微軟正黑體"/>
                <a:cs typeface="微軟正黑體"/>
              </a:rPr>
              <a:t>單源最短路徑</a:t>
            </a:r>
            <a:endParaRPr lang="zh-TW" altLang="en-US" sz="2100" dirty="0">
              <a:latin typeface="微軟正黑體"/>
              <a:cs typeface="微軟正黑體"/>
            </a:endParaRPr>
          </a:p>
          <a:p>
            <a:pPr marL="523875" lvl="1" indent="-171450">
              <a:spcBef>
                <a:spcPts val="176"/>
              </a:spcBef>
              <a:buFont typeface="Arial"/>
              <a:buChar char="•"/>
              <a:tabLst>
                <a:tab pos="524351" algn="l"/>
              </a:tabLst>
            </a:pPr>
            <a:r>
              <a:rPr lang="zh-TW" altLang="en-US" spc="-4" dirty="0">
                <a:latin typeface="微軟正黑體"/>
                <a:cs typeface="微軟正黑體"/>
              </a:rPr>
              <a:t>無權重：廣度優先搜</a:t>
            </a:r>
            <a:r>
              <a:rPr lang="zh-TW" altLang="en-US" dirty="0">
                <a:latin typeface="微軟正黑體"/>
                <a:cs typeface="微軟正黑體"/>
              </a:rPr>
              <a:t>尋</a:t>
            </a:r>
            <a:r>
              <a:rPr lang="zh-TW" altLang="en-US" spc="-19" dirty="0">
                <a:latin typeface="微軟正黑體"/>
                <a:cs typeface="微軟正黑體"/>
              </a:rPr>
              <a:t> </a:t>
            </a:r>
            <a:r>
              <a:rPr lang="en-US" altLang="zh-TW" spc="-11" dirty="0">
                <a:latin typeface="微軟正黑體"/>
                <a:cs typeface="微軟正黑體"/>
              </a:rPr>
              <a:t>DFS</a:t>
            </a:r>
            <a:endParaRPr lang="zh-TW" altLang="en-US" dirty="0">
              <a:latin typeface="微軟正黑體"/>
              <a:cs typeface="微軟正黑體"/>
            </a:endParaRPr>
          </a:p>
          <a:p>
            <a:pPr marL="523875" lvl="1" indent="-171450">
              <a:spcBef>
                <a:spcPts val="153"/>
              </a:spcBef>
              <a:buFont typeface="Arial"/>
              <a:buChar char="•"/>
              <a:tabLst>
                <a:tab pos="524351" algn="l"/>
              </a:tabLst>
            </a:pPr>
            <a:r>
              <a:rPr lang="zh-TW" altLang="en-US" dirty="0">
                <a:latin typeface="微軟正黑體"/>
                <a:cs typeface="微軟正黑體"/>
              </a:rPr>
              <a:t>正權重：</a:t>
            </a:r>
            <a:r>
              <a:rPr lang="en-US" altLang="zh-TW" dirty="0">
                <a:latin typeface="微軟正黑體"/>
                <a:cs typeface="微軟正黑體"/>
              </a:rPr>
              <a:t>Dijkstra</a:t>
            </a:r>
            <a:r>
              <a:rPr lang="zh-TW" altLang="en-US" spc="-15" dirty="0">
                <a:latin typeface="微軟正黑體"/>
                <a:cs typeface="微軟正黑體"/>
              </a:rPr>
              <a:t> </a:t>
            </a:r>
            <a:r>
              <a:rPr lang="zh-TW" altLang="en-US" dirty="0">
                <a:latin typeface="微軟正黑體"/>
                <a:cs typeface="微軟正黑體"/>
              </a:rPr>
              <a:t>演算法</a:t>
            </a:r>
          </a:p>
          <a:p>
            <a:pPr marL="523875" lvl="1" indent="-171450">
              <a:spcBef>
                <a:spcPts val="161"/>
              </a:spcBef>
              <a:buFont typeface="Arial"/>
              <a:buChar char="•"/>
              <a:tabLst>
                <a:tab pos="524351" algn="l"/>
              </a:tabLst>
            </a:pPr>
            <a:r>
              <a:rPr lang="zh-TW" altLang="en-US" dirty="0">
                <a:latin typeface="微軟正黑體"/>
                <a:cs typeface="微軟正黑體"/>
              </a:rPr>
              <a:t>負權重</a:t>
            </a:r>
            <a:r>
              <a:rPr lang="zh-TW" altLang="en-US" spc="-8" dirty="0">
                <a:latin typeface="微軟正黑體"/>
                <a:cs typeface="微軟正黑體"/>
              </a:rPr>
              <a:t>：</a:t>
            </a:r>
            <a:r>
              <a:rPr lang="en-US" altLang="zh-TW" spc="-8" dirty="0">
                <a:latin typeface="微軟正黑體"/>
                <a:cs typeface="微軟正黑體"/>
              </a:rPr>
              <a:t>Bellman-Ford</a:t>
            </a:r>
            <a:r>
              <a:rPr lang="zh-TW" altLang="en-US" spc="-23" dirty="0">
                <a:latin typeface="微軟正黑體"/>
                <a:cs typeface="微軟正黑體"/>
              </a:rPr>
              <a:t> </a:t>
            </a:r>
            <a:r>
              <a:rPr lang="zh-TW" altLang="en-US" dirty="0">
                <a:latin typeface="微軟正黑體"/>
                <a:cs typeface="微軟正黑體"/>
              </a:rPr>
              <a:t>演算法</a:t>
            </a:r>
          </a:p>
          <a:p>
            <a:pPr lvl="1">
              <a:spcBef>
                <a:spcPts val="4"/>
              </a:spcBef>
              <a:buFont typeface="Arial"/>
              <a:buChar char="•"/>
            </a:pPr>
            <a:endParaRPr lang="zh-TW" altLang="en-US" sz="2438" dirty="0">
              <a:latin typeface="Times New Roman"/>
              <a:cs typeface="Times New Roman"/>
            </a:endParaRPr>
          </a:p>
          <a:p>
            <a:pPr marL="180975" indent="-171450">
              <a:buFont typeface="Arial"/>
              <a:buChar char="•"/>
              <a:tabLst>
                <a:tab pos="180975" algn="l"/>
              </a:tabLst>
            </a:pPr>
            <a:r>
              <a:rPr lang="zh-TW" altLang="en-US" sz="2100" spc="-4" dirty="0">
                <a:latin typeface="微軟正黑體"/>
                <a:cs typeface="微軟正黑體"/>
              </a:rPr>
              <a:t>多源最短路徑</a:t>
            </a:r>
            <a:endParaRPr lang="zh-TW" altLang="en-US" sz="2100" dirty="0">
              <a:latin typeface="微軟正黑體"/>
              <a:cs typeface="微軟正黑體"/>
            </a:endParaRPr>
          </a:p>
          <a:p>
            <a:pPr marL="523875" lvl="1" indent="-171450">
              <a:spcBef>
                <a:spcPts val="176"/>
              </a:spcBef>
              <a:buFont typeface="Arial"/>
              <a:buChar char="•"/>
              <a:tabLst>
                <a:tab pos="524351" algn="l"/>
              </a:tabLst>
            </a:pPr>
            <a:r>
              <a:rPr lang="zh-TW" altLang="en-US" dirty="0">
                <a:latin typeface="微軟正黑體"/>
                <a:cs typeface="微軟正黑體"/>
              </a:rPr>
              <a:t>正</a:t>
            </a:r>
            <a:r>
              <a:rPr lang="en-US" altLang="zh-TW" spc="-4" dirty="0">
                <a:latin typeface="微軟正黑體"/>
                <a:cs typeface="微軟正黑體"/>
              </a:rPr>
              <a:t>(</a:t>
            </a:r>
            <a:r>
              <a:rPr lang="zh-TW" altLang="en-US" dirty="0">
                <a:latin typeface="微軟正黑體"/>
                <a:cs typeface="微軟正黑體"/>
              </a:rPr>
              <a:t>或無</a:t>
            </a:r>
            <a:r>
              <a:rPr lang="en-US" altLang="zh-TW" spc="-4" dirty="0">
                <a:latin typeface="微軟正黑體"/>
                <a:cs typeface="微軟正黑體"/>
              </a:rPr>
              <a:t>)</a:t>
            </a:r>
            <a:r>
              <a:rPr lang="zh-TW" altLang="en-US" dirty="0">
                <a:latin typeface="微軟正黑體"/>
                <a:cs typeface="微軟正黑體"/>
              </a:rPr>
              <a:t>權重</a:t>
            </a:r>
            <a:r>
              <a:rPr lang="zh-TW" altLang="en-US" spc="-8" dirty="0">
                <a:latin typeface="微軟正黑體"/>
                <a:cs typeface="微軟正黑體"/>
              </a:rPr>
              <a:t>：</a:t>
            </a:r>
            <a:r>
              <a:rPr lang="en-US" altLang="zh-TW" spc="-8" dirty="0">
                <a:latin typeface="微軟正黑體"/>
                <a:cs typeface="微軟正黑體"/>
              </a:rPr>
              <a:t>Floyd-</a:t>
            </a:r>
            <a:r>
              <a:rPr lang="en-US" altLang="zh-TW" spc="-8" dirty="0" err="1">
                <a:latin typeface="微軟正黑體"/>
                <a:cs typeface="微軟正黑體"/>
              </a:rPr>
              <a:t>Warshall</a:t>
            </a:r>
            <a:endParaRPr lang="zh-TW" altLang="en-US" dirty="0">
              <a:latin typeface="微軟正黑體"/>
              <a:cs typeface="微軟正黑體"/>
            </a:endParaRP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4CF5199-5466-44F8-B2D4-A6A7F4BE1EC1}"/>
              </a:ext>
            </a:extLst>
          </p:cNvPr>
          <p:cNvSpPr>
            <a:spLocks noGrp="1"/>
          </p:cNvSpPr>
          <p:nvPr>
            <p:ph type="title"/>
          </p:nvPr>
        </p:nvSpPr>
        <p:spPr/>
        <p:txBody>
          <a:bodyPr/>
          <a:lstStyle/>
          <a:p>
            <a:r>
              <a:rPr lang="en-US" altLang="zh-TW" dirty="0"/>
              <a:t>Spanning Tree</a:t>
            </a:r>
            <a:endParaRPr lang="zh-TW" altLang="en-US" dirty="0"/>
          </a:p>
        </p:txBody>
      </p:sp>
      <p:sp>
        <p:nvSpPr>
          <p:cNvPr id="7" name="文字版面配置區 6">
            <a:extLst>
              <a:ext uri="{FF2B5EF4-FFF2-40B4-BE49-F238E27FC236}">
                <a16:creationId xmlns:a16="http://schemas.microsoft.com/office/drawing/2014/main" id="{B07E658D-2DE5-49BD-8BD5-19D0597654A9}"/>
              </a:ext>
            </a:extLst>
          </p:cNvPr>
          <p:cNvSpPr>
            <a:spLocks noGrp="1"/>
          </p:cNvSpPr>
          <p:nvPr>
            <p:ph type="body" idx="1"/>
          </p:nvPr>
        </p:nvSpPr>
        <p:spPr/>
        <p:txBody>
          <a:bodyPr/>
          <a:lstStyle/>
          <a:p>
            <a:endParaRPr lang="zh-TW" altLang="en-US"/>
          </a:p>
        </p:txBody>
      </p:sp>
      <p:sp>
        <p:nvSpPr>
          <p:cNvPr id="4" name="日期版面配置區 3">
            <a:extLst>
              <a:ext uri="{FF2B5EF4-FFF2-40B4-BE49-F238E27FC236}">
                <a16:creationId xmlns:a16="http://schemas.microsoft.com/office/drawing/2014/main" id="{A3F5E9FC-67D2-4314-84AB-BE31C99D2F42}"/>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791F43AF-7C91-4BEC-B66D-F33144896EC0}"/>
              </a:ext>
            </a:extLst>
          </p:cNvPr>
          <p:cNvSpPr>
            <a:spLocks noGrp="1"/>
          </p:cNvSpPr>
          <p:nvPr>
            <p:ph type="sldNum" sz="quarter" idx="4"/>
          </p:nvPr>
        </p:nvSpPr>
        <p:spPr/>
        <p:txBody>
          <a:bodyPr/>
          <a:lstStyle/>
          <a:p>
            <a:fld id="{F455B96A-092B-48A7-A4E0-0D45092B53DA}" type="slidenum">
              <a:rPr lang="en-US" altLang="zh-TW" smtClean="0"/>
              <a:pPr/>
              <a:t>111</a:t>
            </a:fld>
            <a:endParaRPr lang="en-US" altLang="zh-TW"/>
          </a:p>
        </p:txBody>
      </p:sp>
    </p:spTree>
    <p:extLst>
      <p:ext uri="{BB962C8B-B14F-4D97-AF65-F5344CB8AC3E}">
        <p14:creationId xmlns:p14="http://schemas.microsoft.com/office/powerpoint/2010/main" val="316518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D500FE0D-1BA4-4FDB-B4CB-F02FAD2E2E1B}"/>
              </a:ext>
            </a:extLst>
          </p:cNvPr>
          <p:cNvSpPr>
            <a:spLocks noGrp="1"/>
          </p:cNvSpPr>
          <p:nvPr>
            <p:ph type="title"/>
          </p:nvPr>
        </p:nvSpPr>
        <p:spPr/>
        <p:txBody>
          <a:bodyPr/>
          <a:lstStyle/>
          <a:p>
            <a:r>
              <a:rPr lang="zh-TW" altLang="en-US" dirty="0"/>
              <a:t>生成樹</a:t>
            </a:r>
          </a:p>
        </p:txBody>
      </p:sp>
      <p:sp>
        <p:nvSpPr>
          <p:cNvPr id="11" name="內容版面配置區 10">
            <a:extLst>
              <a:ext uri="{FF2B5EF4-FFF2-40B4-BE49-F238E27FC236}">
                <a16:creationId xmlns:a16="http://schemas.microsoft.com/office/drawing/2014/main" id="{7F5E8F11-0579-4DC2-91E3-E6E3D7418591}"/>
              </a:ext>
            </a:extLst>
          </p:cNvPr>
          <p:cNvSpPr>
            <a:spLocks noGrp="1"/>
          </p:cNvSpPr>
          <p:nvPr>
            <p:ph idx="1"/>
          </p:nvPr>
        </p:nvSpPr>
        <p:spPr/>
        <p:txBody>
          <a:bodyPr/>
          <a:lstStyle/>
          <a:p>
            <a:pPr fontAlgn="base"/>
            <a:r>
              <a:rPr lang="zh-TW" altLang="en-US" dirty="0"/>
              <a:t>生成樹</a:t>
            </a:r>
            <a:r>
              <a:rPr lang="en-US" altLang="zh-TW" dirty="0"/>
              <a:t>(Spanning Tree)</a:t>
            </a:r>
            <a:r>
              <a:rPr lang="zh-TW" altLang="en-US" dirty="0"/>
              <a:t>又稱花費樹，一個圖形的擴張樹是以最少的邊來連結圖形中所有的頂點</a:t>
            </a:r>
            <a:r>
              <a:rPr lang="en-US" altLang="zh-TW" dirty="0"/>
              <a:t>(</a:t>
            </a:r>
            <a:r>
              <a:rPr lang="zh-TW" altLang="en-US" dirty="0"/>
              <a:t>且須避免循環</a:t>
            </a:r>
            <a:r>
              <a:rPr lang="en-US" altLang="zh-TW" dirty="0"/>
              <a:t>)</a:t>
            </a:r>
            <a:r>
              <a:rPr lang="zh-TW" altLang="en-US" dirty="0"/>
              <a:t>。</a:t>
            </a:r>
          </a:p>
          <a:p>
            <a:pPr fontAlgn="base"/>
            <a:r>
              <a:rPr lang="zh-TW" altLang="en-US" dirty="0"/>
              <a:t>一棵包含圖上所有頂點的樹，稱作該圖的擴張樹。</a:t>
            </a:r>
          </a:p>
          <a:p>
            <a:pPr fontAlgn="base"/>
            <a:r>
              <a:rPr lang="zh-TW" altLang="en-US" dirty="0"/>
              <a:t>一張圖的擴張樹可能會有很多種。</a:t>
            </a:r>
          </a:p>
          <a:p>
            <a:pPr fontAlgn="base"/>
            <a:r>
              <a:rPr lang="zh-TW" altLang="en-US" dirty="0"/>
              <a:t>完全連通圖才有擴張樹 </a:t>
            </a:r>
            <a:r>
              <a:rPr lang="en-US" altLang="zh-TW" dirty="0"/>
              <a:t>(</a:t>
            </a:r>
            <a:r>
              <a:rPr lang="zh-TW" altLang="en-US" dirty="0"/>
              <a:t>不連通時，則稱為擴張森林</a:t>
            </a:r>
            <a:r>
              <a:rPr lang="en-US" altLang="zh-TW" dirty="0"/>
              <a:t>)</a:t>
            </a:r>
            <a:r>
              <a:rPr lang="zh-TW" altLang="en-US" dirty="0"/>
              <a:t>。</a:t>
            </a:r>
          </a:p>
          <a:p>
            <a:pPr fontAlgn="base"/>
            <a:r>
              <a:rPr lang="zh-TW" altLang="en-US" dirty="0"/>
              <a:t>擴張樹的權重為樹上每條邊的權重總和。</a:t>
            </a:r>
          </a:p>
          <a:p>
            <a:endParaRPr lang="zh-TW" altLang="en-US" dirty="0"/>
          </a:p>
        </p:txBody>
      </p:sp>
      <p:sp>
        <p:nvSpPr>
          <p:cNvPr id="5" name="日期版面配置區 4">
            <a:extLst>
              <a:ext uri="{FF2B5EF4-FFF2-40B4-BE49-F238E27FC236}">
                <a16:creationId xmlns:a16="http://schemas.microsoft.com/office/drawing/2014/main" id="{7844BA56-8232-4833-B688-AB42B2AA9057}"/>
              </a:ext>
            </a:extLst>
          </p:cNvPr>
          <p:cNvSpPr>
            <a:spLocks noGrp="1"/>
          </p:cNvSpPr>
          <p:nvPr>
            <p:ph type="dt" sz="half" idx="2"/>
          </p:nvPr>
        </p:nvSpPr>
        <p:spPr/>
        <p:txBody>
          <a:bodyPr/>
          <a:lstStyle/>
          <a:p>
            <a:r>
              <a:rPr lang="en-US" altLang="zh-TW"/>
              <a:t>2016/2/16</a:t>
            </a:r>
            <a:endParaRPr lang="en-US" altLang="zh-TW" dirty="0"/>
          </a:p>
        </p:txBody>
      </p:sp>
      <p:sp>
        <p:nvSpPr>
          <p:cNvPr id="6" name="投影片編號版面配置區 5">
            <a:extLst>
              <a:ext uri="{FF2B5EF4-FFF2-40B4-BE49-F238E27FC236}">
                <a16:creationId xmlns:a16="http://schemas.microsoft.com/office/drawing/2014/main" id="{EBDF3D9E-1086-4E7F-8614-DE32E1D0FBC2}"/>
              </a:ext>
            </a:extLst>
          </p:cNvPr>
          <p:cNvSpPr>
            <a:spLocks noGrp="1"/>
          </p:cNvSpPr>
          <p:nvPr>
            <p:ph type="sldNum" sz="quarter" idx="4"/>
          </p:nvPr>
        </p:nvSpPr>
        <p:spPr/>
        <p:txBody>
          <a:bodyPr/>
          <a:lstStyle/>
          <a:p>
            <a:fld id="{103BB185-0E5C-4894-89B7-420EE5294ABC}" type="slidenum">
              <a:rPr lang="en-US" altLang="zh-TW" smtClean="0"/>
              <a:pPr/>
              <a:t>112</a:t>
            </a:fld>
            <a:endParaRPr lang="en-US" altLang="zh-TW"/>
          </a:p>
        </p:txBody>
      </p:sp>
    </p:spTree>
    <p:extLst>
      <p:ext uri="{BB962C8B-B14F-4D97-AF65-F5344CB8AC3E}">
        <p14:creationId xmlns:p14="http://schemas.microsoft.com/office/powerpoint/2010/main" val="261797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4">
            <a:extLst>
              <a:ext uri="{FF2B5EF4-FFF2-40B4-BE49-F238E27FC236}">
                <a16:creationId xmlns:a16="http://schemas.microsoft.com/office/drawing/2014/main" id="{27387384-8F83-43C6-A08C-539158A869AB}"/>
              </a:ext>
            </a:extLst>
          </p:cNvPr>
          <p:cNvSpPr>
            <a:spLocks noGrp="1"/>
          </p:cNvSpPr>
          <p:nvPr>
            <p:ph type="title"/>
          </p:nvPr>
        </p:nvSpPr>
        <p:spPr/>
        <p:txBody>
          <a:bodyPr/>
          <a:lstStyle/>
          <a:p>
            <a:r>
              <a:rPr lang="en-US" altLang="zh-TW" dirty="0"/>
              <a:t>Spanning Tree</a:t>
            </a:r>
            <a:endParaRPr lang="zh-TW" altLang="en-US" dirty="0"/>
          </a:p>
        </p:txBody>
      </p:sp>
      <p:sp>
        <p:nvSpPr>
          <p:cNvPr id="7" name="內容版面配置區 6">
            <a:extLst>
              <a:ext uri="{FF2B5EF4-FFF2-40B4-BE49-F238E27FC236}">
                <a16:creationId xmlns:a16="http://schemas.microsoft.com/office/drawing/2014/main" id="{56ACD98F-51F7-4D7A-A321-74BACA654519}"/>
              </a:ext>
            </a:extLst>
          </p:cNvPr>
          <p:cNvSpPr>
            <a:spLocks noGrp="1"/>
          </p:cNvSpPr>
          <p:nvPr>
            <p:ph sz="half" idx="1"/>
          </p:nvPr>
        </p:nvSpPr>
        <p:spPr/>
        <p:txBody>
          <a:bodyPr>
            <a:normAutofit fontScale="70000" lnSpcReduction="20000"/>
          </a:bodyPr>
          <a:lstStyle/>
          <a:p>
            <a:r>
              <a:rPr lang="en-US" altLang="zh-TW" dirty="0"/>
              <a:t>Minimum (Cost) Spanning Tree [P]</a:t>
            </a:r>
          </a:p>
          <a:p>
            <a:pPr lvl="1"/>
            <a:r>
              <a:rPr lang="zh-TW" altLang="en-US" dirty="0"/>
              <a:t>權重最小的生成樹。</a:t>
            </a:r>
          </a:p>
          <a:p>
            <a:r>
              <a:rPr lang="en-US" altLang="zh-TW" dirty="0"/>
              <a:t>Minimum Bottleneck Spanning Tree [P]</a:t>
            </a:r>
          </a:p>
          <a:p>
            <a:pPr lvl="1"/>
            <a:r>
              <a:rPr lang="zh-TW" altLang="en-US" dirty="0"/>
              <a:t>權重最大的邊，使其權重最小的生成樹。</a:t>
            </a:r>
          </a:p>
          <a:p>
            <a:pPr lvl="1"/>
            <a:r>
              <a:rPr lang="en-US" altLang="zh-TW" dirty="0"/>
              <a:t>【</a:t>
            </a:r>
            <a:r>
              <a:rPr lang="zh-TW" altLang="en-US" dirty="0"/>
              <a:t>註：此處</a:t>
            </a:r>
            <a:r>
              <a:rPr lang="en-US" altLang="zh-TW" dirty="0"/>
              <a:t>Bottleneck</a:t>
            </a:r>
            <a:r>
              <a:rPr lang="zh-TW" altLang="en-US" dirty="0"/>
              <a:t>定義為權重最大的邊。</a:t>
            </a:r>
            <a:r>
              <a:rPr lang="en-US" altLang="zh-TW" dirty="0"/>
              <a:t>】</a:t>
            </a:r>
          </a:p>
          <a:p>
            <a:r>
              <a:rPr lang="en-US" altLang="zh-TW" dirty="0"/>
              <a:t>Minimum Diameter Spanning Tree [P]</a:t>
            </a:r>
          </a:p>
          <a:p>
            <a:pPr lvl="1"/>
            <a:r>
              <a:rPr lang="zh-TW" altLang="en-US" dirty="0"/>
              <a:t>直徑最短的生成樹。</a:t>
            </a:r>
          </a:p>
          <a:p>
            <a:r>
              <a:rPr lang="en-US" altLang="zh-TW" dirty="0"/>
              <a:t>Maximum Leaf Spanning Tree [NP-hard]</a:t>
            </a:r>
          </a:p>
          <a:p>
            <a:pPr lvl="1"/>
            <a:r>
              <a:rPr lang="zh-TW" altLang="en-US" dirty="0"/>
              <a:t>葉子最多的生成樹。</a:t>
            </a:r>
          </a:p>
          <a:p>
            <a:r>
              <a:rPr lang="en-US" altLang="zh-TW" dirty="0"/>
              <a:t>Minimum Degree Spanning Tree [NP-hard]</a:t>
            </a:r>
          </a:p>
          <a:p>
            <a:pPr lvl="1"/>
            <a:r>
              <a:rPr lang="zh-TW" altLang="en-US" dirty="0"/>
              <a:t>度數最多的點，使其度數最少的生成樹。</a:t>
            </a:r>
          </a:p>
          <a:p>
            <a:r>
              <a:rPr lang="en-US" altLang="zh-TW" dirty="0"/>
              <a:t>Minimum Routing (Cost) Spanning Tree [NP-hard]</a:t>
            </a:r>
          </a:p>
          <a:p>
            <a:pPr lvl="1"/>
            <a:r>
              <a:rPr lang="zh-TW" altLang="en-US" dirty="0"/>
              <a:t>所有兩點之間路徑，權重總和最小的生成樹。</a:t>
            </a:r>
          </a:p>
          <a:p>
            <a:r>
              <a:rPr lang="en-US" altLang="zh-TW" dirty="0"/>
              <a:t>Minimum Ratio Spanning Tree [NP-hard]</a:t>
            </a:r>
          </a:p>
          <a:p>
            <a:pPr lvl="1"/>
            <a:r>
              <a:rPr lang="zh-TW" altLang="en-US" dirty="0"/>
              <a:t>有兩種權重，分開計算。兩種權重比值最小的生成樹。</a:t>
            </a:r>
          </a:p>
          <a:p>
            <a:r>
              <a:rPr lang="en-US" altLang="zh-TW" dirty="0"/>
              <a:t>Minimum Edge-disjoint Spanning Trees [P]</a:t>
            </a:r>
          </a:p>
          <a:p>
            <a:pPr lvl="1"/>
            <a:r>
              <a:rPr lang="zh-TW" altLang="en-US" dirty="0"/>
              <a:t>邊不重疊，權重最小的</a:t>
            </a:r>
            <a:r>
              <a:rPr lang="en-US" altLang="zh-TW" dirty="0"/>
              <a:t>k</a:t>
            </a:r>
            <a:r>
              <a:rPr lang="zh-TW" altLang="en-US" dirty="0"/>
              <a:t>棵生成樹們。</a:t>
            </a:r>
          </a:p>
          <a:p>
            <a:endParaRPr lang="zh-TW" altLang="en-US" dirty="0"/>
          </a:p>
          <a:p>
            <a:endParaRPr lang="zh-TW" altLang="en-US" dirty="0"/>
          </a:p>
        </p:txBody>
      </p:sp>
      <p:sp>
        <p:nvSpPr>
          <p:cNvPr id="10" name="內容版面配置區 9">
            <a:extLst>
              <a:ext uri="{FF2B5EF4-FFF2-40B4-BE49-F238E27FC236}">
                <a16:creationId xmlns:a16="http://schemas.microsoft.com/office/drawing/2014/main" id="{300ECC8D-6379-4F88-8637-0D3BC72DA307}"/>
              </a:ext>
            </a:extLst>
          </p:cNvPr>
          <p:cNvSpPr>
            <a:spLocks noGrp="1"/>
          </p:cNvSpPr>
          <p:nvPr>
            <p:ph sz="half" idx="2"/>
          </p:nvPr>
        </p:nvSpPr>
        <p:spPr/>
        <p:txBody>
          <a:bodyPr>
            <a:normAutofit fontScale="70000" lnSpcReduction="20000"/>
          </a:bodyPr>
          <a:lstStyle/>
          <a:p>
            <a:r>
              <a:rPr lang="en-US" altLang="zh-TW" dirty="0"/>
              <a:t>Minimum Congestion Spanning Trees [P]</a:t>
            </a:r>
          </a:p>
          <a:p>
            <a:pPr lvl="1"/>
            <a:r>
              <a:rPr lang="zh-TW" altLang="en-US" dirty="0"/>
              <a:t>重疊的邊將額外增加權重，權重最小的</a:t>
            </a:r>
            <a:r>
              <a:rPr lang="en-US" altLang="zh-TW" dirty="0"/>
              <a:t>k</a:t>
            </a:r>
            <a:r>
              <a:rPr lang="zh-TW" altLang="en-US" dirty="0"/>
              <a:t>棵生成樹們。</a:t>
            </a:r>
          </a:p>
          <a:p>
            <a:r>
              <a:rPr lang="en-US" altLang="zh-TW" dirty="0"/>
              <a:t>Minimum k-Spanning Tree [NP-hard]</a:t>
            </a:r>
          </a:p>
          <a:p>
            <a:pPr lvl="1"/>
            <a:r>
              <a:rPr lang="zh-TW" altLang="en-US" dirty="0"/>
              <a:t>權重最小的生成子樹，剛好是</a:t>
            </a:r>
            <a:r>
              <a:rPr lang="en-US" altLang="zh-TW" dirty="0"/>
              <a:t>k</a:t>
            </a:r>
            <a:r>
              <a:rPr lang="zh-TW" altLang="en-US" dirty="0"/>
              <a:t>個點。</a:t>
            </a:r>
          </a:p>
          <a:p>
            <a:r>
              <a:rPr lang="en-US" altLang="zh-TW" dirty="0"/>
              <a:t>Steiner Tree [NP-hard]</a:t>
            </a:r>
          </a:p>
          <a:p>
            <a:pPr lvl="1"/>
            <a:r>
              <a:rPr lang="zh-TW" altLang="en-US" dirty="0"/>
              <a:t>權重最小的生成子樹，包含給定的</a:t>
            </a:r>
            <a:r>
              <a:rPr lang="en-US" altLang="zh-TW" dirty="0"/>
              <a:t>k</a:t>
            </a:r>
            <a:r>
              <a:rPr lang="zh-TW" altLang="en-US" dirty="0"/>
              <a:t>個點。</a:t>
            </a:r>
          </a:p>
          <a:p>
            <a:r>
              <a:rPr lang="en-US" altLang="zh-TW" dirty="0"/>
              <a:t>DFS Tree [P]</a:t>
            </a:r>
          </a:p>
          <a:p>
            <a:pPr lvl="1"/>
            <a:r>
              <a:rPr lang="zh-TW" altLang="en-US" dirty="0"/>
              <a:t>使用 </a:t>
            </a:r>
            <a:r>
              <a:rPr lang="en-US" altLang="zh-TW" dirty="0"/>
              <a:t>Depth-first Search </a:t>
            </a:r>
            <a:r>
              <a:rPr lang="zh-TW" altLang="en-US" dirty="0"/>
              <a:t>找到的無向（有向）生成樹。</a:t>
            </a:r>
          </a:p>
          <a:p>
            <a:r>
              <a:rPr lang="en-US" altLang="zh-TW" dirty="0"/>
              <a:t>BFS Tree [P]</a:t>
            </a:r>
          </a:p>
          <a:p>
            <a:pPr lvl="1"/>
            <a:r>
              <a:rPr lang="zh-TW" altLang="en-US" dirty="0"/>
              <a:t>使用 </a:t>
            </a:r>
            <a:r>
              <a:rPr lang="en-US" altLang="zh-TW" dirty="0"/>
              <a:t>Breadth-first Search </a:t>
            </a:r>
            <a:r>
              <a:rPr lang="zh-TW" altLang="en-US" dirty="0"/>
              <a:t>找到的無向（有向）生成樹。</a:t>
            </a:r>
          </a:p>
          <a:p>
            <a:r>
              <a:rPr lang="en-US" altLang="zh-TW" dirty="0"/>
              <a:t>Shortest Path Tree [P]</a:t>
            </a:r>
          </a:p>
          <a:p>
            <a:pPr lvl="1"/>
            <a:r>
              <a:rPr lang="zh-TW" altLang="en-US" dirty="0"/>
              <a:t>樹根到樹上各點都是最短路徑的無向（有向）生成樹。</a:t>
            </a:r>
          </a:p>
          <a:p>
            <a:r>
              <a:rPr lang="en-US" altLang="zh-TW" dirty="0"/>
              <a:t>Minimum Cut Tree [P]</a:t>
            </a:r>
          </a:p>
          <a:p>
            <a:pPr lvl="1"/>
            <a:r>
              <a:rPr lang="zh-TW" altLang="en-US" dirty="0"/>
              <a:t>任意兩點間路徑的瓶頸，形成兩點間最小割的無向生成樹。</a:t>
            </a:r>
          </a:p>
          <a:p>
            <a:r>
              <a:rPr lang="en-US" altLang="zh-TW" dirty="0"/>
              <a:t>Dominator Tree [P]</a:t>
            </a:r>
          </a:p>
          <a:p>
            <a:pPr lvl="1"/>
            <a:r>
              <a:rPr lang="zh-TW" altLang="en-US" dirty="0"/>
              <a:t>樹根到樹上各點的支配點，形成的有向生成樹。</a:t>
            </a:r>
          </a:p>
        </p:txBody>
      </p:sp>
      <p:sp>
        <p:nvSpPr>
          <p:cNvPr id="4" name="日期版面配置區 3">
            <a:extLst>
              <a:ext uri="{FF2B5EF4-FFF2-40B4-BE49-F238E27FC236}">
                <a16:creationId xmlns:a16="http://schemas.microsoft.com/office/drawing/2014/main" id="{D69175B8-1A25-43FD-8AA1-D63BC225F39C}"/>
              </a:ext>
            </a:extLst>
          </p:cNvPr>
          <p:cNvSpPr>
            <a:spLocks noGrp="1"/>
          </p:cNvSpPr>
          <p:nvPr>
            <p:ph type="dt" sz="half" idx="10"/>
          </p:nvPr>
        </p:nvSpPr>
        <p:spPr/>
        <p:txBody>
          <a:bodyPr/>
          <a:lstStyle/>
          <a:p>
            <a:r>
              <a:rPr lang="en-US" altLang="zh-TW"/>
              <a:t>2016/2/16</a:t>
            </a:r>
            <a:endParaRPr lang="en-US" altLang="zh-TW" dirty="0"/>
          </a:p>
        </p:txBody>
      </p:sp>
      <p:sp>
        <p:nvSpPr>
          <p:cNvPr id="5" name="投影片編號版面配置區 4">
            <a:extLst>
              <a:ext uri="{FF2B5EF4-FFF2-40B4-BE49-F238E27FC236}">
                <a16:creationId xmlns:a16="http://schemas.microsoft.com/office/drawing/2014/main" id="{688283E5-2B7A-41AE-BF30-C61AE9135DBE}"/>
              </a:ext>
            </a:extLst>
          </p:cNvPr>
          <p:cNvSpPr>
            <a:spLocks noGrp="1"/>
          </p:cNvSpPr>
          <p:nvPr>
            <p:ph type="sldNum" sz="quarter" idx="4"/>
          </p:nvPr>
        </p:nvSpPr>
        <p:spPr/>
        <p:txBody>
          <a:bodyPr/>
          <a:lstStyle/>
          <a:p>
            <a:fld id="{7E8828D8-2964-4409-A740-1F2A0554CD25}" type="slidenum">
              <a:rPr lang="en-US" altLang="zh-TW" smtClean="0"/>
              <a:pPr/>
              <a:t>113</a:t>
            </a:fld>
            <a:endParaRPr lang="en-US" altLang="zh-TW"/>
          </a:p>
        </p:txBody>
      </p:sp>
    </p:spTree>
    <p:extLst>
      <p:ext uri="{BB962C8B-B14F-4D97-AF65-F5344CB8AC3E}">
        <p14:creationId xmlns:p14="http://schemas.microsoft.com/office/powerpoint/2010/main" val="42453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50B08AC8-2811-4C24-9CD4-FEBFE952C504}"/>
              </a:ext>
            </a:extLst>
          </p:cNvPr>
          <p:cNvSpPr>
            <a:spLocks noGrp="1"/>
          </p:cNvSpPr>
          <p:nvPr>
            <p:ph type="title"/>
          </p:nvPr>
        </p:nvSpPr>
        <p:spPr/>
        <p:txBody>
          <a:bodyPr/>
          <a:lstStyle/>
          <a:p>
            <a:r>
              <a:rPr lang="en-US" altLang="zh-TW" dirty="0"/>
              <a:t>Applications to Spanning Tree</a:t>
            </a:r>
            <a:endParaRPr lang="zh-TW" altLang="en-US" dirty="0"/>
          </a:p>
        </p:txBody>
      </p:sp>
      <p:sp>
        <p:nvSpPr>
          <p:cNvPr id="8" name="內容版面配置區 7">
            <a:extLst>
              <a:ext uri="{FF2B5EF4-FFF2-40B4-BE49-F238E27FC236}">
                <a16:creationId xmlns:a16="http://schemas.microsoft.com/office/drawing/2014/main" id="{2BA1A65B-41BF-44C5-B3CB-1B4F5E75B902}"/>
              </a:ext>
            </a:extLst>
          </p:cNvPr>
          <p:cNvSpPr>
            <a:spLocks noGrp="1"/>
          </p:cNvSpPr>
          <p:nvPr>
            <p:ph idx="1"/>
          </p:nvPr>
        </p:nvSpPr>
        <p:spPr/>
        <p:txBody>
          <a:bodyPr/>
          <a:lstStyle/>
          <a:p>
            <a:r>
              <a:rPr lang="zh-TW" altLang="en-US" dirty="0"/>
              <a:t>生成樹基本上用於查找連接圖中所有節點的最小路徑。生成樹的常見應用是</a:t>
            </a:r>
            <a:r>
              <a:rPr lang="en-US" altLang="zh-TW" dirty="0"/>
              <a:t>-</a:t>
            </a:r>
          </a:p>
          <a:p>
            <a:pPr lvl="1"/>
            <a:r>
              <a:rPr lang="zh-TW" altLang="en-US" b="1" dirty="0"/>
              <a:t>城市裡的網絡規劃</a:t>
            </a:r>
            <a:endParaRPr lang="en-US" altLang="zh-TW" b="1" dirty="0"/>
          </a:p>
          <a:p>
            <a:pPr lvl="2"/>
            <a:r>
              <a:rPr lang="zh-TW" altLang="en-US" b="1" dirty="0"/>
              <a:t>跟道路規劃又不一樣</a:t>
            </a:r>
            <a:r>
              <a:rPr lang="en-US" altLang="zh-TW" b="1" dirty="0"/>
              <a:t>!</a:t>
            </a:r>
            <a:endParaRPr lang="zh-TW" altLang="en-US" dirty="0"/>
          </a:p>
          <a:p>
            <a:pPr lvl="1"/>
            <a:r>
              <a:rPr lang="zh-TW" altLang="en-US" b="1" dirty="0"/>
              <a:t>計算機網絡路由協議 </a:t>
            </a:r>
            <a:r>
              <a:rPr lang="en-US" altLang="zh-TW" b="1" dirty="0"/>
              <a:t>(</a:t>
            </a:r>
            <a:r>
              <a:rPr lang="zh-TW" altLang="en-US" b="1" dirty="0"/>
              <a:t>偏網路</a:t>
            </a:r>
            <a:r>
              <a:rPr lang="en-US" altLang="zh-TW" b="1" dirty="0"/>
              <a:t>)</a:t>
            </a:r>
            <a:endParaRPr lang="zh-TW" altLang="en-US" dirty="0"/>
          </a:p>
          <a:p>
            <a:pPr lvl="1"/>
            <a:r>
              <a:rPr lang="zh-TW" altLang="en-US" b="1" dirty="0"/>
              <a:t>聚類分析 </a:t>
            </a:r>
            <a:r>
              <a:rPr lang="en-US" altLang="zh-TW" b="1" dirty="0"/>
              <a:t>(Clustering)</a:t>
            </a:r>
            <a:endParaRPr lang="zh-TW" altLang="en-US" dirty="0"/>
          </a:p>
          <a:p>
            <a:endParaRPr lang="en-US" altLang="zh-TW" dirty="0"/>
          </a:p>
          <a:p>
            <a:r>
              <a:rPr lang="zh-TW" altLang="en-US" dirty="0"/>
              <a:t>基本上生成樹很常被應用來</a:t>
            </a:r>
            <a:r>
              <a:rPr lang="en-US" altLang="zh-TW" dirty="0"/>
              <a:t>【</a:t>
            </a:r>
            <a:r>
              <a:rPr lang="zh-TW" altLang="en-US" dirty="0"/>
              <a:t>分析</a:t>
            </a:r>
            <a:r>
              <a:rPr lang="en-US" altLang="zh-TW" dirty="0"/>
              <a:t>】</a:t>
            </a:r>
            <a:r>
              <a:rPr lang="zh-TW" altLang="en-US" dirty="0"/>
              <a:t>！</a:t>
            </a:r>
            <a:endParaRPr lang="en-US" altLang="zh-TW" dirty="0"/>
          </a:p>
          <a:p>
            <a:pPr lvl="1"/>
            <a:r>
              <a:rPr lang="zh-TW" altLang="en-US" dirty="0"/>
              <a:t>電腦規劃 </a:t>
            </a:r>
            <a:r>
              <a:rPr lang="en-US" altLang="zh-TW" dirty="0"/>
              <a:t>+ </a:t>
            </a:r>
            <a:r>
              <a:rPr lang="zh-TW" altLang="en-US" dirty="0"/>
              <a:t>人的觀察</a:t>
            </a:r>
          </a:p>
        </p:txBody>
      </p:sp>
      <p:sp>
        <p:nvSpPr>
          <p:cNvPr id="5" name="日期版面配置區 4">
            <a:extLst>
              <a:ext uri="{FF2B5EF4-FFF2-40B4-BE49-F238E27FC236}">
                <a16:creationId xmlns:a16="http://schemas.microsoft.com/office/drawing/2014/main" id="{774695EB-B9D4-401C-92C1-1ADC94C95982}"/>
              </a:ext>
            </a:extLst>
          </p:cNvPr>
          <p:cNvSpPr>
            <a:spLocks noGrp="1"/>
          </p:cNvSpPr>
          <p:nvPr>
            <p:ph type="dt" sz="half" idx="2"/>
          </p:nvPr>
        </p:nvSpPr>
        <p:spPr/>
        <p:txBody>
          <a:bodyPr/>
          <a:lstStyle/>
          <a:p>
            <a:r>
              <a:rPr lang="en-US" altLang="zh-TW"/>
              <a:t>2016/2/16</a:t>
            </a:r>
            <a:endParaRPr lang="en-US" altLang="zh-TW" dirty="0"/>
          </a:p>
        </p:txBody>
      </p:sp>
      <p:sp>
        <p:nvSpPr>
          <p:cNvPr id="6" name="投影片編號版面配置區 5">
            <a:extLst>
              <a:ext uri="{FF2B5EF4-FFF2-40B4-BE49-F238E27FC236}">
                <a16:creationId xmlns:a16="http://schemas.microsoft.com/office/drawing/2014/main" id="{8916DBD7-12B7-4263-92BE-35C3C26563FB}"/>
              </a:ext>
            </a:extLst>
          </p:cNvPr>
          <p:cNvSpPr>
            <a:spLocks noGrp="1"/>
          </p:cNvSpPr>
          <p:nvPr>
            <p:ph type="sldNum" sz="quarter" idx="4"/>
          </p:nvPr>
        </p:nvSpPr>
        <p:spPr/>
        <p:txBody>
          <a:bodyPr/>
          <a:lstStyle/>
          <a:p>
            <a:fld id="{103BB185-0E5C-4894-89B7-420EE5294ABC}" type="slidenum">
              <a:rPr lang="en-US" altLang="zh-TW" smtClean="0"/>
              <a:pPr/>
              <a:t>114</a:t>
            </a:fld>
            <a:endParaRPr lang="en-US" altLang="zh-TW"/>
          </a:p>
        </p:txBody>
      </p:sp>
    </p:spTree>
    <p:extLst>
      <p:ext uri="{BB962C8B-B14F-4D97-AF65-F5344CB8AC3E}">
        <p14:creationId xmlns:p14="http://schemas.microsoft.com/office/powerpoint/2010/main" val="31379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DD893-F44A-4559-8351-FDE79CE11E0F}"/>
              </a:ext>
            </a:extLst>
          </p:cNvPr>
          <p:cNvSpPr>
            <a:spLocks noGrp="1"/>
          </p:cNvSpPr>
          <p:nvPr>
            <p:ph type="title"/>
          </p:nvPr>
        </p:nvSpPr>
        <p:spPr/>
        <p:txBody>
          <a:bodyPr/>
          <a:lstStyle/>
          <a:p>
            <a:r>
              <a:rPr lang="en-US" altLang="zh-TW" dirty="0"/>
              <a:t>Kruskal’s Idea</a:t>
            </a:r>
            <a:endParaRPr lang="zh-TW" altLang="en-US" dirty="0"/>
          </a:p>
        </p:txBody>
      </p:sp>
      <p:sp>
        <p:nvSpPr>
          <p:cNvPr id="3" name="內容版面配置區 2">
            <a:extLst>
              <a:ext uri="{FF2B5EF4-FFF2-40B4-BE49-F238E27FC236}">
                <a16:creationId xmlns:a16="http://schemas.microsoft.com/office/drawing/2014/main" id="{11C42A44-25ED-4762-A9AC-F90A4418E450}"/>
              </a:ext>
            </a:extLst>
          </p:cNvPr>
          <p:cNvSpPr>
            <a:spLocks noGrp="1"/>
          </p:cNvSpPr>
          <p:nvPr>
            <p:ph idx="1"/>
          </p:nvPr>
        </p:nvSpPr>
        <p:spPr/>
        <p:txBody>
          <a:bodyPr/>
          <a:lstStyle/>
          <a:p>
            <a:pPr fontAlgn="base">
              <a:spcAft>
                <a:spcPct val="0"/>
              </a:spcAft>
            </a:pPr>
            <a:r>
              <a:rPr lang="en-US" altLang="zh-TW" sz="2100" dirty="0"/>
              <a:t>Adding one edge at a time</a:t>
            </a:r>
          </a:p>
          <a:p>
            <a:pPr lvl="1" fontAlgn="base">
              <a:spcAft>
                <a:spcPct val="0"/>
              </a:spcAft>
            </a:pPr>
            <a:r>
              <a:rPr lang="en-US" altLang="zh-TW" sz="1800" dirty="0">
                <a:solidFill>
                  <a:srgbClr val="000000"/>
                </a:solidFill>
              </a:rPr>
              <a:t>Build a minimum cost spanning tree </a:t>
            </a:r>
            <a:r>
              <a:rPr lang="en-US" altLang="zh-TW" sz="1800" i="1" dirty="0">
                <a:solidFill>
                  <a:srgbClr val="000000"/>
                </a:solidFill>
              </a:rPr>
              <a:t>T</a:t>
            </a:r>
            <a:r>
              <a:rPr lang="en-US" altLang="zh-TW" sz="1800" dirty="0">
                <a:solidFill>
                  <a:srgbClr val="000000"/>
                </a:solidFill>
              </a:rPr>
              <a:t> by adding edges to </a:t>
            </a:r>
            <a:r>
              <a:rPr lang="en-US" altLang="zh-TW" sz="1800" i="1" dirty="0">
                <a:solidFill>
                  <a:srgbClr val="000000"/>
                </a:solidFill>
              </a:rPr>
              <a:t>T</a:t>
            </a:r>
            <a:r>
              <a:rPr lang="en-US" altLang="zh-TW" sz="1800" dirty="0">
                <a:solidFill>
                  <a:srgbClr val="000000"/>
                </a:solidFill>
              </a:rPr>
              <a:t> one at a time</a:t>
            </a:r>
          </a:p>
          <a:p>
            <a:pPr fontAlgn="base">
              <a:spcAft>
                <a:spcPct val="0"/>
              </a:spcAft>
            </a:pPr>
            <a:r>
              <a:rPr lang="en-US" altLang="zh-TW" sz="2100" dirty="0"/>
              <a:t>Non-decreasing order</a:t>
            </a:r>
          </a:p>
          <a:p>
            <a:pPr lvl="1" fontAlgn="base">
              <a:spcAft>
                <a:spcPct val="0"/>
              </a:spcAft>
            </a:pPr>
            <a:r>
              <a:rPr lang="en-US" altLang="zh-TW" sz="1800" dirty="0">
                <a:solidFill>
                  <a:srgbClr val="000000"/>
                </a:solidFill>
              </a:rPr>
              <a:t>Select the edges for inclusion in T in non-decreasing order of the cost</a:t>
            </a:r>
          </a:p>
          <a:p>
            <a:pPr fontAlgn="base">
              <a:spcAft>
                <a:spcPct val="0"/>
              </a:spcAft>
            </a:pPr>
            <a:r>
              <a:rPr lang="en-US" altLang="zh-TW" sz="2100" dirty="0"/>
              <a:t>No cycle</a:t>
            </a:r>
          </a:p>
          <a:p>
            <a:pPr lvl="1" fontAlgn="base">
              <a:spcAft>
                <a:spcPct val="0"/>
              </a:spcAft>
            </a:pPr>
            <a:r>
              <a:rPr lang="en-US" altLang="zh-TW" sz="1800" dirty="0">
                <a:solidFill>
                  <a:srgbClr val="000000"/>
                </a:solidFill>
              </a:rPr>
              <a:t>An edge is added to T if it does not form a cycle</a:t>
            </a:r>
          </a:p>
          <a:p>
            <a:pPr fontAlgn="base">
              <a:spcAft>
                <a:spcPct val="0"/>
              </a:spcAft>
            </a:pPr>
            <a:r>
              <a:rPr lang="en-US" altLang="zh-TW" sz="2100" dirty="0"/>
              <a:t>N-1 edges will be selected</a:t>
            </a:r>
          </a:p>
          <a:p>
            <a:pPr lvl="1" fontAlgn="base">
              <a:spcAft>
                <a:spcPct val="0"/>
              </a:spcAft>
            </a:pPr>
            <a:r>
              <a:rPr lang="en-US" altLang="zh-TW" sz="1800" dirty="0">
                <a:solidFill>
                  <a:srgbClr val="000000"/>
                </a:solidFill>
              </a:rPr>
              <a:t>Since </a:t>
            </a:r>
            <a:r>
              <a:rPr lang="en-US" altLang="zh-TW" sz="1800" b="1" i="1" dirty="0">
                <a:solidFill>
                  <a:srgbClr val="000000"/>
                </a:solidFill>
              </a:rPr>
              <a:t>G</a:t>
            </a:r>
            <a:r>
              <a:rPr lang="en-US" altLang="zh-TW" sz="1800" dirty="0">
                <a:solidFill>
                  <a:srgbClr val="000000"/>
                </a:solidFill>
              </a:rPr>
              <a:t> is connected and has </a:t>
            </a:r>
            <a:r>
              <a:rPr lang="en-US" altLang="zh-TW" sz="1800" i="1" dirty="0">
                <a:solidFill>
                  <a:srgbClr val="0000FF"/>
                </a:solidFill>
                <a:latin typeface="Times New Roman" panose="02020603050405020304" pitchFamily="18" charset="0"/>
                <a:cs typeface="Times New Roman" panose="02020603050405020304" pitchFamily="18" charset="0"/>
              </a:rPr>
              <a:t>n </a:t>
            </a:r>
            <a:r>
              <a:rPr lang="en-US" altLang="zh-TW" sz="1800" dirty="0">
                <a:solidFill>
                  <a:srgbClr val="000000"/>
                </a:solidFill>
              </a:rPr>
              <a:t>&gt; 0 vertices, </a:t>
            </a:r>
            <a:br>
              <a:rPr lang="en-US" altLang="zh-TW" sz="1800" dirty="0">
                <a:solidFill>
                  <a:srgbClr val="000000"/>
                </a:solidFill>
              </a:rPr>
            </a:br>
            <a:r>
              <a:rPr lang="en-US" altLang="zh-TW" sz="1800" dirty="0">
                <a:solidFill>
                  <a:srgbClr val="000000"/>
                </a:solidFill>
              </a:rPr>
              <a:t>exactly </a:t>
            </a:r>
            <a:r>
              <a:rPr lang="en-US" altLang="zh-TW" sz="1800" i="1" dirty="0">
                <a:solidFill>
                  <a:srgbClr val="0000FF"/>
                </a:solidFill>
                <a:latin typeface="Times New Roman" panose="02020603050405020304" pitchFamily="18" charset="0"/>
                <a:cs typeface="Times New Roman" panose="02020603050405020304" pitchFamily="18" charset="0"/>
              </a:rPr>
              <a:t>n</a:t>
            </a:r>
            <a:r>
              <a:rPr lang="en-US" altLang="zh-TW" sz="1800" dirty="0">
                <a:solidFill>
                  <a:srgbClr val="000000"/>
                </a:solidFill>
              </a:rPr>
              <a:t>-1 edges will be selected</a:t>
            </a:r>
          </a:p>
          <a:p>
            <a:endParaRPr lang="zh-TW" altLang="en-US" dirty="0"/>
          </a:p>
        </p:txBody>
      </p:sp>
      <p:sp>
        <p:nvSpPr>
          <p:cNvPr id="131077" name="Rectangle 2"/>
          <p:cNvSpPr>
            <a:spLocks noChangeArrowheads="1"/>
          </p:cNvSpPr>
          <p:nvPr/>
        </p:nvSpPr>
        <p:spPr bwMode="auto">
          <a:xfrm>
            <a:off x="1485901" y="857250"/>
            <a:ext cx="607456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endParaRPr lang="en-US" altLang="zh-TW" sz="2700" dirty="0">
              <a:solidFill>
                <a:srgbClr val="000000"/>
              </a:solidFill>
            </a:endParaRPr>
          </a:p>
        </p:txBody>
      </p:sp>
      <p:sp>
        <p:nvSpPr>
          <p:cNvPr id="131078" name="Rectangle 3"/>
          <p:cNvSpPr>
            <a:spLocks noChangeArrowheads="1"/>
          </p:cNvSpPr>
          <p:nvPr/>
        </p:nvSpPr>
        <p:spPr bwMode="auto">
          <a:xfrm>
            <a:off x="1485900" y="1714500"/>
            <a:ext cx="62865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Aft>
                <a:spcPct val="0"/>
              </a:spcAft>
            </a:pPr>
            <a:endParaRPr lang="en-US" altLang="zh-TW" sz="1800" dirty="0">
              <a:solidFill>
                <a:srgbClr val="000000"/>
              </a:solidFill>
            </a:endParaRPr>
          </a:p>
        </p:txBody>
      </p:sp>
    </p:spTree>
    <p:extLst>
      <p:ext uri="{BB962C8B-B14F-4D97-AF65-F5344CB8AC3E}">
        <p14:creationId xmlns:p14="http://schemas.microsoft.com/office/powerpoint/2010/main" val="16676556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18DC1-04C2-4BD9-8A5C-B52F45890B2E}"/>
              </a:ext>
            </a:extLst>
          </p:cNvPr>
          <p:cNvSpPr>
            <a:spLocks noGrp="1"/>
          </p:cNvSpPr>
          <p:nvPr>
            <p:ph type="title"/>
          </p:nvPr>
        </p:nvSpPr>
        <p:spPr/>
        <p:txBody>
          <a:bodyPr/>
          <a:lstStyle/>
          <a:p>
            <a:r>
              <a:rPr lang="en-US" altLang="zh-TW" dirty="0"/>
              <a:t>Algorithm</a:t>
            </a:r>
            <a:endParaRPr lang="zh-TW" altLang="en-US" dirty="0"/>
          </a:p>
        </p:txBody>
      </p:sp>
      <p:sp>
        <p:nvSpPr>
          <p:cNvPr id="3" name="內容版面配置區 2">
            <a:extLst>
              <a:ext uri="{FF2B5EF4-FFF2-40B4-BE49-F238E27FC236}">
                <a16:creationId xmlns:a16="http://schemas.microsoft.com/office/drawing/2014/main" id="{B68BFAE9-1D09-4ABF-9D6A-A4E6AEFF5950}"/>
              </a:ext>
            </a:extLst>
          </p:cNvPr>
          <p:cNvSpPr>
            <a:spLocks noGrp="1"/>
          </p:cNvSpPr>
          <p:nvPr>
            <p:ph idx="1"/>
          </p:nvPr>
        </p:nvSpPr>
        <p:spPr/>
        <p:txBody>
          <a:bodyPr/>
          <a:lstStyle/>
          <a:p>
            <a:endParaRPr lang="zh-TW" altLang="en-US" dirty="0"/>
          </a:p>
        </p:txBody>
      </p:sp>
      <p:sp>
        <p:nvSpPr>
          <p:cNvPr id="4" name="日期版面配置區 3">
            <a:extLst>
              <a:ext uri="{FF2B5EF4-FFF2-40B4-BE49-F238E27FC236}">
                <a16:creationId xmlns:a16="http://schemas.microsoft.com/office/drawing/2014/main" id="{D4FA41E4-5A49-4D94-8CEF-BCD8E2F72B8E}"/>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DF82A55E-24A8-4ABC-A030-3F140727D950}"/>
              </a:ext>
            </a:extLst>
          </p:cNvPr>
          <p:cNvSpPr>
            <a:spLocks noGrp="1"/>
          </p:cNvSpPr>
          <p:nvPr>
            <p:ph type="sldNum" sz="quarter" idx="4"/>
          </p:nvPr>
        </p:nvSpPr>
        <p:spPr/>
        <p:txBody>
          <a:bodyPr/>
          <a:lstStyle/>
          <a:p>
            <a:fld id="{F455B96A-092B-48A7-A4E0-0D45092B53DA}" type="slidenum">
              <a:rPr lang="en-US" altLang="zh-TW" smtClean="0"/>
              <a:pPr/>
              <a:t>116</a:t>
            </a:fld>
            <a:endParaRPr lang="en-US" altLang="zh-TW"/>
          </a:p>
        </p:txBody>
      </p:sp>
      <p:pic>
        <p:nvPicPr>
          <p:cNvPr id="28674" name="Picture 2" descr="https://z1nhouse.github.io/post-images/1577711708165.gif">
            <a:extLst>
              <a:ext uri="{FF2B5EF4-FFF2-40B4-BE49-F238E27FC236}">
                <a16:creationId xmlns:a16="http://schemas.microsoft.com/office/drawing/2014/main" id="{6D03742D-54EA-4787-B605-B4B07C1106F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8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p:cNvSpPr>
            <a:spLocks noGrp="1" noChangeArrowheads="1"/>
          </p:cNvSpPr>
          <p:nvPr>
            <p:ph type="title" idx="4294967295"/>
          </p:nvPr>
        </p:nvSpPr>
        <p:spPr>
          <a:xfrm>
            <a:off x="3062288" y="857250"/>
            <a:ext cx="6081712" cy="619125"/>
          </a:xfrm>
        </p:spPr>
        <p:txBody>
          <a:bodyPr vert="horz" wrap="square" lIns="69056" tIns="34529" rIns="69056" bIns="34529" numCol="1" rtlCol="0" anchor="ctr" anchorCtr="0" compatLnSpc="1">
            <a:prstTxWarp prst="textNoShape">
              <a:avLst/>
            </a:prstTxWarp>
            <a:normAutofit/>
          </a:bodyPr>
          <a:lstStyle/>
          <a:p>
            <a:pPr eaLnBrk="1" hangingPunct="1"/>
            <a:r>
              <a:rPr lang="en-US" altLang="zh-TW" dirty="0"/>
              <a:t>Examples for Kruskal’s Algorithm</a:t>
            </a:r>
          </a:p>
        </p:txBody>
      </p:sp>
      <p:grpSp>
        <p:nvGrpSpPr>
          <p:cNvPr id="133126" name="Group 10"/>
          <p:cNvGrpSpPr>
            <a:grpSpLocks/>
          </p:cNvGrpSpPr>
          <p:nvPr/>
        </p:nvGrpSpPr>
        <p:grpSpPr bwMode="auto">
          <a:xfrm>
            <a:off x="4254103" y="1476376"/>
            <a:ext cx="1346597" cy="1707356"/>
            <a:chOff x="2273" y="1346"/>
            <a:chExt cx="1357" cy="2031"/>
          </a:xfrm>
        </p:grpSpPr>
        <p:sp>
          <p:nvSpPr>
            <p:cNvPr id="133232" name="Oval 11"/>
            <p:cNvSpPr>
              <a:spLocks noChangeArrowheads="1"/>
            </p:cNvSpPr>
            <p:nvPr/>
          </p:nvSpPr>
          <p:spPr bwMode="auto">
            <a:xfrm>
              <a:off x="2747" y="134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0</a:t>
              </a:r>
            </a:p>
          </p:txBody>
        </p:sp>
        <p:sp>
          <p:nvSpPr>
            <p:cNvPr id="133233" name="Oval 12"/>
            <p:cNvSpPr>
              <a:spLocks noChangeArrowheads="1"/>
            </p:cNvSpPr>
            <p:nvPr/>
          </p:nvSpPr>
          <p:spPr bwMode="auto">
            <a:xfrm>
              <a:off x="3140" y="171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1</a:t>
              </a:r>
            </a:p>
          </p:txBody>
        </p:sp>
        <p:sp>
          <p:nvSpPr>
            <p:cNvPr id="133234" name="Oval 13"/>
            <p:cNvSpPr>
              <a:spLocks noChangeArrowheads="1"/>
            </p:cNvSpPr>
            <p:nvPr/>
          </p:nvSpPr>
          <p:spPr bwMode="auto">
            <a:xfrm>
              <a:off x="3350" y="224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2</a:t>
              </a:r>
            </a:p>
          </p:txBody>
        </p:sp>
        <p:sp>
          <p:nvSpPr>
            <p:cNvPr id="133235" name="Oval 14"/>
            <p:cNvSpPr>
              <a:spLocks noChangeArrowheads="1"/>
            </p:cNvSpPr>
            <p:nvPr/>
          </p:nvSpPr>
          <p:spPr bwMode="auto">
            <a:xfrm>
              <a:off x="2984" y="309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3</a:t>
              </a:r>
            </a:p>
          </p:txBody>
        </p:sp>
        <p:sp>
          <p:nvSpPr>
            <p:cNvPr id="133236" name="Oval 15"/>
            <p:cNvSpPr>
              <a:spLocks noChangeArrowheads="1"/>
            </p:cNvSpPr>
            <p:nvPr/>
          </p:nvSpPr>
          <p:spPr bwMode="auto">
            <a:xfrm>
              <a:off x="2499" y="279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4</a:t>
              </a:r>
            </a:p>
          </p:txBody>
        </p:sp>
        <p:sp>
          <p:nvSpPr>
            <p:cNvPr id="133237" name="Oval 16"/>
            <p:cNvSpPr>
              <a:spLocks noChangeArrowheads="1"/>
            </p:cNvSpPr>
            <p:nvPr/>
          </p:nvSpPr>
          <p:spPr bwMode="auto">
            <a:xfrm>
              <a:off x="2273" y="225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5</a:t>
              </a:r>
            </a:p>
          </p:txBody>
        </p:sp>
        <p:sp>
          <p:nvSpPr>
            <p:cNvPr id="133238" name="Oval 17"/>
            <p:cNvSpPr>
              <a:spLocks noChangeArrowheads="1"/>
            </p:cNvSpPr>
            <p:nvPr/>
          </p:nvSpPr>
          <p:spPr bwMode="auto">
            <a:xfrm>
              <a:off x="2892" y="224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6</a:t>
              </a:r>
            </a:p>
          </p:txBody>
        </p:sp>
      </p:grpSp>
      <p:grpSp>
        <p:nvGrpSpPr>
          <p:cNvPr id="133127" name="Group 70"/>
          <p:cNvGrpSpPr>
            <a:grpSpLocks/>
          </p:cNvGrpSpPr>
          <p:nvPr/>
        </p:nvGrpSpPr>
        <p:grpSpPr bwMode="auto">
          <a:xfrm>
            <a:off x="2228851" y="1395413"/>
            <a:ext cx="1474634" cy="1920904"/>
            <a:chOff x="864" y="576"/>
            <a:chExt cx="1464" cy="2053"/>
          </a:xfrm>
        </p:grpSpPr>
        <p:sp>
          <p:nvSpPr>
            <p:cNvPr id="133207" name="Oval 3"/>
            <p:cNvSpPr>
              <a:spLocks noChangeArrowheads="1"/>
            </p:cNvSpPr>
            <p:nvPr/>
          </p:nvSpPr>
          <p:spPr bwMode="auto">
            <a:xfrm>
              <a:off x="1353" y="57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0</a:t>
              </a:r>
            </a:p>
          </p:txBody>
        </p:sp>
        <p:sp>
          <p:nvSpPr>
            <p:cNvPr id="133208" name="Oval 4"/>
            <p:cNvSpPr>
              <a:spLocks noChangeArrowheads="1"/>
            </p:cNvSpPr>
            <p:nvPr/>
          </p:nvSpPr>
          <p:spPr bwMode="auto">
            <a:xfrm>
              <a:off x="1746" y="94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1</a:t>
              </a:r>
            </a:p>
          </p:txBody>
        </p:sp>
        <p:sp>
          <p:nvSpPr>
            <p:cNvPr id="133209" name="Oval 5"/>
            <p:cNvSpPr>
              <a:spLocks noChangeArrowheads="1"/>
            </p:cNvSpPr>
            <p:nvPr/>
          </p:nvSpPr>
          <p:spPr bwMode="auto">
            <a:xfrm>
              <a:off x="1956" y="147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2</a:t>
              </a:r>
            </a:p>
          </p:txBody>
        </p:sp>
        <p:sp>
          <p:nvSpPr>
            <p:cNvPr id="133210" name="Oval 6"/>
            <p:cNvSpPr>
              <a:spLocks noChangeArrowheads="1"/>
            </p:cNvSpPr>
            <p:nvPr/>
          </p:nvSpPr>
          <p:spPr bwMode="auto">
            <a:xfrm>
              <a:off x="1590" y="232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3</a:t>
              </a:r>
            </a:p>
          </p:txBody>
        </p:sp>
        <p:sp>
          <p:nvSpPr>
            <p:cNvPr id="133211" name="Oval 7"/>
            <p:cNvSpPr>
              <a:spLocks noChangeArrowheads="1"/>
            </p:cNvSpPr>
            <p:nvPr/>
          </p:nvSpPr>
          <p:spPr bwMode="auto">
            <a:xfrm>
              <a:off x="1105" y="202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4</a:t>
              </a:r>
            </a:p>
          </p:txBody>
        </p:sp>
        <p:sp>
          <p:nvSpPr>
            <p:cNvPr id="133212" name="Oval 8"/>
            <p:cNvSpPr>
              <a:spLocks noChangeArrowheads="1"/>
            </p:cNvSpPr>
            <p:nvPr/>
          </p:nvSpPr>
          <p:spPr bwMode="auto">
            <a:xfrm>
              <a:off x="879" y="148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5</a:t>
              </a:r>
            </a:p>
          </p:txBody>
        </p:sp>
        <p:sp>
          <p:nvSpPr>
            <p:cNvPr id="133213" name="Oval 9"/>
            <p:cNvSpPr>
              <a:spLocks noChangeArrowheads="1"/>
            </p:cNvSpPr>
            <p:nvPr/>
          </p:nvSpPr>
          <p:spPr bwMode="auto">
            <a:xfrm>
              <a:off x="1498" y="147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500">
                  <a:solidFill>
                    <a:srgbClr val="3333CC"/>
                  </a:solidFill>
                  <a:latin typeface="Times New Roman" panose="02020603050405020304" pitchFamily="18" charset="0"/>
                </a:rPr>
                <a:t>6</a:t>
              </a:r>
            </a:p>
          </p:txBody>
        </p:sp>
        <p:sp>
          <p:nvSpPr>
            <p:cNvPr id="133214" name="Line 18"/>
            <p:cNvSpPr>
              <a:spLocks noChangeShapeType="1"/>
            </p:cNvSpPr>
            <p:nvPr/>
          </p:nvSpPr>
          <p:spPr bwMode="auto">
            <a:xfrm flipH="1">
              <a:off x="1029" y="865"/>
              <a:ext cx="397" cy="6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15" name="Line 19"/>
            <p:cNvSpPr>
              <a:spLocks noChangeShapeType="1"/>
            </p:cNvSpPr>
            <p:nvPr/>
          </p:nvSpPr>
          <p:spPr bwMode="auto">
            <a:xfrm>
              <a:off x="1597" y="833"/>
              <a:ext cx="172" cy="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16" name="Line 20"/>
            <p:cNvSpPr>
              <a:spLocks noChangeShapeType="1"/>
            </p:cNvSpPr>
            <p:nvPr/>
          </p:nvSpPr>
          <p:spPr bwMode="auto">
            <a:xfrm>
              <a:off x="1951" y="1218"/>
              <a:ext cx="139"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17" name="Line 21"/>
            <p:cNvSpPr>
              <a:spLocks noChangeShapeType="1"/>
            </p:cNvSpPr>
            <p:nvPr/>
          </p:nvSpPr>
          <p:spPr bwMode="auto">
            <a:xfrm flipH="1">
              <a:off x="1629" y="1218"/>
              <a:ext cx="193"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18" name="Line 22"/>
            <p:cNvSpPr>
              <a:spLocks noChangeShapeType="1"/>
            </p:cNvSpPr>
            <p:nvPr/>
          </p:nvSpPr>
          <p:spPr bwMode="auto">
            <a:xfrm flipH="1">
              <a:off x="1811" y="1743"/>
              <a:ext cx="279" cy="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19" name="Line 23"/>
            <p:cNvSpPr>
              <a:spLocks noChangeShapeType="1"/>
            </p:cNvSpPr>
            <p:nvPr/>
          </p:nvSpPr>
          <p:spPr bwMode="auto">
            <a:xfrm>
              <a:off x="1640" y="1765"/>
              <a:ext cx="64" cy="5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20" name="Line 24"/>
            <p:cNvSpPr>
              <a:spLocks noChangeShapeType="1"/>
            </p:cNvSpPr>
            <p:nvPr/>
          </p:nvSpPr>
          <p:spPr bwMode="auto">
            <a:xfrm flipH="1">
              <a:off x="1318" y="1743"/>
              <a:ext cx="236" cy="28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21" name="Line 25"/>
            <p:cNvSpPr>
              <a:spLocks noChangeShapeType="1"/>
            </p:cNvSpPr>
            <p:nvPr/>
          </p:nvSpPr>
          <p:spPr bwMode="auto">
            <a:xfrm>
              <a:off x="1018" y="1765"/>
              <a:ext cx="183" cy="2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22" name="Line 26"/>
            <p:cNvSpPr>
              <a:spLocks noChangeShapeType="1"/>
            </p:cNvSpPr>
            <p:nvPr/>
          </p:nvSpPr>
          <p:spPr bwMode="auto">
            <a:xfrm>
              <a:off x="1350" y="2268"/>
              <a:ext cx="257" cy="1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223" name="Rectangle 27"/>
            <p:cNvSpPr>
              <a:spLocks noChangeArrowheads="1"/>
            </p:cNvSpPr>
            <p:nvPr/>
          </p:nvSpPr>
          <p:spPr bwMode="auto">
            <a:xfrm>
              <a:off x="1657" y="734"/>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28</a:t>
              </a:r>
            </a:p>
          </p:txBody>
        </p:sp>
        <p:sp>
          <p:nvSpPr>
            <p:cNvPr id="133224" name="Rectangle 28"/>
            <p:cNvSpPr>
              <a:spLocks noChangeArrowheads="1"/>
            </p:cNvSpPr>
            <p:nvPr/>
          </p:nvSpPr>
          <p:spPr bwMode="auto">
            <a:xfrm>
              <a:off x="1999" y="1183"/>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16</a:t>
              </a:r>
            </a:p>
          </p:txBody>
        </p:sp>
        <p:sp>
          <p:nvSpPr>
            <p:cNvPr id="133225" name="Rectangle 29"/>
            <p:cNvSpPr>
              <a:spLocks noChangeArrowheads="1"/>
            </p:cNvSpPr>
            <p:nvPr/>
          </p:nvSpPr>
          <p:spPr bwMode="auto">
            <a:xfrm>
              <a:off x="1924" y="1955"/>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12</a:t>
              </a:r>
            </a:p>
          </p:txBody>
        </p:sp>
        <p:sp>
          <p:nvSpPr>
            <p:cNvPr id="133226" name="Rectangle 30"/>
            <p:cNvSpPr>
              <a:spLocks noChangeArrowheads="1"/>
            </p:cNvSpPr>
            <p:nvPr/>
          </p:nvSpPr>
          <p:spPr bwMode="auto">
            <a:xfrm>
              <a:off x="1635" y="1924"/>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18</a:t>
              </a:r>
            </a:p>
          </p:txBody>
        </p:sp>
        <p:sp>
          <p:nvSpPr>
            <p:cNvPr id="133227" name="Rectangle 31"/>
            <p:cNvSpPr>
              <a:spLocks noChangeArrowheads="1"/>
            </p:cNvSpPr>
            <p:nvPr/>
          </p:nvSpPr>
          <p:spPr bwMode="auto">
            <a:xfrm>
              <a:off x="1217" y="1719"/>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24</a:t>
              </a:r>
            </a:p>
          </p:txBody>
        </p:sp>
        <p:sp>
          <p:nvSpPr>
            <p:cNvPr id="133228" name="Rectangle 32"/>
            <p:cNvSpPr>
              <a:spLocks noChangeArrowheads="1"/>
            </p:cNvSpPr>
            <p:nvPr/>
          </p:nvSpPr>
          <p:spPr bwMode="auto">
            <a:xfrm>
              <a:off x="1259" y="2308"/>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22</a:t>
              </a:r>
            </a:p>
          </p:txBody>
        </p:sp>
        <p:sp>
          <p:nvSpPr>
            <p:cNvPr id="133229" name="Rectangle 33"/>
            <p:cNvSpPr>
              <a:spLocks noChangeArrowheads="1"/>
            </p:cNvSpPr>
            <p:nvPr/>
          </p:nvSpPr>
          <p:spPr bwMode="auto">
            <a:xfrm>
              <a:off x="864" y="1813"/>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25</a:t>
              </a:r>
            </a:p>
          </p:txBody>
        </p:sp>
        <p:sp>
          <p:nvSpPr>
            <p:cNvPr id="133230" name="Rectangle 34"/>
            <p:cNvSpPr>
              <a:spLocks noChangeArrowheads="1"/>
            </p:cNvSpPr>
            <p:nvPr/>
          </p:nvSpPr>
          <p:spPr bwMode="auto">
            <a:xfrm>
              <a:off x="1003" y="979"/>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10</a:t>
              </a:r>
            </a:p>
          </p:txBody>
        </p:sp>
        <p:sp>
          <p:nvSpPr>
            <p:cNvPr id="133231" name="Rectangle 35"/>
            <p:cNvSpPr>
              <a:spLocks noChangeArrowheads="1"/>
            </p:cNvSpPr>
            <p:nvPr/>
          </p:nvSpPr>
          <p:spPr bwMode="auto">
            <a:xfrm>
              <a:off x="1496" y="1195"/>
              <a:ext cx="32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a:solidFill>
                    <a:srgbClr val="CC3300"/>
                  </a:solidFill>
                  <a:latin typeface="Times New Roman" panose="02020603050405020304" pitchFamily="18" charset="0"/>
                </a:rPr>
                <a:t>14</a:t>
              </a:r>
            </a:p>
          </p:txBody>
        </p:sp>
      </p:grpSp>
      <p:grpSp>
        <p:nvGrpSpPr>
          <p:cNvPr id="133128" name="Group 69"/>
          <p:cNvGrpSpPr>
            <a:grpSpLocks/>
          </p:cNvGrpSpPr>
          <p:nvPr/>
        </p:nvGrpSpPr>
        <p:grpSpPr bwMode="auto">
          <a:xfrm>
            <a:off x="1208485" y="1029891"/>
            <a:ext cx="819151" cy="4801791"/>
            <a:chOff x="620" y="394"/>
            <a:chExt cx="688" cy="4033"/>
          </a:xfrm>
        </p:grpSpPr>
        <p:sp>
          <p:nvSpPr>
            <p:cNvPr id="133185" name="Text Box 46"/>
            <p:cNvSpPr txBox="1">
              <a:spLocks noChangeArrowheads="1"/>
            </p:cNvSpPr>
            <p:nvPr/>
          </p:nvSpPr>
          <p:spPr bwMode="auto">
            <a:xfrm>
              <a:off x="620" y="394"/>
              <a:ext cx="688" cy="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r>
                <a:rPr lang="en-US" altLang="zh-TW" sz="1800" dirty="0">
                  <a:solidFill>
                    <a:srgbClr val="CC3300"/>
                  </a:solidFill>
                  <a:latin typeface="Times New Roman" panose="02020603050405020304" pitchFamily="18" charset="0"/>
                </a:rPr>
                <a:t>0       5</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2       3</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1       6</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1       2</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3       6</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3       4</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4       6</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4       5</a:t>
              </a:r>
            </a:p>
            <a:p>
              <a:pPr fontAlgn="base">
                <a:spcBef>
                  <a:spcPct val="0"/>
                </a:spcBef>
                <a:spcAft>
                  <a:spcPct val="0"/>
                </a:spcAft>
                <a:buFontTx/>
                <a:buNone/>
              </a:pPr>
              <a:endParaRPr lang="en-US" altLang="zh-TW" sz="1800" dirty="0">
                <a:solidFill>
                  <a:srgbClr val="CC3300"/>
                </a:solidFill>
                <a:latin typeface="Times New Roman" panose="02020603050405020304" pitchFamily="18" charset="0"/>
              </a:endParaRPr>
            </a:p>
            <a:p>
              <a:pPr fontAlgn="base">
                <a:spcBef>
                  <a:spcPct val="0"/>
                </a:spcBef>
                <a:spcAft>
                  <a:spcPct val="0"/>
                </a:spcAft>
                <a:buFontTx/>
                <a:buNone/>
              </a:pPr>
              <a:r>
                <a:rPr lang="en-US" altLang="zh-TW" sz="1800" dirty="0">
                  <a:solidFill>
                    <a:srgbClr val="CC3300"/>
                  </a:solidFill>
                  <a:latin typeface="Times New Roman" panose="02020603050405020304" pitchFamily="18" charset="0"/>
                </a:rPr>
                <a:t>0       1</a:t>
              </a:r>
            </a:p>
          </p:txBody>
        </p:sp>
        <p:sp>
          <p:nvSpPr>
            <p:cNvPr id="133186" name="Line 47"/>
            <p:cNvSpPr>
              <a:spLocks noChangeShapeType="1"/>
            </p:cNvSpPr>
            <p:nvPr/>
          </p:nvSpPr>
          <p:spPr bwMode="auto">
            <a:xfrm>
              <a:off x="800" y="589"/>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87" name="Line 48"/>
            <p:cNvSpPr>
              <a:spLocks noChangeShapeType="1"/>
            </p:cNvSpPr>
            <p:nvPr/>
          </p:nvSpPr>
          <p:spPr bwMode="auto">
            <a:xfrm>
              <a:off x="789" y="1044"/>
              <a:ext cx="31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88" name="Line 49"/>
            <p:cNvSpPr>
              <a:spLocks noChangeShapeType="1"/>
            </p:cNvSpPr>
            <p:nvPr/>
          </p:nvSpPr>
          <p:spPr bwMode="auto">
            <a:xfrm>
              <a:off x="789" y="1511"/>
              <a:ext cx="3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89" name="Line 50"/>
            <p:cNvSpPr>
              <a:spLocks noChangeShapeType="1"/>
            </p:cNvSpPr>
            <p:nvPr/>
          </p:nvSpPr>
          <p:spPr bwMode="auto">
            <a:xfrm>
              <a:off x="778" y="1966"/>
              <a:ext cx="35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0" name="Line 51"/>
            <p:cNvSpPr>
              <a:spLocks noChangeShapeType="1"/>
            </p:cNvSpPr>
            <p:nvPr/>
          </p:nvSpPr>
          <p:spPr bwMode="auto">
            <a:xfrm>
              <a:off x="789" y="2422"/>
              <a:ext cx="31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1" name="Line 52"/>
            <p:cNvSpPr>
              <a:spLocks noChangeShapeType="1"/>
            </p:cNvSpPr>
            <p:nvPr/>
          </p:nvSpPr>
          <p:spPr bwMode="auto">
            <a:xfrm>
              <a:off x="800" y="2900"/>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2" name="Line 53"/>
            <p:cNvSpPr>
              <a:spLocks noChangeShapeType="1"/>
            </p:cNvSpPr>
            <p:nvPr/>
          </p:nvSpPr>
          <p:spPr bwMode="auto">
            <a:xfrm>
              <a:off x="800" y="3344"/>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3" name="Line 54"/>
            <p:cNvSpPr>
              <a:spLocks noChangeShapeType="1"/>
            </p:cNvSpPr>
            <p:nvPr/>
          </p:nvSpPr>
          <p:spPr bwMode="auto">
            <a:xfrm>
              <a:off x="800" y="3822"/>
              <a:ext cx="3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4" name="Line 55"/>
            <p:cNvSpPr>
              <a:spLocks noChangeShapeType="1"/>
            </p:cNvSpPr>
            <p:nvPr/>
          </p:nvSpPr>
          <p:spPr bwMode="auto">
            <a:xfrm>
              <a:off x="800" y="4320"/>
              <a:ext cx="2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5" name="Line 56"/>
            <p:cNvSpPr>
              <a:spLocks noChangeShapeType="1"/>
            </p:cNvSpPr>
            <p:nvPr/>
          </p:nvSpPr>
          <p:spPr bwMode="auto">
            <a:xfrm>
              <a:off x="811" y="4320"/>
              <a:ext cx="2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6" name="Line 57"/>
            <p:cNvSpPr>
              <a:spLocks noChangeShapeType="1"/>
            </p:cNvSpPr>
            <p:nvPr/>
          </p:nvSpPr>
          <p:spPr bwMode="auto">
            <a:xfrm>
              <a:off x="856" y="4320"/>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7" name="Line 58"/>
            <p:cNvSpPr>
              <a:spLocks noChangeShapeType="1"/>
            </p:cNvSpPr>
            <p:nvPr/>
          </p:nvSpPr>
          <p:spPr bwMode="auto">
            <a:xfrm>
              <a:off x="785" y="4185"/>
              <a:ext cx="3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98" name="Text Box 59"/>
            <p:cNvSpPr txBox="1">
              <a:spLocks noChangeArrowheads="1"/>
            </p:cNvSpPr>
            <p:nvPr/>
          </p:nvSpPr>
          <p:spPr bwMode="auto">
            <a:xfrm>
              <a:off x="786" y="408"/>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10</a:t>
              </a:r>
            </a:p>
          </p:txBody>
        </p:sp>
        <p:sp>
          <p:nvSpPr>
            <p:cNvPr id="133199" name="Text Box 60"/>
            <p:cNvSpPr txBox="1">
              <a:spLocks noChangeArrowheads="1"/>
            </p:cNvSpPr>
            <p:nvPr/>
          </p:nvSpPr>
          <p:spPr bwMode="auto">
            <a:xfrm>
              <a:off x="808" y="853"/>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12</a:t>
              </a:r>
            </a:p>
          </p:txBody>
        </p:sp>
        <p:sp>
          <p:nvSpPr>
            <p:cNvPr id="133200" name="Text Box 61"/>
            <p:cNvSpPr txBox="1">
              <a:spLocks noChangeArrowheads="1"/>
            </p:cNvSpPr>
            <p:nvPr/>
          </p:nvSpPr>
          <p:spPr bwMode="auto">
            <a:xfrm>
              <a:off x="797" y="1330"/>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14</a:t>
              </a:r>
            </a:p>
          </p:txBody>
        </p:sp>
        <p:sp>
          <p:nvSpPr>
            <p:cNvPr id="133201" name="Text Box 62"/>
            <p:cNvSpPr txBox="1">
              <a:spLocks noChangeArrowheads="1"/>
            </p:cNvSpPr>
            <p:nvPr/>
          </p:nvSpPr>
          <p:spPr bwMode="auto">
            <a:xfrm>
              <a:off x="774" y="1775"/>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16</a:t>
              </a:r>
            </a:p>
          </p:txBody>
        </p:sp>
        <p:sp>
          <p:nvSpPr>
            <p:cNvPr id="133202" name="Text Box 63"/>
            <p:cNvSpPr txBox="1">
              <a:spLocks noChangeArrowheads="1"/>
            </p:cNvSpPr>
            <p:nvPr/>
          </p:nvSpPr>
          <p:spPr bwMode="auto">
            <a:xfrm>
              <a:off x="763" y="2241"/>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18</a:t>
              </a:r>
            </a:p>
          </p:txBody>
        </p:sp>
        <p:sp>
          <p:nvSpPr>
            <p:cNvPr id="133203" name="Text Box 64"/>
            <p:cNvSpPr txBox="1">
              <a:spLocks noChangeArrowheads="1"/>
            </p:cNvSpPr>
            <p:nvPr/>
          </p:nvSpPr>
          <p:spPr bwMode="auto">
            <a:xfrm>
              <a:off x="797" y="2720"/>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22</a:t>
              </a:r>
            </a:p>
          </p:txBody>
        </p:sp>
        <p:sp>
          <p:nvSpPr>
            <p:cNvPr id="133204" name="Text Box 65"/>
            <p:cNvSpPr txBox="1">
              <a:spLocks noChangeArrowheads="1"/>
            </p:cNvSpPr>
            <p:nvPr/>
          </p:nvSpPr>
          <p:spPr bwMode="auto">
            <a:xfrm>
              <a:off x="763" y="3198"/>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a:solidFill>
                    <a:srgbClr val="000000"/>
                  </a:solidFill>
                  <a:latin typeface="Times New Roman" panose="02020603050405020304" pitchFamily="18" charset="0"/>
                </a:rPr>
                <a:t>24</a:t>
              </a:r>
            </a:p>
          </p:txBody>
        </p:sp>
        <p:sp>
          <p:nvSpPr>
            <p:cNvPr id="133205" name="Text Box 66"/>
            <p:cNvSpPr txBox="1">
              <a:spLocks noChangeArrowheads="1"/>
            </p:cNvSpPr>
            <p:nvPr/>
          </p:nvSpPr>
          <p:spPr bwMode="auto">
            <a:xfrm>
              <a:off x="769" y="3615"/>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dirty="0">
                  <a:solidFill>
                    <a:srgbClr val="000000"/>
                  </a:solidFill>
                  <a:latin typeface="Times New Roman" panose="02020603050405020304" pitchFamily="18" charset="0"/>
                </a:rPr>
                <a:t>25</a:t>
              </a:r>
            </a:p>
          </p:txBody>
        </p:sp>
        <p:sp>
          <p:nvSpPr>
            <p:cNvPr id="133206" name="Text Box 67"/>
            <p:cNvSpPr txBox="1">
              <a:spLocks noChangeArrowheads="1"/>
            </p:cNvSpPr>
            <p:nvPr/>
          </p:nvSpPr>
          <p:spPr bwMode="auto">
            <a:xfrm>
              <a:off x="772" y="4135"/>
              <a:ext cx="3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dirty="0">
                  <a:solidFill>
                    <a:srgbClr val="000000"/>
                  </a:solidFill>
                  <a:latin typeface="Times New Roman" panose="02020603050405020304" pitchFamily="18" charset="0"/>
                </a:rPr>
                <a:t>28</a:t>
              </a:r>
            </a:p>
          </p:txBody>
        </p:sp>
      </p:grpSp>
      <p:sp>
        <p:nvSpPr>
          <p:cNvPr id="133129" name="Text Box 68"/>
          <p:cNvSpPr txBox="1">
            <a:spLocks noChangeArrowheads="1"/>
          </p:cNvSpPr>
          <p:nvPr/>
        </p:nvSpPr>
        <p:spPr bwMode="auto">
          <a:xfrm>
            <a:off x="2929793" y="5491178"/>
            <a:ext cx="52931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2100">
                <a:solidFill>
                  <a:srgbClr val="000000"/>
                </a:solidFill>
                <a:latin typeface="Times New Roman" panose="02020603050405020304" pitchFamily="18" charset="0"/>
              </a:rPr>
              <a:t>6/9</a:t>
            </a:r>
            <a:endParaRPr lang="en-US" altLang="zh-TW" sz="1800" b="0">
              <a:solidFill>
                <a:srgbClr val="000000"/>
              </a:solidFill>
              <a:latin typeface="Times New Roman" panose="02020603050405020304" pitchFamily="18" charset="0"/>
            </a:endParaRPr>
          </a:p>
        </p:txBody>
      </p:sp>
      <p:grpSp>
        <p:nvGrpSpPr>
          <p:cNvPr id="133130" name="Group 85"/>
          <p:cNvGrpSpPr>
            <a:grpSpLocks/>
          </p:cNvGrpSpPr>
          <p:nvPr/>
        </p:nvGrpSpPr>
        <p:grpSpPr bwMode="auto">
          <a:xfrm>
            <a:off x="6335316" y="1444230"/>
            <a:ext cx="1265634" cy="1739503"/>
            <a:chOff x="3949" y="1847"/>
            <a:chExt cx="1254" cy="1779"/>
          </a:xfrm>
        </p:grpSpPr>
        <p:sp>
          <p:nvSpPr>
            <p:cNvPr id="133176" name="Oval 37"/>
            <p:cNvSpPr>
              <a:spLocks noChangeArrowheads="1"/>
            </p:cNvSpPr>
            <p:nvPr/>
          </p:nvSpPr>
          <p:spPr bwMode="auto">
            <a:xfrm>
              <a:off x="4391" y="1847"/>
              <a:ext cx="259" cy="245"/>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0</a:t>
              </a:r>
            </a:p>
          </p:txBody>
        </p:sp>
        <p:sp>
          <p:nvSpPr>
            <p:cNvPr id="133177" name="Oval 38"/>
            <p:cNvSpPr>
              <a:spLocks noChangeArrowheads="1"/>
            </p:cNvSpPr>
            <p:nvPr/>
          </p:nvSpPr>
          <p:spPr bwMode="auto">
            <a:xfrm>
              <a:off x="4750" y="2174"/>
              <a:ext cx="259" cy="245"/>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1</a:t>
              </a:r>
            </a:p>
          </p:txBody>
        </p:sp>
        <p:sp>
          <p:nvSpPr>
            <p:cNvPr id="133178" name="Oval 39"/>
            <p:cNvSpPr>
              <a:spLocks noChangeArrowheads="1"/>
            </p:cNvSpPr>
            <p:nvPr/>
          </p:nvSpPr>
          <p:spPr bwMode="auto">
            <a:xfrm>
              <a:off x="4944" y="2634"/>
              <a:ext cx="259" cy="245"/>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2</a:t>
              </a:r>
            </a:p>
          </p:txBody>
        </p:sp>
        <p:sp>
          <p:nvSpPr>
            <p:cNvPr id="133179" name="Oval 40"/>
            <p:cNvSpPr>
              <a:spLocks noChangeArrowheads="1"/>
            </p:cNvSpPr>
            <p:nvPr/>
          </p:nvSpPr>
          <p:spPr bwMode="auto">
            <a:xfrm>
              <a:off x="4606" y="3381"/>
              <a:ext cx="259" cy="245"/>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3</a:t>
              </a:r>
            </a:p>
          </p:txBody>
        </p:sp>
        <p:sp>
          <p:nvSpPr>
            <p:cNvPr id="133180" name="Oval 41"/>
            <p:cNvSpPr>
              <a:spLocks noChangeArrowheads="1"/>
            </p:cNvSpPr>
            <p:nvPr/>
          </p:nvSpPr>
          <p:spPr bwMode="auto">
            <a:xfrm>
              <a:off x="4158" y="3116"/>
              <a:ext cx="259" cy="245"/>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4</a:t>
              </a:r>
            </a:p>
          </p:txBody>
        </p:sp>
        <p:sp>
          <p:nvSpPr>
            <p:cNvPr id="133181" name="Oval 42"/>
            <p:cNvSpPr>
              <a:spLocks noChangeArrowheads="1"/>
            </p:cNvSpPr>
            <p:nvPr/>
          </p:nvSpPr>
          <p:spPr bwMode="auto">
            <a:xfrm>
              <a:off x="3949" y="2641"/>
              <a:ext cx="259" cy="246"/>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5</a:t>
              </a:r>
            </a:p>
          </p:txBody>
        </p:sp>
        <p:sp>
          <p:nvSpPr>
            <p:cNvPr id="133182" name="Oval 43"/>
            <p:cNvSpPr>
              <a:spLocks noChangeArrowheads="1"/>
            </p:cNvSpPr>
            <p:nvPr/>
          </p:nvSpPr>
          <p:spPr bwMode="auto">
            <a:xfrm>
              <a:off x="4521" y="2630"/>
              <a:ext cx="259" cy="245"/>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6</a:t>
              </a:r>
            </a:p>
          </p:txBody>
        </p:sp>
        <p:sp>
          <p:nvSpPr>
            <p:cNvPr id="133183" name="Rectangle 45"/>
            <p:cNvSpPr>
              <a:spLocks noChangeArrowheads="1"/>
            </p:cNvSpPr>
            <p:nvPr/>
          </p:nvSpPr>
          <p:spPr bwMode="auto">
            <a:xfrm>
              <a:off x="4140" y="2246"/>
              <a:ext cx="36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10</a:t>
              </a:r>
            </a:p>
          </p:txBody>
        </p:sp>
        <p:cxnSp>
          <p:nvCxnSpPr>
            <p:cNvPr id="133184" name="AutoShape 71"/>
            <p:cNvCxnSpPr>
              <a:cxnSpLocks noChangeShapeType="1"/>
              <a:stCxn id="133176" idx="4"/>
              <a:endCxn id="133181" idx="7"/>
            </p:cNvCxnSpPr>
            <p:nvPr/>
          </p:nvCxnSpPr>
          <p:spPr bwMode="auto">
            <a:xfrm flipH="1">
              <a:off x="4170" y="2092"/>
              <a:ext cx="351" cy="58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33131" name="Group 72"/>
          <p:cNvGrpSpPr>
            <a:grpSpLocks/>
          </p:cNvGrpSpPr>
          <p:nvPr/>
        </p:nvGrpSpPr>
        <p:grpSpPr bwMode="auto">
          <a:xfrm>
            <a:off x="2447926" y="3625453"/>
            <a:ext cx="1349229" cy="1803797"/>
            <a:chOff x="1056" y="240"/>
            <a:chExt cx="1412" cy="2031"/>
          </a:xfrm>
        </p:grpSpPr>
        <p:grpSp>
          <p:nvGrpSpPr>
            <p:cNvPr id="133164" name="Group 73"/>
            <p:cNvGrpSpPr>
              <a:grpSpLocks/>
            </p:cNvGrpSpPr>
            <p:nvPr/>
          </p:nvGrpSpPr>
          <p:grpSpPr bwMode="auto">
            <a:xfrm>
              <a:off x="1056" y="240"/>
              <a:ext cx="1357" cy="2031"/>
              <a:chOff x="504" y="1356"/>
              <a:chExt cx="1357" cy="2031"/>
            </a:xfrm>
          </p:grpSpPr>
          <p:sp>
            <p:nvSpPr>
              <p:cNvPr id="133169" name="Oval 74"/>
              <p:cNvSpPr>
                <a:spLocks noChangeArrowheads="1"/>
              </p:cNvSpPr>
              <p:nvPr/>
            </p:nvSpPr>
            <p:spPr bwMode="auto">
              <a:xfrm>
                <a:off x="978" y="135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0</a:t>
                </a:r>
              </a:p>
            </p:txBody>
          </p:sp>
          <p:sp>
            <p:nvSpPr>
              <p:cNvPr id="133170" name="Oval 75"/>
              <p:cNvSpPr>
                <a:spLocks noChangeArrowheads="1"/>
              </p:cNvSpPr>
              <p:nvPr/>
            </p:nvSpPr>
            <p:spPr bwMode="auto">
              <a:xfrm>
                <a:off x="1371" y="172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1</a:t>
                </a:r>
              </a:p>
            </p:txBody>
          </p:sp>
          <p:sp>
            <p:nvSpPr>
              <p:cNvPr id="133171" name="Oval 76"/>
              <p:cNvSpPr>
                <a:spLocks noChangeArrowheads="1"/>
              </p:cNvSpPr>
              <p:nvPr/>
            </p:nvSpPr>
            <p:spPr bwMode="auto">
              <a:xfrm>
                <a:off x="1581" y="225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2</a:t>
                </a:r>
              </a:p>
            </p:txBody>
          </p:sp>
          <p:sp>
            <p:nvSpPr>
              <p:cNvPr id="133172" name="Oval 77"/>
              <p:cNvSpPr>
                <a:spLocks noChangeArrowheads="1"/>
              </p:cNvSpPr>
              <p:nvPr/>
            </p:nvSpPr>
            <p:spPr bwMode="auto">
              <a:xfrm>
                <a:off x="1215" y="310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3</a:t>
                </a:r>
              </a:p>
            </p:txBody>
          </p:sp>
          <p:sp>
            <p:nvSpPr>
              <p:cNvPr id="133173" name="Oval 78"/>
              <p:cNvSpPr>
                <a:spLocks noChangeArrowheads="1"/>
              </p:cNvSpPr>
              <p:nvPr/>
            </p:nvSpPr>
            <p:spPr bwMode="auto">
              <a:xfrm>
                <a:off x="730" y="280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4</a:t>
                </a:r>
              </a:p>
            </p:txBody>
          </p:sp>
          <p:sp>
            <p:nvSpPr>
              <p:cNvPr id="133174" name="Oval 79"/>
              <p:cNvSpPr>
                <a:spLocks noChangeArrowheads="1"/>
              </p:cNvSpPr>
              <p:nvPr/>
            </p:nvSpPr>
            <p:spPr bwMode="auto">
              <a:xfrm>
                <a:off x="504" y="226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5</a:t>
                </a:r>
              </a:p>
            </p:txBody>
          </p:sp>
          <p:sp>
            <p:nvSpPr>
              <p:cNvPr id="133175" name="Oval 80"/>
              <p:cNvSpPr>
                <a:spLocks noChangeArrowheads="1"/>
              </p:cNvSpPr>
              <p:nvPr/>
            </p:nvSpPr>
            <p:spPr bwMode="auto">
              <a:xfrm>
                <a:off x="1123" y="225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b="0">
                    <a:solidFill>
                      <a:srgbClr val="3333CC"/>
                    </a:solidFill>
                    <a:latin typeface="Times New Roman" panose="02020603050405020304" pitchFamily="18" charset="0"/>
                  </a:rPr>
                  <a:t>6</a:t>
                </a:r>
              </a:p>
            </p:txBody>
          </p:sp>
        </p:grpSp>
        <p:sp>
          <p:nvSpPr>
            <p:cNvPr id="133165" name="Line 81"/>
            <p:cNvSpPr>
              <a:spLocks noChangeShapeType="1"/>
            </p:cNvSpPr>
            <p:nvPr/>
          </p:nvSpPr>
          <p:spPr bwMode="auto">
            <a:xfrm flipH="1">
              <a:off x="1197" y="520"/>
              <a:ext cx="428" cy="62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66" name="Rectangle 82"/>
            <p:cNvSpPr>
              <a:spLocks noChangeArrowheads="1"/>
            </p:cNvSpPr>
            <p:nvPr/>
          </p:nvSpPr>
          <p:spPr bwMode="auto">
            <a:xfrm>
              <a:off x="1159" y="666"/>
              <a:ext cx="388"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b="0">
                  <a:solidFill>
                    <a:srgbClr val="CC3300"/>
                  </a:solidFill>
                  <a:latin typeface="Times New Roman" panose="02020603050405020304" pitchFamily="18" charset="0"/>
                </a:rPr>
                <a:t>10</a:t>
              </a:r>
            </a:p>
          </p:txBody>
        </p:sp>
        <p:sp>
          <p:nvSpPr>
            <p:cNvPr id="133167" name="Line 83"/>
            <p:cNvSpPr>
              <a:spLocks noChangeShapeType="1"/>
            </p:cNvSpPr>
            <p:nvPr/>
          </p:nvSpPr>
          <p:spPr bwMode="auto">
            <a:xfrm flipH="1">
              <a:off x="1905" y="1420"/>
              <a:ext cx="310" cy="567"/>
            </a:xfrm>
            <a:prstGeom prst="line">
              <a:avLst/>
            </a:prstGeom>
            <a:noFill/>
            <a:ln w="254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68" name="Rectangle 84"/>
            <p:cNvSpPr>
              <a:spLocks noChangeArrowheads="1"/>
            </p:cNvSpPr>
            <p:nvPr/>
          </p:nvSpPr>
          <p:spPr bwMode="auto">
            <a:xfrm>
              <a:off x="2080" y="1597"/>
              <a:ext cx="388"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b="0">
                  <a:solidFill>
                    <a:srgbClr val="CC3300"/>
                  </a:solidFill>
                  <a:latin typeface="Times New Roman" panose="02020603050405020304" pitchFamily="18" charset="0"/>
                </a:rPr>
                <a:t>12</a:t>
              </a:r>
            </a:p>
          </p:txBody>
        </p:sp>
      </p:grpSp>
      <p:grpSp>
        <p:nvGrpSpPr>
          <p:cNvPr id="133132" name="Group 86"/>
          <p:cNvGrpSpPr>
            <a:grpSpLocks/>
          </p:cNvGrpSpPr>
          <p:nvPr/>
        </p:nvGrpSpPr>
        <p:grpSpPr bwMode="auto">
          <a:xfrm>
            <a:off x="4417219" y="3667125"/>
            <a:ext cx="1322934" cy="1891904"/>
            <a:chOff x="2976" y="240"/>
            <a:chExt cx="1422" cy="2031"/>
          </a:xfrm>
        </p:grpSpPr>
        <p:grpSp>
          <p:nvGrpSpPr>
            <p:cNvPr id="133150" name="Group 87"/>
            <p:cNvGrpSpPr>
              <a:grpSpLocks/>
            </p:cNvGrpSpPr>
            <p:nvPr/>
          </p:nvGrpSpPr>
          <p:grpSpPr bwMode="auto">
            <a:xfrm>
              <a:off x="2976" y="240"/>
              <a:ext cx="1357" cy="2031"/>
              <a:chOff x="2283" y="1335"/>
              <a:chExt cx="1357" cy="2031"/>
            </a:xfrm>
          </p:grpSpPr>
          <p:sp>
            <p:nvSpPr>
              <p:cNvPr id="133157" name="Oval 88"/>
              <p:cNvSpPr>
                <a:spLocks noChangeArrowheads="1"/>
              </p:cNvSpPr>
              <p:nvPr/>
            </p:nvSpPr>
            <p:spPr bwMode="auto">
              <a:xfrm>
                <a:off x="2757" y="133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0</a:t>
                </a:r>
              </a:p>
            </p:txBody>
          </p:sp>
          <p:sp>
            <p:nvSpPr>
              <p:cNvPr id="133158" name="Oval 89"/>
              <p:cNvSpPr>
                <a:spLocks noChangeArrowheads="1"/>
              </p:cNvSpPr>
              <p:nvPr/>
            </p:nvSpPr>
            <p:spPr bwMode="auto">
              <a:xfrm>
                <a:off x="3150" y="170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1</a:t>
                </a:r>
              </a:p>
            </p:txBody>
          </p:sp>
          <p:sp>
            <p:nvSpPr>
              <p:cNvPr id="133159" name="Oval 90"/>
              <p:cNvSpPr>
                <a:spLocks noChangeArrowheads="1"/>
              </p:cNvSpPr>
              <p:nvPr/>
            </p:nvSpPr>
            <p:spPr bwMode="auto">
              <a:xfrm>
                <a:off x="3360" y="223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2</a:t>
                </a:r>
              </a:p>
            </p:txBody>
          </p:sp>
          <p:sp>
            <p:nvSpPr>
              <p:cNvPr id="133160" name="Oval 91"/>
              <p:cNvSpPr>
                <a:spLocks noChangeArrowheads="1"/>
              </p:cNvSpPr>
              <p:nvPr/>
            </p:nvSpPr>
            <p:spPr bwMode="auto">
              <a:xfrm>
                <a:off x="2994" y="308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3</a:t>
                </a:r>
              </a:p>
            </p:txBody>
          </p:sp>
          <p:sp>
            <p:nvSpPr>
              <p:cNvPr id="133161" name="Oval 92"/>
              <p:cNvSpPr>
                <a:spLocks noChangeArrowheads="1"/>
              </p:cNvSpPr>
              <p:nvPr/>
            </p:nvSpPr>
            <p:spPr bwMode="auto">
              <a:xfrm>
                <a:off x="2509" y="278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4</a:t>
                </a:r>
              </a:p>
            </p:txBody>
          </p:sp>
          <p:sp>
            <p:nvSpPr>
              <p:cNvPr id="133162" name="Oval 93"/>
              <p:cNvSpPr>
                <a:spLocks noChangeArrowheads="1"/>
              </p:cNvSpPr>
              <p:nvPr/>
            </p:nvSpPr>
            <p:spPr bwMode="auto">
              <a:xfrm>
                <a:off x="2283" y="224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5</a:t>
                </a:r>
              </a:p>
            </p:txBody>
          </p:sp>
          <p:sp>
            <p:nvSpPr>
              <p:cNvPr id="133163" name="Oval 94"/>
              <p:cNvSpPr>
                <a:spLocks noChangeArrowheads="1"/>
              </p:cNvSpPr>
              <p:nvPr/>
            </p:nvSpPr>
            <p:spPr bwMode="auto">
              <a:xfrm>
                <a:off x="2902" y="222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6</a:t>
                </a:r>
              </a:p>
            </p:txBody>
          </p:sp>
        </p:grpSp>
        <p:sp>
          <p:nvSpPr>
            <p:cNvPr id="133151" name="Line 95"/>
            <p:cNvSpPr>
              <a:spLocks noChangeShapeType="1"/>
            </p:cNvSpPr>
            <p:nvPr/>
          </p:nvSpPr>
          <p:spPr bwMode="auto">
            <a:xfrm flipH="1">
              <a:off x="3117" y="520"/>
              <a:ext cx="428" cy="62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52" name="Rectangle 96"/>
            <p:cNvSpPr>
              <a:spLocks noChangeArrowheads="1"/>
            </p:cNvSpPr>
            <p:nvPr/>
          </p:nvSpPr>
          <p:spPr bwMode="auto">
            <a:xfrm>
              <a:off x="3078" y="666"/>
              <a:ext cx="39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10</a:t>
              </a:r>
            </a:p>
          </p:txBody>
        </p:sp>
        <p:sp>
          <p:nvSpPr>
            <p:cNvPr id="133153" name="Line 97"/>
            <p:cNvSpPr>
              <a:spLocks noChangeShapeType="1"/>
            </p:cNvSpPr>
            <p:nvPr/>
          </p:nvSpPr>
          <p:spPr bwMode="auto">
            <a:xfrm flipH="1">
              <a:off x="3825" y="1420"/>
              <a:ext cx="310" cy="567"/>
            </a:xfrm>
            <a:prstGeom prst="line">
              <a:avLst/>
            </a:prstGeom>
            <a:noFill/>
            <a:ln w="222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54" name="Rectangle 98"/>
            <p:cNvSpPr>
              <a:spLocks noChangeArrowheads="1"/>
            </p:cNvSpPr>
            <p:nvPr/>
          </p:nvSpPr>
          <p:spPr bwMode="auto">
            <a:xfrm>
              <a:off x="4000" y="1597"/>
              <a:ext cx="39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12</a:t>
              </a:r>
            </a:p>
          </p:txBody>
        </p:sp>
        <p:sp>
          <p:nvSpPr>
            <p:cNvPr id="133155" name="Line 99"/>
            <p:cNvSpPr>
              <a:spLocks noChangeShapeType="1"/>
            </p:cNvSpPr>
            <p:nvPr/>
          </p:nvSpPr>
          <p:spPr bwMode="auto">
            <a:xfrm flipH="1">
              <a:off x="3739" y="895"/>
              <a:ext cx="192" cy="234"/>
            </a:xfrm>
            <a:prstGeom prst="line">
              <a:avLst/>
            </a:prstGeom>
            <a:noFill/>
            <a:ln w="254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56" name="Rectangle 100"/>
            <p:cNvSpPr>
              <a:spLocks noChangeArrowheads="1"/>
            </p:cNvSpPr>
            <p:nvPr/>
          </p:nvSpPr>
          <p:spPr bwMode="auto">
            <a:xfrm>
              <a:off x="3583" y="879"/>
              <a:ext cx="39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14</a:t>
              </a:r>
            </a:p>
          </p:txBody>
        </p:sp>
      </p:grpSp>
      <p:grpSp>
        <p:nvGrpSpPr>
          <p:cNvPr id="133133" name="Group 101"/>
          <p:cNvGrpSpPr>
            <a:grpSpLocks/>
          </p:cNvGrpSpPr>
          <p:nvPr/>
        </p:nvGrpSpPr>
        <p:grpSpPr bwMode="auto">
          <a:xfrm>
            <a:off x="6254356" y="3625455"/>
            <a:ext cx="1491088" cy="2015728"/>
            <a:chOff x="4363" y="1335"/>
            <a:chExt cx="1492" cy="2031"/>
          </a:xfrm>
        </p:grpSpPr>
        <p:grpSp>
          <p:nvGrpSpPr>
            <p:cNvPr id="133134" name="Group 102"/>
            <p:cNvGrpSpPr>
              <a:grpSpLocks/>
            </p:cNvGrpSpPr>
            <p:nvPr/>
          </p:nvGrpSpPr>
          <p:grpSpPr bwMode="auto">
            <a:xfrm>
              <a:off x="4363" y="1335"/>
              <a:ext cx="1357" cy="2031"/>
              <a:chOff x="4158" y="1313"/>
              <a:chExt cx="1357" cy="2031"/>
            </a:xfrm>
          </p:grpSpPr>
          <p:sp>
            <p:nvSpPr>
              <p:cNvPr id="133143" name="Oval 103"/>
              <p:cNvSpPr>
                <a:spLocks noChangeArrowheads="1"/>
              </p:cNvSpPr>
              <p:nvPr/>
            </p:nvSpPr>
            <p:spPr bwMode="auto">
              <a:xfrm>
                <a:off x="4632" y="131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0</a:t>
                </a:r>
              </a:p>
            </p:txBody>
          </p:sp>
          <p:sp>
            <p:nvSpPr>
              <p:cNvPr id="133144" name="Oval 104"/>
              <p:cNvSpPr>
                <a:spLocks noChangeArrowheads="1"/>
              </p:cNvSpPr>
              <p:nvPr/>
            </p:nvSpPr>
            <p:spPr bwMode="auto">
              <a:xfrm>
                <a:off x="5025" y="168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1</a:t>
                </a:r>
              </a:p>
            </p:txBody>
          </p:sp>
          <p:sp>
            <p:nvSpPr>
              <p:cNvPr id="133145" name="Oval 105"/>
              <p:cNvSpPr>
                <a:spLocks noChangeArrowheads="1"/>
              </p:cNvSpPr>
              <p:nvPr/>
            </p:nvSpPr>
            <p:spPr bwMode="auto">
              <a:xfrm>
                <a:off x="5235" y="221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2</a:t>
                </a:r>
              </a:p>
            </p:txBody>
          </p:sp>
          <p:sp>
            <p:nvSpPr>
              <p:cNvPr id="133146" name="Oval 106"/>
              <p:cNvSpPr>
                <a:spLocks noChangeArrowheads="1"/>
              </p:cNvSpPr>
              <p:nvPr/>
            </p:nvSpPr>
            <p:spPr bwMode="auto">
              <a:xfrm>
                <a:off x="4869" y="306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3</a:t>
                </a:r>
              </a:p>
            </p:txBody>
          </p:sp>
          <p:sp>
            <p:nvSpPr>
              <p:cNvPr id="133147" name="Oval 107"/>
              <p:cNvSpPr>
                <a:spLocks noChangeArrowheads="1"/>
              </p:cNvSpPr>
              <p:nvPr/>
            </p:nvSpPr>
            <p:spPr bwMode="auto">
              <a:xfrm>
                <a:off x="4384" y="276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4</a:t>
                </a:r>
              </a:p>
            </p:txBody>
          </p:sp>
          <p:sp>
            <p:nvSpPr>
              <p:cNvPr id="133148" name="Oval 108"/>
              <p:cNvSpPr>
                <a:spLocks noChangeArrowheads="1"/>
              </p:cNvSpPr>
              <p:nvPr/>
            </p:nvSpPr>
            <p:spPr bwMode="auto">
              <a:xfrm>
                <a:off x="4158" y="222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5</a:t>
                </a:r>
              </a:p>
            </p:txBody>
          </p:sp>
          <p:sp>
            <p:nvSpPr>
              <p:cNvPr id="133149" name="Oval 109"/>
              <p:cNvSpPr>
                <a:spLocks noChangeArrowheads="1"/>
              </p:cNvSpPr>
              <p:nvPr/>
            </p:nvSpPr>
            <p:spPr bwMode="auto">
              <a:xfrm>
                <a:off x="4777" y="220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6</a:t>
                </a:r>
              </a:p>
            </p:txBody>
          </p:sp>
        </p:grpSp>
        <p:sp>
          <p:nvSpPr>
            <p:cNvPr id="133135" name="Line 110"/>
            <p:cNvSpPr>
              <a:spLocks noChangeShapeType="1"/>
            </p:cNvSpPr>
            <p:nvPr/>
          </p:nvSpPr>
          <p:spPr bwMode="auto">
            <a:xfrm flipH="1">
              <a:off x="4504" y="1615"/>
              <a:ext cx="428" cy="621"/>
            </a:xfrm>
            <a:prstGeom prst="line">
              <a:avLst/>
            </a:prstGeom>
            <a:noFill/>
            <a:ln w="222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36" name="Rectangle 111"/>
            <p:cNvSpPr>
              <a:spLocks noChangeArrowheads="1"/>
            </p:cNvSpPr>
            <p:nvPr/>
          </p:nvSpPr>
          <p:spPr bwMode="auto">
            <a:xfrm>
              <a:off x="4465" y="1761"/>
              <a:ext cx="37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10</a:t>
              </a:r>
            </a:p>
          </p:txBody>
        </p:sp>
        <p:sp>
          <p:nvSpPr>
            <p:cNvPr id="133137" name="Line 112"/>
            <p:cNvSpPr>
              <a:spLocks noChangeShapeType="1"/>
            </p:cNvSpPr>
            <p:nvPr/>
          </p:nvSpPr>
          <p:spPr bwMode="auto">
            <a:xfrm flipH="1">
              <a:off x="5212" y="2515"/>
              <a:ext cx="310" cy="567"/>
            </a:xfrm>
            <a:prstGeom prst="line">
              <a:avLst/>
            </a:prstGeom>
            <a:noFill/>
            <a:ln w="222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38" name="Rectangle 113"/>
            <p:cNvSpPr>
              <a:spLocks noChangeArrowheads="1"/>
            </p:cNvSpPr>
            <p:nvPr/>
          </p:nvSpPr>
          <p:spPr bwMode="auto">
            <a:xfrm>
              <a:off x="5388" y="2692"/>
              <a:ext cx="37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12</a:t>
              </a:r>
            </a:p>
          </p:txBody>
        </p:sp>
        <p:sp>
          <p:nvSpPr>
            <p:cNvPr id="133139" name="Line 114"/>
            <p:cNvSpPr>
              <a:spLocks noChangeShapeType="1"/>
            </p:cNvSpPr>
            <p:nvPr/>
          </p:nvSpPr>
          <p:spPr bwMode="auto">
            <a:xfrm flipH="1">
              <a:off x="5126" y="1990"/>
              <a:ext cx="192" cy="234"/>
            </a:xfrm>
            <a:prstGeom prst="line">
              <a:avLst/>
            </a:prstGeom>
            <a:noFill/>
            <a:ln w="222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40" name="Rectangle 115"/>
            <p:cNvSpPr>
              <a:spLocks noChangeArrowheads="1"/>
            </p:cNvSpPr>
            <p:nvPr/>
          </p:nvSpPr>
          <p:spPr bwMode="auto">
            <a:xfrm>
              <a:off x="4971" y="1974"/>
              <a:ext cx="37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14</a:t>
              </a:r>
            </a:p>
          </p:txBody>
        </p:sp>
        <p:sp>
          <p:nvSpPr>
            <p:cNvPr id="133141" name="Line 116"/>
            <p:cNvSpPr>
              <a:spLocks noChangeShapeType="1"/>
            </p:cNvSpPr>
            <p:nvPr/>
          </p:nvSpPr>
          <p:spPr bwMode="auto">
            <a:xfrm>
              <a:off x="5437" y="1990"/>
              <a:ext cx="138" cy="235"/>
            </a:xfrm>
            <a:prstGeom prst="line">
              <a:avLst/>
            </a:prstGeom>
            <a:noFill/>
            <a:ln w="254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3142" name="Rectangle 117"/>
            <p:cNvSpPr>
              <a:spLocks noChangeArrowheads="1"/>
            </p:cNvSpPr>
            <p:nvPr/>
          </p:nvSpPr>
          <p:spPr bwMode="auto">
            <a:xfrm>
              <a:off x="5484" y="1974"/>
              <a:ext cx="37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16</a:t>
              </a:r>
            </a:p>
          </p:txBody>
        </p:sp>
      </p:grpSp>
    </p:spTree>
    <p:extLst>
      <p:ext uri="{BB962C8B-B14F-4D97-AF65-F5344CB8AC3E}">
        <p14:creationId xmlns:p14="http://schemas.microsoft.com/office/powerpoint/2010/main" val="22033060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2"/>
          <p:cNvSpPr txBox="1">
            <a:spLocks noChangeArrowheads="1"/>
          </p:cNvSpPr>
          <p:nvPr/>
        </p:nvSpPr>
        <p:spPr bwMode="auto">
          <a:xfrm>
            <a:off x="1200151" y="818793"/>
            <a:ext cx="819455"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r>
              <a:rPr lang="en-US" altLang="zh-TW" sz="1800" b="0">
                <a:solidFill>
                  <a:srgbClr val="CC3300"/>
                </a:solidFill>
                <a:latin typeface="Times New Roman" panose="02020603050405020304" pitchFamily="18" charset="0"/>
              </a:rPr>
              <a:t>0       5</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2       3</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1       6</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1       2</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3       6</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3       4</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4       6</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4       5</a:t>
            </a:r>
          </a:p>
          <a:p>
            <a:pPr fontAlgn="base">
              <a:spcBef>
                <a:spcPct val="0"/>
              </a:spcBef>
              <a:spcAft>
                <a:spcPct val="0"/>
              </a:spcAft>
              <a:buFontTx/>
              <a:buNone/>
            </a:pPr>
            <a:endParaRPr lang="en-US" altLang="zh-TW" sz="1800" b="0">
              <a:solidFill>
                <a:srgbClr val="CC3300"/>
              </a:solidFill>
              <a:latin typeface="Times New Roman" panose="02020603050405020304" pitchFamily="18" charset="0"/>
            </a:endParaRPr>
          </a:p>
          <a:p>
            <a:pPr fontAlgn="base">
              <a:spcBef>
                <a:spcPct val="0"/>
              </a:spcBef>
              <a:spcAft>
                <a:spcPct val="0"/>
              </a:spcAft>
              <a:buFontTx/>
              <a:buNone/>
            </a:pPr>
            <a:r>
              <a:rPr lang="en-US" altLang="zh-TW" sz="1800" b="0">
                <a:solidFill>
                  <a:srgbClr val="CC3300"/>
                </a:solidFill>
                <a:latin typeface="Times New Roman" panose="02020603050405020304" pitchFamily="18" charset="0"/>
              </a:rPr>
              <a:t>0       1</a:t>
            </a:r>
          </a:p>
        </p:txBody>
      </p:sp>
      <p:sp>
        <p:nvSpPr>
          <p:cNvPr id="135174" name="Line 3"/>
          <p:cNvSpPr>
            <a:spLocks noChangeShapeType="1"/>
          </p:cNvSpPr>
          <p:nvPr/>
        </p:nvSpPr>
        <p:spPr bwMode="auto">
          <a:xfrm>
            <a:off x="1414462" y="1059656"/>
            <a:ext cx="357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75" name="Line 4"/>
          <p:cNvSpPr>
            <a:spLocks noChangeShapeType="1"/>
          </p:cNvSpPr>
          <p:nvPr/>
        </p:nvSpPr>
        <p:spPr bwMode="auto">
          <a:xfrm>
            <a:off x="1401366" y="1601391"/>
            <a:ext cx="3702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76" name="Line 5"/>
          <p:cNvSpPr>
            <a:spLocks noChangeShapeType="1"/>
          </p:cNvSpPr>
          <p:nvPr/>
        </p:nvSpPr>
        <p:spPr bwMode="auto">
          <a:xfrm>
            <a:off x="1401366" y="2157413"/>
            <a:ext cx="423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77" name="Line 6"/>
          <p:cNvSpPr>
            <a:spLocks noChangeShapeType="1"/>
          </p:cNvSpPr>
          <p:nvPr/>
        </p:nvSpPr>
        <p:spPr bwMode="auto">
          <a:xfrm>
            <a:off x="1388270" y="2699147"/>
            <a:ext cx="422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78" name="Line 7"/>
          <p:cNvSpPr>
            <a:spLocks noChangeShapeType="1"/>
          </p:cNvSpPr>
          <p:nvPr/>
        </p:nvSpPr>
        <p:spPr bwMode="auto">
          <a:xfrm>
            <a:off x="1401366" y="3242072"/>
            <a:ext cx="3702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79" name="Line 8"/>
          <p:cNvSpPr>
            <a:spLocks noChangeShapeType="1"/>
          </p:cNvSpPr>
          <p:nvPr/>
        </p:nvSpPr>
        <p:spPr bwMode="auto">
          <a:xfrm>
            <a:off x="1414462" y="3811191"/>
            <a:ext cx="357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80" name="Line 9"/>
          <p:cNvSpPr>
            <a:spLocks noChangeShapeType="1"/>
          </p:cNvSpPr>
          <p:nvPr/>
        </p:nvSpPr>
        <p:spPr bwMode="auto">
          <a:xfrm>
            <a:off x="1414462" y="4339829"/>
            <a:ext cx="357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81" name="Line 10"/>
          <p:cNvSpPr>
            <a:spLocks noChangeShapeType="1"/>
          </p:cNvSpPr>
          <p:nvPr/>
        </p:nvSpPr>
        <p:spPr bwMode="auto">
          <a:xfrm>
            <a:off x="1414464" y="4908947"/>
            <a:ext cx="3833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82" name="Line 11"/>
          <p:cNvSpPr>
            <a:spLocks noChangeShapeType="1"/>
          </p:cNvSpPr>
          <p:nvPr/>
        </p:nvSpPr>
        <p:spPr bwMode="auto">
          <a:xfrm>
            <a:off x="1428751" y="5372100"/>
            <a:ext cx="3833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83" name="Text Box 12"/>
          <p:cNvSpPr txBox="1">
            <a:spLocks noChangeArrowheads="1"/>
          </p:cNvSpPr>
          <p:nvPr/>
        </p:nvSpPr>
        <p:spPr bwMode="auto">
          <a:xfrm>
            <a:off x="1398591" y="844497"/>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10</a:t>
            </a:r>
          </a:p>
        </p:txBody>
      </p:sp>
      <p:sp>
        <p:nvSpPr>
          <p:cNvPr id="135184" name="Text Box 13"/>
          <p:cNvSpPr txBox="1">
            <a:spLocks noChangeArrowheads="1"/>
          </p:cNvSpPr>
          <p:nvPr/>
        </p:nvSpPr>
        <p:spPr bwMode="auto">
          <a:xfrm>
            <a:off x="1424784" y="1374326"/>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12</a:t>
            </a:r>
          </a:p>
        </p:txBody>
      </p:sp>
      <p:sp>
        <p:nvSpPr>
          <p:cNvPr id="135185" name="Text Box 14"/>
          <p:cNvSpPr txBox="1">
            <a:spLocks noChangeArrowheads="1"/>
          </p:cNvSpPr>
          <p:nvPr/>
        </p:nvSpPr>
        <p:spPr bwMode="auto">
          <a:xfrm>
            <a:off x="1411687" y="1942254"/>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14</a:t>
            </a:r>
          </a:p>
        </p:txBody>
      </p:sp>
      <p:sp>
        <p:nvSpPr>
          <p:cNvPr id="135186" name="Text Box 15"/>
          <p:cNvSpPr txBox="1">
            <a:spLocks noChangeArrowheads="1"/>
          </p:cNvSpPr>
          <p:nvPr/>
        </p:nvSpPr>
        <p:spPr bwMode="auto">
          <a:xfrm>
            <a:off x="1384303" y="2472082"/>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16</a:t>
            </a:r>
          </a:p>
        </p:txBody>
      </p:sp>
      <p:sp>
        <p:nvSpPr>
          <p:cNvPr id="135187" name="Text Box 16"/>
          <p:cNvSpPr txBox="1">
            <a:spLocks noChangeArrowheads="1"/>
          </p:cNvSpPr>
          <p:nvPr/>
        </p:nvSpPr>
        <p:spPr bwMode="auto">
          <a:xfrm>
            <a:off x="1371206" y="3026913"/>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18</a:t>
            </a:r>
          </a:p>
        </p:txBody>
      </p:sp>
      <p:sp>
        <p:nvSpPr>
          <p:cNvPr id="135188" name="Text Box 17"/>
          <p:cNvSpPr txBox="1">
            <a:spLocks noChangeArrowheads="1"/>
          </p:cNvSpPr>
          <p:nvPr/>
        </p:nvSpPr>
        <p:spPr bwMode="auto">
          <a:xfrm>
            <a:off x="1411687" y="3597222"/>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22</a:t>
            </a:r>
          </a:p>
        </p:txBody>
      </p:sp>
      <p:sp>
        <p:nvSpPr>
          <p:cNvPr id="135189" name="Text Box 18"/>
          <p:cNvSpPr txBox="1">
            <a:spLocks noChangeArrowheads="1"/>
          </p:cNvSpPr>
          <p:nvPr/>
        </p:nvSpPr>
        <p:spPr bwMode="auto">
          <a:xfrm>
            <a:off x="1371206" y="4105620"/>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24</a:t>
            </a:r>
          </a:p>
        </p:txBody>
      </p:sp>
      <p:sp>
        <p:nvSpPr>
          <p:cNvPr id="135190" name="Text Box 19"/>
          <p:cNvSpPr txBox="1">
            <a:spLocks noChangeArrowheads="1"/>
          </p:cNvSpPr>
          <p:nvPr/>
        </p:nvSpPr>
        <p:spPr bwMode="auto">
          <a:xfrm>
            <a:off x="1377159" y="4673547"/>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25</a:t>
            </a:r>
          </a:p>
        </p:txBody>
      </p:sp>
      <p:sp>
        <p:nvSpPr>
          <p:cNvPr id="135191" name="Text Box 20"/>
          <p:cNvSpPr txBox="1">
            <a:spLocks noChangeArrowheads="1"/>
          </p:cNvSpPr>
          <p:nvPr/>
        </p:nvSpPr>
        <p:spPr bwMode="auto">
          <a:xfrm>
            <a:off x="1398591" y="5130747"/>
            <a:ext cx="3770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000000"/>
                </a:solidFill>
                <a:latin typeface="Times New Roman" panose="02020603050405020304" pitchFamily="18" charset="0"/>
              </a:rPr>
              <a:t>28</a:t>
            </a:r>
          </a:p>
        </p:txBody>
      </p:sp>
      <p:grpSp>
        <p:nvGrpSpPr>
          <p:cNvPr id="135192" name="Group 21"/>
          <p:cNvGrpSpPr>
            <a:grpSpLocks/>
          </p:cNvGrpSpPr>
          <p:nvPr/>
        </p:nvGrpSpPr>
        <p:grpSpPr bwMode="auto">
          <a:xfrm>
            <a:off x="2400300" y="1257301"/>
            <a:ext cx="1615679" cy="2418160"/>
            <a:chOff x="879" y="1324"/>
            <a:chExt cx="1357" cy="2031"/>
          </a:xfrm>
        </p:grpSpPr>
        <p:sp>
          <p:nvSpPr>
            <p:cNvPr id="135228" name="Oval 22"/>
            <p:cNvSpPr>
              <a:spLocks noChangeArrowheads="1"/>
            </p:cNvSpPr>
            <p:nvPr/>
          </p:nvSpPr>
          <p:spPr bwMode="auto">
            <a:xfrm>
              <a:off x="1353" y="132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0</a:t>
              </a:r>
            </a:p>
          </p:txBody>
        </p:sp>
        <p:sp>
          <p:nvSpPr>
            <p:cNvPr id="135229" name="Oval 23"/>
            <p:cNvSpPr>
              <a:spLocks noChangeArrowheads="1"/>
            </p:cNvSpPr>
            <p:nvPr/>
          </p:nvSpPr>
          <p:spPr bwMode="auto">
            <a:xfrm>
              <a:off x="1746" y="169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1</a:t>
              </a:r>
            </a:p>
          </p:txBody>
        </p:sp>
        <p:sp>
          <p:nvSpPr>
            <p:cNvPr id="135230" name="Oval 24"/>
            <p:cNvSpPr>
              <a:spLocks noChangeArrowheads="1"/>
            </p:cNvSpPr>
            <p:nvPr/>
          </p:nvSpPr>
          <p:spPr bwMode="auto">
            <a:xfrm>
              <a:off x="1956" y="222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2</a:t>
              </a:r>
            </a:p>
          </p:txBody>
        </p:sp>
        <p:sp>
          <p:nvSpPr>
            <p:cNvPr id="135231" name="Oval 25"/>
            <p:cNvSpPr>
              <a:spLocks noChangeArrowheads="1"/>
            </p:cNvSpPr>
            <p:nvPr/>
          </p:nvSpPr>
          <p:spPr bwMode="auto">
            <a:xfrm>
              <a:off x="1590" y="307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3</a:t>
              </a:r>
            </a:p>
          </p:txBody>
        </p:sp>
        <p:sp>
          <p:nvSpPr>
            <p:cNvPr id="135232" name="Oval 26"/>
            <p:cNvSpPr>
              <a:spLocks noChangeArrowheads="1"/>
            </p:cNvSpPr>
            <p:nvPr/>
          </p:nvSpPr>
          <p:spPr bwMode="auto">
            <a:xfrm>
              <a:off x="1105" y="277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4</a:t>
              </a:r>
            </a:p>
          </p:txBody>
        </p:sp>
        <p:sp>
          <p:nvSpPr>
            <p:cNvPr id="135233" name="Oval 27"/>
            <p:cNvSpPr>
              <a:spLocks noChangeArrowheads="1"/>
            </p:cNvSpPr>
            <p:nvPr/>
          </p:nvSpPr>
          <p:spPr bwMode="auto">
            <a:xfrm>
              <a:off x="879" y="223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5</a:t>
              </a:r>
            </a:p>
          </p:txBody>
        </p:sp>
        <p:sp>
          <p:nvSpPr>
            <p:cNvPr id="135234" name="Oval 28"/>
            <p:cNvSpPr>
              <a:spLocks noChangeArrowheads="1"/>
            </p:cNvSpPr>
            <p:nvPr/>
          </p:nvSpPr>
          <p:spPr bwMode="auto">
            <a:xfrm>
              <a:off x="1498" y="221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6</a:t>
              </a:r>
            </a:p>
          </p:txBody>
        </p:sp>
      </p:grpSp>
      <p:sp>
        <p:nvSpPr>
          <p:cNvPr id="135193" name="Line 29"/>
          <p:cNvSpPr>
            <a:spLocks noChangeShapeType="1"/>
          </p:cNvSpPr>
          <p:nvPr/>
        </p:nvSpPr>
        <p:spPr bwMode="auto">
          <a:xfrm flipH="1">
            <a:off x="2568178" y="1590675"/>
            <a:ext cx="509588" cy="739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94" name="Rectangle 30"/>
          <p:cNvSpPr>
            <a:spLocks noChangeArrowheads="1"/>
          </p:cNvSpPr>
          <p:nvPr/>
        </p:nvSpPr>
        <p:spPr bwMode="auto">
          <a:xfrm>
            <a:off x="2522936" y="1764507"/>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10</a:t>
            </a:r>
          </a:p>
        </p:txBody>
      </p:sp>
      <p:sp>
        <p:nvSpPr>
          <p:cNvPr id="135195" name="Line 31"/>
          <p:cNvSpPr>
            <a:spLocks noChangeShapeType="1"/>
          </p:cNvSpPr>
          <p:nvPr/>
        </p:nvSpPr>
        <p:spPr bwMode="auto">
          <a:xfrm flipH="1">
            <a:off x="3411142" y="2662239"/>
            <a:ext cx="369094" cy="6750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96" name="Rectangle 32"/>
          <p:cNvSpPr>
            <a:spLocks noChangeArrowheads="1"/>
          </p:cNvSpPr>
          <p:nvPr/>
        </p:nvSpPr>
        <p:spPr bwMode="auto">
          <a:xfrm>
            <a:off x="3619501" y="2872979"/>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12</a:t>
            </a:r>
          </a:p>
        </p:txBody>
      </p:sp>
      <p:sp>
        <p:nvSpPr>
          <p:cNvPr id="135197" name="Line 33"/>
          <p:cNvSpPr>
            <a:spLocks noChangeShapeType="1"/>
          </p:cNvSpPr>
          <p:nvPr/>
        </p:nvSpPr>
        <p:spPr bwMode="auto">
          <a:xfrm flipH="1">
            <a:off x="3308747" y="2037161"/>
            <a:ext cx="228600" cy="27860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198" name="Rectangle 34"/>
          <p:cNvSpPr>
            <a:spLocks noChangeArrowheads="1"/>
          </p:cNvSpPr>
          <p:nvPr/>
        </p:nvSpPr>
        <p:spPr bwMode="auto">
          <a:xfrm>
            <a:off x="3121820" y="2018110"/>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14</a:t>
            </a:r>
          </a:p>
        </p:txBody>
      </p:sp>
      <p:sp>
        <p:nvSpPr>
          <p:cNvPr id="135199" name="Line 35"/>
          <p:cNvSpPr>
            <a:spLocks noChangeShapeType="1"/>
          </p:cNvSpPr>
          <p:nvPr/>
        </p:nvSpPr>
        <p:spPr bwMode="auto">
          <a:xfrm>
            <a:off x="3679033" y="2037160"/>
            <a:ext cx="164306" cy="27979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00" name="Rectangle 36"/>
          <p:cNvSpPr>
            <a:spLocks noChangeArrowheads="1"/>
          </p:cNvSpPr>
          <p:nvPr/>
        </p:nvSpPr>
        <p:spPr bwMode="auto">
          <a:xfrm>
            <a:off x="3734992" y="2018110"/>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16</a:t>
            </a:r>
          </a:p>
        </p:txBody>
      </p:sp>
      <p:sp>
        <p:nvSpPr>
          <p:cNvPr id="135201" name="Line 37"/>
          <p:cNvSpPr>
            <a:spLocks noChangeShapeType="1"/>
          </p:cNvSpPr>
          <p:nvPr/>
        </p:nvSpPr>
        <p:spPr bwMode="auto">
          <a:xfrm>
            <a:off x="2989660" y="3223024"/>
            <a:ext cx="279797" cy="202406"/>
          </a:xfrm>
          <a:prstGeom prst="line">
            <a:avLst/>
          </a:prstGeom>
          <a:noFill/>
          <a:ln w="254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02" name="Rectangle 38"/>
          <p:cNvSpPr>
            <a:spLocks noChangeArrowheads="1"/>
          </p:cNvSpPr>
          <p:nvPr/>
        </p:nvSpPr>
        <p:spPr bwMode="auto">
          <a:xfrm>
            <a:off x="2867026" y="3268267"/>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22</a:t>
            </a:r>
          </a:p>
        </p:txBody>
      </p:sp>
      <p:grpSp>
        <p:nvGrpSpPr>
          <p:cNvPr id="135203" name="Group 39"/>
          <p:cNvGrpSpPr>
            <a:grpSpLocks/>
          </p:cNvGrpSpPr>
          <p:nvPr/>
        </p:nvGrpSpPr>
        <p:grpSpPr bwMode="auto">
          <a:xfrm>
            <a:off x="5251848" y="1296591"/>
            <a:ext cx="1615678" cy="2418159"/>
            <a:chOff x="3429" y="1292"/>
            <a:chExt cx="1357" cy="2031"/>
          </a:xfrm>
        </p:grpSpPr>
        <p:sp>
          <p:nvSpPr>
            <p:cNvPr id="135221" name="Oval 40"/>
            <p:cNvSpPr>
              <a:spLocks noChangeArrowheads="1"/>
            </p:cNvSpPr>
            <p:nvPr/>
          </p:nvSpPr>
          <p:spPr bwMode="auto">
            <a:xfrm>
              <a:off x="3903" y="129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0</a:t>
              </a:r>
            </a:p>
          </p:txBody>
        </p:sp>
        <p:sp>
          <p:nvSpPr>
            <p:cNvPr id="135222" name="Oval 41"/>
            <p:cNvSpPr>
              <a:spLocks noChangeArrowheads="1"/>
            </p:cNvSpPr>
            <p:nvPr/>
          </p:nvSpPr>
          <p:spPr bwMode="auto">
            <a:xfrm>
              <a:off x="4296" y="166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1</a:t>
              </a:r>
            </a:p>
          </p:txBody>
        </p:sp>
        <p:sp>
          <p:nvSpPr>
            <p:cNvPr id="135223" name="Oval 42"/>
            <p:cNvSpPr>
              <a:spLocks noChangeArrowheads="1"/>
            </p:cNvSpPr>
            <p:nvPr/>
          </p:nvSpPr>
          <p:spPr bwMode="auto">
            <a:xfrm>
              <a:off x="4506" y="219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2</a:t>
              </a:r>
            </a:p>
          </p:txBody>
        </p:sp>
        <p:sp>
          <p:nvSpPr>
            <p:cNvPr id="135224" name="Oval 43"/>
            <p:cNvSpPr>
              <a:spLocks noChangeArrowheads="1"/>
            </p:cNvSpPr>
            <p:nvPr/>
          </p:nvSpPr>
          <p:spPr bwMode="auto">
            <a:xfrm>
              <a:off x="4140" y="304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3</a:t>
              </a:r>
            </a:p>
          </p:txBody>
        </p:sp>
        <p:sp>
          <p:nvSpPr>
            <p:cNvPr id="135225" name="Oval 44"/>
            <p:cNvSpPr>
              <a:spLocks noChangeArrowheads="1"/>
            </p:cNvSpPr>
            <p:nvPr/>
          </p:nvSpPr>
          <p:spPr bwMode="auto">
            <a:xfrm>
              <a:off x="3655" y="274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4</a:t>
              </a:r>
            </a:p>
          </p:txBody>
        </p:sp>
        <p:sp>
          <p:nvSpPr>
            <p:cNvPr id="135226" name="Oval 45"/>
            <p:cNvSpPr>
              <a:spLocks noChangeArrowheads="1"/>
            </p:cNvSpPr>
            <p:nvPr/>
          </p:nvSpPr>
          <p:spPr bwMode="auto">
            <a:xfrm>
              <a:off x="3429" y="219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5</a:t>
              </a:r>
            </a:p>
          </p:txBody>
        </p:sp>
        <p:sp>
          <p:nvSpPr>
            <p:cNvPr id="135227" name="Oval 46"/>
            <p:cNvSpPr>
              <a:spLocks noChangeArrowheads="1"/>
            </p:cNvSpPr>
            <p:nvPr/>
          </p:nvSpPr>
          <p:spPr bwMode="auto">
            <a:xfrm>
              <a:off x="4048" y="218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1800">
                  <a:solidFill>
                    <a:srgbClr val="3333CC"/>
                  </a:solidFill>
                  <a:latin typeface="Times New Roman" panose="02020603050405020304" pitchFamily="18" charset="0"/>
                </a:rPr>
                <a:t>6</a:t>
              </a:r>
            </a:p>
          </p:txBody>
        </p:sp>
      </p:grpSp>
      <p:sp>
        <p:nvSpPr>
          <p:cNvPr id="135204" name="Line 47"/>
          <p:cNvSpPr>
            <a:spLocks noChangeShapeType="1"/>
          </p:cNvSpPr>
          <p:nvPr/>
        </p:nvSpPr>
        <p:spPr bwMode="auto">
          <a:xfrm flipH="1">
            <a:off x="5419725" y="1629967"/>
            <a:ext cx="509588" cy="7393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05" name="Rectangle 48"/>
          <p:cNvSpPr>
            <a:spLocks noChangeArrowheads="1"/>
          </p:cNvSpPr>
          <p:nvPr/>
        </p:nvSpPr>
        <p:spPr bwMode="auto">
          <a:xfrm>
            <a:off x="5374482" y="1803798"/>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10</a:t>
            </a:r>
          </a:p>
        </p:txBody>
      </p:sp>
      <p:sp>
        <p:nvSpPr>
          <p:cNvPr id="135206" name="Line 49"/>
          <p:cNvSpPr>
            <a:spLocks noChangeShapeType="1"/>
          </p:cNvSpPr>
          <p:nvPr/>
        </p:nvSpPr>
        <p:spPr bwMode="auto">
          <a:xfrm flipH="1">
            <a:off x="6262689" y="2701529"/>
            <a:ext cx="369094" cy="6750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07" name="Rectangle 50"/>
          <p:cNvSpPr>
            <a:spLocks noChangeArrowheads="1"/>
          </p:cNvSpPr>
          <p:nvPr/>
        </p:nvSpPr>
        <p:spPr bwMode="auto">
          <a:xfrm>
            <a:off x="6471048" y="2912269"/>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12</a:t>
            </a:r>
          </a:p>
        </p:txBody>
      </p:sp>
      <p:sp>
        <p:nvSpPr>
          <p:cNvPr id="135208" name="Line 51"/>
          <p:cNvSpPr>
            <a:spLocks noChangeShapeType="1"/>
          </p:cNvSpPr>
          <p:nvPr/>
        </p:nvSpPr>
        <p:spPr bwMode="auto">
          <a:xfrm flipH="1">
            <a:off x="6160294" y="2076451"/>
            <a:ext cx="228600" cy="27860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09" name="Rectangle 52"/>
          <p:cNvSpPr>
            <a:spLocks noChangeArrowheads="1"/>
          </p:cNvSpPr>
          <p:nvPr/>
        </p:nvSpPr>
        <p:spPr bwMode="auto">
          <a:xfrm>
            <a:off x="5973367" y="2057401"/>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14</a:t>
            </a:r>
          </a:p>
        </p:txBody>
      </p:sp>
      <p:sp>
        <p:nvSpPr>
          <p:cNvPr id="135210" name="Line 53"/>
          <p:cNvSpPr>
            <a:spLocks noChangeShapeType="1"/>
          </p:cNvSpPr>
          <p:nvPr/>
        </p:nvSpPr>
        <p:spPr bwMode="auto">
          <a:xfrm>
            <a:off x="6530580" y="2076451"/>
            <a:ext cx="164306" cy="2797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11" name="Rectangle 54"/>
          <p:cNvSpPr>
            <a:spLocks noChangeArrowheads="1"/>
          </p:cNvSpPr>
          <p:nvPr/>
        </p:nvSpPr>
        <p:spPr bwMode="auto">
          <a:xfrm>
            <a:off x="6586539" y="2057401"/>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16</a:t>
            </a:r>
          </a:p>
        </p:txBody>
      </p:sp>
      <p:sp>
        <p:nvSpPr>
          <p:cNvPr id="135212" name="Line 55"/>
          <p:cNvSpPr>
            <a:spLocks noChangeShapeType="1"/>
          </p:cNvSpPr>
          <p:nvPr/>
        </p:nvSpPr>
        <p:spPr bwMode="auto">
          <a:xfrm>
            <a:off x="5841208" y="3262314"/>
            <a:ext cx="279797" cy="20240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13" name="Rectangle 56"/>
          <p:cNvSpPr>
            <a:spLocks noChangeArrowheads="1"/>
          </p:cNvSpPr>
          <p:nvPr/>
        </p:nvSpPr>
        <p:spPr bwMode="auto">
          <a:xfrm>
            <a:off x="5718573" y="3307557"/>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22</a:t>
            </a:r>
          </a:p>
        </p:txBody>
      </p:sp>
      <p:sp>
        <p:nvSpPr>
          <p:cNvPr id="135214" name="Line 57"/>
          <p:cNvSpPr>
            <a:spLocks noChangeShapeType="1"/>
          </p:cNvSpPr>
          <p:nvPr/>
        </p:nvSpPr>
        <p:spPr bwMode="auto">
          <a:xfrm>
            <a:off x="5434014" y="2701529"/>
            <a:ext cx="151210" cy="342900"/>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35215" name="Rectangle 58"/>
          <p:cNvSpPr>
            <a:spLocks noChangeArrowheads="1"/>
          </p:cNvSpPr>
          <p:nvPr/>
        </p:nvSpPr>
        <p:spPr bwMode="auto">
          <a:xfrm>
            <a:off x="5197080" y="2786063"/>
            <a:ext cx="37029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25</a:t>
            </a:r>
          </a:p>
        </p:txBody>
      </p:sp>
      <p:sp>
        <p:nvSpPr>
          <p:cNvPr id="135216" name="Text Box 62"/>
          <p:cNvSpPr txBox="1">
            <a:spLocks noChangeArrowheads="1"/>
          </p:cNvSpPr>
          <p:nvPr/>
        </p:nvSpPr>
        <p:spPr bwMode="auto">
          <a:xfrm>
            <a:off x="3959086" y="3280053"/>
            <a:ext cx="242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800">
                <a:solidFill>
                  <a:srgbClr val="3333CC"/>
                </a:solidFill>
                <a:latin typeface="Times New Roman" panose="02020603050405020304" pitchFamily="18" charset="0"/>
              </a:rPr>
              <a:t> </a:t>
            </a:r>
          </a:p>
        </p:txBody>
      </p:sp>
      <p:sp>
        <p:nvSpPr>
          <p:cNvPr id="135217" name="Text Box 63"/>
          <p:cNvSpPr txBox="1">
            <a:spLocks noChangeArrowheads="1"/>
          </p:cNvSpPr>
          <p:nvPr/>
        </p:nvSpPr>
        <p:spPr bwMode="auto">
          <a:xfrm>
            <a:off x="3642238" y="4250876"/>
            <a:ext cx="24465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en-US" altLang="zh-TW" sz="1500" b="0">
                <a:solidFill>
                  <a:srgbClr val="CC3300"/>
                </a:solidFill>
                <a:latin typeface="Times New Roman" panose="02020603050405020304" pitchFamily="18" charset="0"/>
              </a:rPr>
              <a:t>cost = 10 +25+22+12+16+14</a:t>
            </a:r>
          </a:p>
        </p:txBody>
      </p:sp>
      <p:cxnSp>
        <p:nvCxnSpPr>
          <p:cNvPr id="135218" name="AutoShape 64"/>
          <p:cNvCxnSpPr>
            <a:cxnSpLocks noChangeShapeType="1"/>
            <a:stCxn id="135234" idx="4"/>
            <a:endCxn id="135231" idx="0"/>
          </p:cNvCxnSpPr>
          <p:nvPr/>
        </p:nvCxnSpPr>
        <p:spPr bwMode="auto">
          <a:xfrm>
            <a:off x="3303985" y="2655094"/>
            <a:ext cx="109538" cy="686991"/>
          </a:xfrm>
          <a:prstGeom prst="straightConnector1">
            <a:avLst/>
          </a:prstGeom>
          <a:noFill/>
          <a:ln w="12700">
            <a:solidFill>
              <a:srgbClr val="00FF00"/>
            </a:solidFill>
            <a:prstDash val="dash"/>
            <a:round/>
            <a:headEnd/>
            <a:tailEnd/>
          </a:ln>
          <a:extLst>
            <a:ext uri="{909E8E84-426E-40DD-AFC4-6F175D3DCCD1}">
              <a14:hiddenFill xmlns:a14="http://schemas.microsoft.com/office/drawing/2010/main">
                <a:noFill/>
              </a14:hiddenFill>
            </a:ext>
          </a:extLst>
        </p:spPr>
      </p:cxnSp>
      <p:sp>
        <p:nvSpPr>
          <p:cNvPr id="135219" name="Oval 65"/>
          <p:cNvSpPr>
            <a:spLocks noChangeArrowheads="1"/>
          </p:cNvSpPr>
          <p:nvPr/>
        </p:nvSpPr>
        <p:spPr bwMode="auto">
          <a:xfrm>
            <a:off x="1143000" y="3021806"/>
            <a:ext cx="823913" cy="442913"/>
          </a:xfrm>
          <a:prstGeom prst="ellipse">
            <a:avLst/>
          </a:prstGeom>
          <a:noFill/>
          <a:ln w="25400">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endParaRPr lang="zh-TW" altLang="en-US" sz="1800">
              <a:solidFill>
                <a:srgbClr val="000000"/>
              </a:solidFill>
            </a:endParaRPr>
          </a:p>
        </p:txBody>
      </p:sp>
      <p:sp>
        <p:nvSpPr>
          <p:cNvPr id="135220" name="Oval 66"/>
          <p:cNvSpPr>
            <a:spLocks noChangeArrowheads="1"/>
          </p:cNvSpPr>
          <p:nvPr/>
        </p:nvSpPr>
        <p:spPr bwMode="auto">
          <a:xfrm>
            <a:off x="1143000" y="4118372"/>
            <a:ext cx="823913" cy="442913"/>
          </a:xfrm>
          <a:prstGeom prst="ellipse">
            <a:avLst/>
          </a:prstGeom>
          <a:noFill/>
          <a:ln w="25400">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endParaRPr lang="zh-TW" altLang="en-US" sz="1800">
              <a:solidFill>
                <a:srgbClr val="000000"/>
              </a:solidFill>
            </a:endParaRPr>
          </a:p>
        </p:txBody>
      </p:sp>
    </p:spTree>
    <p:extLst>
      <p:ext uri="{BB962C8B-B14F-4D97-AF65-F5344CB8AC3E}">
        <p14:creationId xmlns:p14="http://schemas.microsoft.com/office/powerpoint/2010/main" val="42337587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2"/>
          <p:cNvSpPr>
            <a:spLocks noChangeArrowheads="1"/>
          </p:cNvSpPr>
          <p:nvPr/>
        </p:nvSpPr>
        <p:spPr bwMode="auto">
          <a:xfrm>
            <a:off x="1715691" y="857250"/>
            <a:ext cx="6285309"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endParaRPr lang="en-US" altLang="zh-TW" sz="2700" dirty="0">
              <a:solidFill>
                <a:srgbClr val="000000"/>
              </a:solidFill>
            </a:endParaRPr>
          </a:p>
        </p:txBody>
      </p:sp>
      <p:sp>
        <p:nvSpPr>
          <p:cNvPr id="4" name="標題 3">
            <a:extLst>
              <a:ext uri="{FF2B5EF4-FFF2-40B4-BE49-F238E27FC236}">
                <a16:creationId xmlns:a16="http://schemas.microsoft.com/office/drawing/2014/main" id="{A54D3587-C0BF-4202-A884-3D654ED6244A}"/>
              </a:ext>
            </a:extLst>
          </p:cNvPr>
          <p:cNvSpPr>
            <a:spLocks noGrp="1"/>
          </p:cNvSpPr>
          <p:nvPr>
            <p:ph type="title"/>
          </p:nvPr>
        </p:nvSpPr>
        <p:spPr/>
        <p:txBody>
          <a:bodyPr/>
          <a:lstStyle/>
          <a:p>
            <a:r>
              <a:rPr lang="en-US" altLang="zh-TW" dirty="0"/>
              <a:t>Prim’s Algorithm</a:t>
            </a:r>
            <a:endParaRPr lang="zh-TW" altLang="en-US" dirty="0"/>
          </a:p>
        </p:txBody>
      </p:sp>
      <p:sp>
        <p:nvSpPr>
          <p:cNvPr id="5" name="內容版面配置區 4">
            <a:extLst>
              <a:ext uri="{FF2B5EF4-FFF2-40B4-BE49-F238E27FC236}">
                <a16:creationId xmlns:a16="http://schemas.microsoft.com/office/drawing/2014/main" id="{E37F38B1-F686-4E98-8145-252EEB5EE8A4}"/>
              </a:ext>
            </a:extLst>
          </p:cNvPr>
          <p:cNvSpPr>
            <a:spLocks noGrp="1"/>
          </p:cNvSpPr>
          <p:nvPr>
            <p:ph idx="1"/>
          </p:nvPr>
        </p:nvSpPr>
        <p:spPr/>
        <p:txBody>
          <a:bodyPr/>
          <a:lstStyle/>
          <a:p>
            <a:pPr fontAlgn="base"/>
            <a:r>
              <a:rPr lang="zh-TW" altLang="en-US" dirty="0"/>
              <a:t>先從</a:t>
            </a:r>
            <a:r>
              <a:rPr lang="en-US" altLang="zh-TW" dirty="0"/>
              <a:t>Spanning tree</a:t>
            </a:r>
            <a:r>
              <a:rPr lang="zh-TW" altLang="en-US" dirty="0"/>
              <a:t>中找一個頂點</a:t>
            </a:r>
            <a:r>
              <a:rPr lang="en-US" altLang="zh-TW" dirty="0"/>
              <a:t>V</a:t>
            </a:r>
            <a:r>
              <a:rPr lang="zh-TW" altLang="en-US" dirty="0"/>
              <a:t>作為起始點，找出與</a:t>
            </a:r>
            <a:r>
              <a:rPr lang="en-US" altLang="zh-TW" dirty="0"/>
              <a:t>V</a:t>
            </a:r>
            <a:r>
              <a:rPr lang="zh-TW" altLang="en-US" dirty="0"/>
              <a:t>相連且還沒有被選取的頂點裡面加權值最小的邊，直到找到</a:t>
            </a:r>
            <a:r>
              <a:rPr lang="en-US" altLang="zh-TW" dirty="0"/>
              <a:t>n-1</a:t>
            </a:r>
            <a:r>
              <a:rPr lang="zh-TW" altLang="en-US" dirty="0"/>
              <a:t>個邊</a:t>
            </a:r>
            <a:r>
              <a:rPr lang="en-US" altLang="zh-TW" dirty="0"/>
              <a:t>(</a:t>
            </a:r>
            <a:r>
              <a:rPr lang="zh-TW" altLang="en-US" dirty="0"/>
              <a:t>頂點為</a:t>
            </a:r>
            <a:r>
              <a:rPr lang="en-US" altLang="zh-TW" dirty="0"/>
              <a:t>n)</a:t>
            </a:r>
            <a:r>
              <a:rPr lang="zh-TW" altLang="en-US" dirty="0"/>
              <a:t>。</a:t>
            </a:r>
          </a:p>
          <a:p>
            <a:br>
              <a:rPr lang="zh-TW" altLang="en-US" dirty="0"/>
            </a:br>
            <a:endParaRPr lang="zh-TW" altLang="en-US" dirty="0"/>
          </a:p>
        </p:txBody>
      </p:sp>
      <p:pic>
        <p:nvPicPr>
          <p:cNvPr id="29698" name="Picture 2" descr="https://z1nhouse.github.io/post-images/1577711713650.gif">
            <a:extLst>
              <a:ext uri="{FF2B5EF4-FFF2-40B4-BE49-F238E27FC236}">
                <a16:creationId xmlns:a16="http://schemas.microsoft.com/office/drawing/2014/main" id="{88701DA1-6775-4EFC-B6BB-1C6E4CF50BF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952750"/>
            <a:ext cx="20764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1136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1042988" y="2960688"/>
            <a:ext cx="360362"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5" name="橢圓 4"/>
          <p:cNvSpPr/>
          <p:nvPr/>
        </p:nvSpPr>
        <p:spPr>
          <a:xfrm>
            <a:off x="1547813" y="4221163"/>
            <a:ext cx="360362"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6" name="橢圓 5"/>
          <p:cNvSpPr/>
          <p:nvPr/>
        </p:nvSpPr>
        <p:spPr>
          <a:xfrm>
            <a:off x="2987675" y="2960688"/>
            <a:ext cx="360363"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7" name="橢圓 6"/>
          <p:cNvSpPr/>
          <p:nvPr/>
        </p:nvSpPr>
        <p:spPr>
          <a:xfrm>
            <a:off x="2700338" y="4221163"/>
            <a:ext cx="358775"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8" name="橢圓 7"/>
          <p:cNvSpPr/>
          <p:nvPr/>
        </p:nvSpPr>
        <p:spPr>
          <a:xfrm>
            <a:off x="1979613" y="2060575"/>
            <a:ext cx="360362" cy="360363"/>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cxnSp>
        <p:nvCxnSpPr>
          <p:cNvPr id="10" name="直線接點 9"/>
          <p:cNvCxnSpPr>
            <a:stCxn id="8" idx="3"/>
            <a:endCxn id="4" idx="7"/>
          </p:cNvCxnSpPr>
          <p:nvPr/>
        </p:nvCxnSpPr>
        <p:spPr>
          <a:xfrm flipH="1">
            <a:off x="1350963" y="2368550"/>
            <a:ext cx="681037" cy="64452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a:stCxn id="8" idx="5"/>
            <a:endCxn id="6" idx="1"/>
          </p:cNvCxnSpPr>
          <p:nvPr/>
        </p:nvCxnSpPr>
        <p:spPr>
          <a:xfrm>
            <a:off x="2287588" y="2368550"/>
            <a:ext cx="752475" cy="64452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a:stCxn id="6" idx="3"/>
            <a:endCxn id="5" idx="7"/>
          </p:cNvCxnSpPr>
          <p:nvPr/>
        </p:nvCxnSpPr>
        <p:spPr>
          <a:xfrm flipH="1">
            <a:off x="1854200" y="3268663"/>
            <a:ext cx="1185863" cy="1004887"/>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7" idx="2"/>
            <a:endCxn id="5" idx="6"/>
          </p:cNvCxnSpPr>
          <p:nvPr/>
        </p:nvCxnSpPr>
        <p:spPr>
          <a:xfrm flipH="1">
            <a:off x="1908175" y="4400550"/>
            <a:ext cx="79216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stCxn id="4" idx="4"/>
            <a:endCxn id="5" idx="1"/>
          </p:cNvCxnSpPr>
          <p:nvPr/>
        </p:nvCxnSpPr>
        <p:spPr>
          <a:xfrm>
            <a:off x="1223963" y="3321050"/>
            <a:ext cx="376237" cy="95250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H="1">
            <a:off x="1403350" y="3141663"/>
            <a:ext cx="1584325"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5364163" y="2960688"/>
            <a:ext cx="360362"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30" name="橢圓 29"/>
          <p:cNvSpPr/>
          <p:nvPr/>
        </p:nvSpPr>
        <p:spPr>
          <a:xfrm>
            <a:off x="5867400" y="4221163"/>
            <a:ext cx="360363"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31" name="橢圓 30"/>
          <p:cNvSpPr/>
          <p:nvPr/>
        </p:nvSpPr>
        <p:spPr>
          <a:xfrm>
            <a:off x="7308850" y="2960688"/>
            <a:ext cx="358775"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32" name="橢圓 31"/>
          <p:cNvSpPr/>
          <p:nvPr/>
        </p:nvSpPr>
        <p:spPr>
          <a:xfrm>
            <a:off x="7019925" y="4221163"/>
            <a:ext cx="360363" cy="36036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sp>
        <p:nvSpPr>
          <p:cNvPr id="33" name="橢圓 32"/>
          <p:cNvSpPr/>
          <p:nvPr/>
        </p:nvSpPr>
        <p:spPr>
          <a:xfrm>
            <a:off x="6300788" y="2060575"/>
            <a:ext cx="358775" cy="360363"/>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endParaRPr lang="zh-TW" altLang="en-US"/>
          </a:p>
        </p:txBody>
      </p:sp>
      <p:cxnSp>
        <p:nvCxnSpPr>
          <p:cNvPr id="34" name="直線接點 33"/>
          <p:cNvCxnSpPr>
            <a:stCxn id="33" idx="3"/>
            <a:endCxn id="29" idx="7"/>
          </p:cNvCxnSpPr>
          <p:nvPr/>
        </p:nvCxnSpPr>
        <p:spPr>
          <a:xfrm flipH="1">
            <a:off x="5672138" y="2368550"/>
            <a:ext cx="681037" cy="644525"/>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接點 34"/>
          <p:cNvCxnSpPr>
            <a:stCxn id="33" idx="5"/>
            <a:endCxn id="31" idx="1"/>
          </p:cNvCxnSpPr>
          <p:nvPr/>
        </p:nvCxnSpPr>
        <p:spPr>
          <a:xfrm>
            <a:off x="6607175" y="2368550"/>
            <a:ext cx="754063" cy="644525"/>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接點 35"/>
          <p:cNvCxnSpPr>
            <a:stCxn id="31" idx="3"/>
            <a:endCxn id="30" idx="7"/>
          </p:cNvCxnSpPr>
          <p:nvPr/>
        </p:nvCxnSpPr>
        <p:spPr>
          <a:xfrm flipH="1">
            <a:off x="6175375" y="3268663"/>
            <a:ext cx="1185863" cy="1004887"/>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接點 36"/>
          <p:cNvCxnSpPr>
            <a:stCxn id="32" idx="2"/>
            <a:endCxn id="30" idx="6"/>
          </p:cNvCxnSpPr>
          <p:nvPr/>
        </p:nvCxnSpPr>
        <p:spPr>
          <a:xfrm flipH="1">
            <a:off x="6227763" y="4400550"/>
            <a:ext cx="792162" cy="0"/>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接點 37"/>
          <p:cNvCxnSpPr>
            <a:stCxn id="29" idx="4"/>
            <a:endCxn id="30" idx="1"/>
          </p:cNvCxnSpPr>
          <p:nvPr/>
        </p:nvCxnSpPr>
        <p:spPr>
          <a:xfrm>
            <a:off x="5543550" y="3321050"/>
            <a:ext cx="377825" cy="952500"/>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flipH="1">
            <a:off x="5724525" y="3141663"/>
            <a:ext cx="1584325" cy="0"/>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65" name="文字方塊 39"/>
          <p:cNvSpPr txBox="1">
            <a:spLocks noChangeArrowheads="1"/>
          </p:cNvSpPr>
          <p:nvPr/>
        </p:nvSpPr>
        <p:spPr bwMode="auto">
          <a:xfrm>
            <a:off x="446063" y="4900613"/>
            <a:ext cx="3527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3200" b="1" dirty="0">
                <a:solidFill>
                  <a:srgbClr val="003300"/>
                </a:solidFill>
                <a:latin typeface="Times New Roman" panose="02020603050405020304" pitchFamily="18" charset="0"/>
                <a:ea typeface="標楷體" panose="03000509000000000000" pitchFamily="65" charset="-120"/>
              </a:rPr>
              <a:t>無向圖</a:t>
            </a:r>
            <a:endParaRPr lang="en-US" altLang="zh-TW" sz="3200" b="1" dirty="0">
              <a:solidFill>
                <a:srgbClr val="003300"/>
              </a:solidFill>
              <a:latin typeface="Times New Roman" panose="02020603050405020304" pitchFamily="18" charset="0"/>
              <a:ea typeface="標楷體" panose="03000509000000000000" pitchFamily="65" charset="-120"/>
            </a:endParaRPr>
          </a:p>
          <a:p>
            <a:pPr algn="ctr" eaLnBrk="1" hangingPunct="1"/>
            <a:r>
              <a:rPr lang="en-US" altLang="zh-TW" sz="2800" b="1" dirty="0">
                <a:solidFill>
                  <a:srgbClr val="003300"/>
                </a:solidFill>
                <a:latin typeface="Times New Roman" panose="02020603050405020304" pitchFamily="18" charset="0"/>
                <a:ea typeface="標楷體" panose="03000509000000000000" pitchFamily="65" charset="-120"/>
              </a:rPr>
              <a:t>undirected graph</a:t>
            </a:r>
            <a:endParaRPr lang="zh-TW" altLang="en-US" sz="2800" b="1" dirty="0">
              <a:solidFill>
                <a:srgbClr val="003300"/>
              </a:solidFill>
              <a:latin typeface="Times New Roman" panose="02020603050405020304" pitchFamily="18" charset="0"/>
              <a:ea typeface="標楷體" panose="03000509000000000000" pitchFamily="65" charset="-120"/>
            </a:endParaRPr>
          </a:p>
        </p:txBody>
      </p:sp>
      <p:sp>
        <p:nvSpPr>
          <p:cNvPr id="10266" name="文字方塊 41"/>
          <p:cNvSpPr txBox="1">
            <a:spLocks noChangeArrowheads="1"/>
          </p:cNvSpPr>
          <p:nvPr/>
        </p:nvSpPr>
        <p:spPr bwMode="auto">
          <a:xfrm>
            <a:off x="5004593" y="4948087"/>
            <a:ext cx="35274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3200" b="1" dirty="0">
                <a:solidFill>
                  <a:srgbClr val="003300"/>
                </a:solidFill>
                <a:latin typeface="Times New Roman" panose="02020603050405020304" pitchFamily="18" charset="0"/>
                <a:ea typeface="標楷體" panose="03000509000000000000" pitchFamily="65" charset="-120"/>
              </a:rPr>
              <a:t>有向圖</a:t>
            </a:r>
            <a:endParaRPr lang="en-US" altLang="zh-TW" sz="3200" b="1" dirty="0">
              <a:solidFill>
                <a:srgbClr val="003300"/>
              </a:solidFill>
              <a:latin typeface="Times New Roman" panose="02020603050405020304" pitchFamily="18" charset="0"/>
              <a:ea typeface="標楷體" panose="03000509000000000000" pitchFamily="65" charset="-120"/>
            </a:endParaRPr>
          </a:p>
          <a:p>
            <a:pPr algn="ctr" eaLnBrk="1" hangingPunct="1"/>
            <a:r>
              <a:rPr lang="en-US" altLang="zh-TW" sz="2800" b="1" dirty="0">
                <a:solidFill>
                  <a:srgbClr val="003300"/>
                </a:solidFill>
                <a:latin typeface="Times New Roman" panose="02020603050405020304" pitchFamily="18" charset="0"/>
                <a:ea typeface="標楷體" panose="03000509000000000000" pitchFamily="65" charset="-120"/>
              </a:rPr>
              <a:t>directed graph</a:t>
            </a:r>
            <a:endParaRPr lang="zh-TW" altLang="en-US" sz="2800" b="1" dirty="0">
              <a:solidFill>
                <a:srgbClr val="003300"/>
              </a:solidFill>
              <a:latin typeface="Times New Roman" panose="02020603050405020304" pitchFamily="18" charset="0"/>
              <a:ea typeface="標楷體" panose="03000509000000000000" pitchFamily="65" charset="-120"/>
            </a:endParaRPr>
          </a:p>
        </p:txBody>
      </p:sp>
      <p:sp>
        <p:nvSpPr>
          <p:cNvPr id="43" name="橢圓形圖說文字 42"/>
          <p:cNvSpPr/>
          <p:nvPr/>
        </p:nvSpPr>
        <p:spPr>
          <a:xfrm>
            <a:off x="3348038" y="3429000"/>
            <a:ext cx="1223962" cy="1079500"/>
          </a:xfrm>
          <a:prstGeom prst="wedgeEllipseCallout">
            <a:avLst>
              <a:gd name="adj1" fmla="val -98272"/>
              <a:gd name="adj2" fmla="val -36267"/>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r>
              <a:rPr lang="zh-TW" altLang="en-US" sz="2000" b="1" dirty="0">
                <a:solidFill>
                  <a:srgbClr val="003300"/>
                </a:solidFill>
              </a:rPr>
              <a:t>邊</a:t>
            </a:r>
            <a:endParaRPr lang="en-US" altLang="zh-TW" sz="2000" b="1" dirty="0">
              <a:solidFill>
                <a:srgbClr val="003300"/>
              </a:solidFill>
            </a:endParaRPr>
          </a:p>
          <a:p>
            <a:pPr algn="ctr">
              <a:defRPr/>
            </a:pPr>
            <a:r>
              <a:rPr lang="en-US" altLang="zh-TW" b="1" dirty="0">
                <a:solidFill>
                  <a:srgbClr val="003300"/>
                </a:solidFill>
              </a:rPr>
              <a:t>edge</a:t>
            </a:r>
            <a:endParaRPr lang="zh-TW" altLang="en-US" b="1" dirty="0">
              <a:solidFill>
                <a:srgbClr val="003300"/>
              </a:solidFill>
            </a:endParaRPr>
          </a:p>
        </p:txBody>
      </p:sp>
      <p:sp>
        <p:nvSpPr>
          <p:cNvPr id="45" name="橢圓形圖說文字 44"/>
          <p:cNvSpPr/>
          <p:nvPr/>
        </p:nvSpPr>
        <p:spPr>
          <a:xfrm>
            <a:off x="4067175" y="1700213"/>
            <a:ext cx="1296988" cy="1081087"/>
          </a:xfrm>
          <a:prstGeom prst="wedgeEllipseCallout">
            <a:avLst>
              <a:gd name="adj1" fmla="val 60017"/>
              <a:gd name="adj2" fmla="val 69554"/>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r>
              <a:rPr lang="en-US" altLang="zh-TW" sz="1600" b="1" dirty="0">
                <a:solidFill>
                  <a:srgbClr val="003300"/>
                </a:solidFill>
              </a:rPr>
              <a:t>vertex</a:t>
            </a:r>
            <a:endParaRPr lang="zh-TW" altLang="en-US" sz="1600" b="1" dirty="0">
              <a:solidFill>
                <a:srgbClr val="003300"/>
              </a:solidFill>
            </a:endParaRPr>
          </a:p>
        </p:txBody>
      </p:sp>
      <p:sp>
        <p:nvSpPr>
          <p:cNvPr id="47" name="弧形 46"/>
          <p:cNvSpPr/>
          <p:nvPr/>
        </p:nvSpPr>
        <p:spPr>
          <a:xfrm rot="1028791">
            <a:off x="701675" y="2301875"/>
            <a:ext cx="914400" cy="1727200"/>
          </a:xfrm>
          <a:prstGeom prst="arc">
            <a:avLst>
              <a:gd name="adj1" fmla="val 16647851"/>
              <a:gd name="adj2" fmla="val 4696371"/>
            </a:avLst>
          </a:prstGeom>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TW" altLang="en-US"/>
          </a:p>
        </p:txBody>
      </p:sp>
      <p:sp>
        <p:nvSpPr>
          <p:cNvPr id="48" name="橢圓形圖說文字 47"/>
          <p:cNvSpPr/>
          <p:nvPr/>
        </p:nvSpPr>
        <p:spPr>
          <a:xfrm>
            <a:off x="351966" y="1418241"/>
            <a:ext cx="1670970" cy="936774"/>
          </a:xfrm>
          <a:prstGeom prst="wedgeEllipseCallout">
            <a:avLst>
              <a:gd name="adj1" fmla="val 29549"/>
              <a:gd name="adj2" fmla="val 106848"/>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nchor="ctr"/>
          <a:lstStyle/>
          <a:p>
            <a:pPr algn="ctr">
              <a:defRPr/>
            </a:pPr>
            <a:r>
              <a:rPr lang="zh-TW" altLang="en-US" sz="1600" b="1" dirty="0">
                <a:solidFill>
                  <a:srgbClr val="003300"/>
                </a:solidFill>
              </a:rPr>
              <a:t>分支度</a:t>
            </a:r>
            <a:r>
              <a:rPr lang="en-US" altLang="zh-TW" sz="1600" b="1" dirty="0">
                <a:solidFill>
                  <a:srgbClr val="003300"/>
                </a:solidFill>
              </a:rPr>
              <a:t>=</a:t>
            </a:r>
            <a:r>
              <a:rPr lang="en-US" altLang="zh-TW" b="1" dirty="0">
                <a:solidFill>
                  <a:srgbClr val="FF0000"/>
                </a:solidFill>
              </a:rPr>
              <a:t>3</a:t>
            </a:r>
            <a:endParaRPr lang="zh-TW" altLang="en-US" b="1" dirty="0">
              <a:solidFill>
                <a:srgbClr val="FF0000"/>
              </a:solidFill>
            </a:endParaRPr>
          </a:p>
        </p:txBody>
      </p:sp>
      <p:sp>
        <p:nvSpPr>
          <p:cNvPr id="49" name="左大括弧 48"/>
          <p:cNvSpPr/>
          <p:nvPr/>
        </p:nvSpPr>
        <p:spPr>
          <a:xfrm rot="8100973">
            <a:off x="7080250" y="1639888"/>
            <a:ext cx="338138" cy="1409700"/>
          </a:xfrm>
          <a:prstGeom prst="leftBrace">
            <a:avLst>
              <a:gd name="adj1" fmla="val 17395"/>
              <a:gd name="adj2" fmla="val 50225"/>
            </a:avLst>
          </a:prstGeom>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TW" altLang="en-US" dirty="0"/>
          </a:p>
        </p:txBody>
      </p:sp>
      <p:sp>
        <p:nvSpPr>
          <p:cNvPr id="10272" name="文字方塊 49"/>
          <p:cNvSpPr txBox="1">
            <a:spLocks noChangeArrowheads="1"/>
          </p:cNvSpPr>
          <p:nvPr/>
        </p:nvSpPr>
        <p:spPr bwMode="auto">
          <a:xfrm>
            <a:off x="7451725" y="1628775"/>
            <a:ext cx="11239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2000" b="1" dirty="0">
                <a:latin typeface="Times New Roman" panose="02020603050405020304" pitchFamily="18" charset="0"/>
                <a:ea typeface="標楷體" panose="03000509000000000000" pitchFamily="65" charset="-120"/>
              </a:rPr>
              <a:t>相鄰</a:t>
            </a:r>
            <a:endParaRPr lang="en-US" altLang="zh-TW" sz="2000" b="1" dirty="0">
              <a:latin typeface="Times New Roman" panose="02020603050405020304" pitchFamily="18" charset="0"/>
              <a:ea typeface="標楷體" panose="03000509000000000000" pitchFamily="65" charset="-120"/>
            </a:endParaRPr>
          </a:p>
          <a:p>
            <a:pPr algn="ctr" eaLnBrk="1" hangingPunct="1"/>
            <a:r>
              <a:rPr lang="en-US" altLang="zh-TW" sz="2000" b="1" dirty="0">
                <a:latin typeface="Times New Roman" panose="02020603050405020304" pitchFamily="18" charset="0"/>
                <a:ea typeface="標楷體" panose="03000509000000000000" pitchFamily="65" charset="-120"/>
              </a:rPr>
              <a:t>adjacent</a:t>
            </a:r>
            <a:endParaRPr lang="zh-TW" altLang="en-US" sz="2000" b="1" dirty="0">
              <a:latin typeface="Times New Roman" panose="02020603050405020304" pitchFamily="18" charset="0"/>
              <a:ea typeface="標楷體" panose="03000509000000000000" pitchFamily="65" charset="-120"/>
            </a:endParaRPr>
          </a:p>
        </p:txBody>
      </p:sp>
      <p:sp>
        <p:nvSpPr>
          <p:cNvPr id="10273" name="文字方塊 50"/>
          <p:cNvSpPr txBox="1">
            <a:spLocks noChangeArrowheads="1"/>
          </p:cNvSpPr>
          <p:nvPr/>
        </p:nvSpPr>
        <p:spPr bwMode="auto">
          <a:xfrm>
            <a:off x="2339975" y="1557338"/>
            <a:ext cx="106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TW" altLang="en-US" sz="2000" b="1" dirty="0">
                <a:latin typeface="Times New Roman" panose="02020603050405020304" pitchFamily="18" charset="0"/>
                <a:ea typeface="標楷體" panose="03000509000000000000" pitchFamily="65" charset="-120"/>
              </a:rPr>
              <a:t>連接</a:t>
            </a:r>
            <a:endParaRPr lang="en-US" altLang="zh-TW" sz="2000" b="1" dirty="0">
              <a:latin typeface="Times New Roman" panose="02020603050405020304" pitchFamily="18" charset="0"/>
              <a:ea typeface="標楷體" panose="03000509000000000000" pitchFamily="65" charset="-120"/>
            </a:endParaRPr>
          </a:p>
          <a:p>
            <a:pPr algn="ctr" eaLnBrk="1" hangingPunct="1"/>
            <a:r>
              <a:rPr lang="en-US" altLang="zh-TW" sz="2000" b="1" dirty="0">
                <a:latin typeface="Times New Roman" panose="02020603050405020304" pitchFamily="18" charset="0"/>
                <a:ea typeface="標楷體" panose="03000509000000000000" pitchFamily="65" charset="-120"/>
              </a:rPr>
              <a:t>incident</a:t>
            </a:r>
          </a:p>
        </p:txBody>
      </p:sp>
      <p:sp>
        <p:nvSpPr>
          <p:cNvPr id="41" name="Rectangle 2"/>
          <p:cNvSpPr>
            <a:spLocks noGrp="1" noChangeArrowheads="1"/>
          </p:cNvSpPr>
          <p:nvPr>
            <p:ph type="title"/>
          </p:nvPr>
        </p:nvSpPr>
        <p:spPr/>
        <p:txBody>
          <a:bodyPr/>
          <a:lstStyle/>
          <a:p>
            <a:r>
              <a:rPr lang="zh-TW" altLang="en-US"/>
              <a:t>基本範例</a:t>
            </a:r>
            <a:endParaRPr lang="zh-TW" altLang="en-US" dirty="0"/>
          </a:p>
        </p:txBody>
      </p:sp>
    </p:spTree>
    <p:extLst>
      <p:ext uri="{BB962C8B-B14F-4D97-AF65-F5344CB8AC3E}">
        <p14:creationId xmlns:p14="http://schemas.microsoft.com/office/powerpoint/2010/main" val="255141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F00901-3C7E-4838-B989-5165B5FE2BBD}"/>
              </a:ext>
            </a:extLst>
          </p:cNvPr>
          <p:cNvSpPr>
            <a:spLocks noGrp="1"/>
          </p:cNvSpPr>
          <p:nvPr>
            <p:ph type="title"/>
          </p:nvPr>
        </p:nvSpPr>
        <p:spPr/>
        <p:txBody>
          <a:bodyPr/>
          <a:lstStyle/>
          <a:p>
            <a:r>
              <a:rPr lang="en-US" altLang="zh-TW" dirty="0"/>
              <a:t>Prim’s Algorithm (1)</a:t>
            </a:r>
            <a:endParaRPr lang="zh-TW" altLang="en-US" dirty="0"/>
          </a:p>
        </p:txBody>
      </p:sp>
      <p:sp>
        <p:nvSpPr>
          <p:cNvPr id="3" name="內容版面配置區 2">
            <a:extLst>
              <a:ext uri="{FF2B5EF4-FFF2-40B4-BE49-F238E27FC236}">
                <a16:creationId xmlns:a16="http://schemas.microsoft.com/office/drawing/2014/main" id="{E7EB0F1F-90B7-42BC-9437-8065CAB78BAB}"/>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17B23720-BF6A-45CC-BDD1-40E5D456A56F}"/>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24AEA1A5-C8D2-4502-B857-99963EEB29F8}"/>
              </a:ext>
            </a:extLst>
          </p:cNvPr>
          <p:cNvSpPr>
            <a:spLocks noGrp="1"/>
          </p:cNvSpPr>
          <p:nvPr>
            <p:ph type="sldNum" sz="quarter" idx="4"/>
          </p:nvPr>
        </p:nvSpPr>
        <p:spPr/>
        <p:txBody>
          <a:bodyPr/>
          <a:lstStyle/>
          <a:p>
            <a:fld id="{F455B96A-092B-48A7-A4E0-0D45092B53DA}" type="slidenum">
              <a:rPr lang="en-US" altLang="zh-TW" smtClean="0"/>
              <a:pPr/>
              <a:t>120</a:t>
            </a:fld>
            <a:endParaRPr lang="en-US" altLang="zh-TW"/>
          </a:p>
        </p:txBody>
      </p:sp>
      <p:pic>
        <p:nvPicPr>
          <p:cNvPr id="6" name="Picture 4" descr="https://z1nhouse.github.io/post-images/1577711910898.gif">
            <a:extLst>
              <a:ext uri="{FF2B5EF4-FFF2-40B4-BE49-F238E27FC236}">
                <a16:creationId xmlns:a16="http://schemas.microsoft.com/office/drawing/2014/main" id="{DA533AE0-AECF-4B70-A74D-37E99D3CF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971675"/>
            <a:ext cx="798195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80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2"/>
          <p:cNvSpPr>
            <a:spLocks noChangeArrowheads="1"/>
          </p:cNvSpPr>
          <p:nvPr/>
        </p:nvSpPr>
        <p:spPr bwMode="auto">
          <a:xfrm>
            <a:off x="1787130" y="857250"/>
            <a:ext cx="544472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endParaRPr lang="en-US" altLang="zh-TW" sz="2700" dirty="0">
              <a:solidFill>
                <a:srgbClr val="000000"/>
              </a:solidFill>
            </a:endParaRPr>
          </a:p>
        </p:txBody>
      </p:sp>
      <p:grpSp>
        <p:nvGrpSpPr>
          <p:cNvPr id="143366" name="Group 63"/>
          <p:cNvGrpSpPr>
            <a:grpSpLocks/>
          </p:cNvGrpSpPr>
          <p:nvPr/>
        </p:nvGrpSpPr>
        <p:grpSpPr bwMode="auto">
          <a:xfrm>
            <a:off x="1602582" y="3450431"/>
            <a:ext cx="1446610" cy="2120504"/>
            <a:chOff x="288" y="1857"/>
            <a:chExt cx="1432" cy="2031"/>
          </a:xfrm>
        </p:grpSpPr>
        <p:sp>
          <p:nvSpPr>
            <p:cNvPr id="143422" name="Oval 3"/>
            <p:cNvSpPr>
              <a:spLocks noChangeArrowheads="1"/>
            </p:cNvSpPr>
            <p:nvPr/>
          </p:nvSpPr>
          <p:spPr bwMode="auto">
            <a:xfrm>
              <a:off x="762" y="185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0</a:t>
              </a:r>
            </a:p>
          </p:txBody>
        </p:sp>
        <p:sp>
          <p:nvSpPr>
            <p:cNvPr id="143423" name="Oval 4"/>
            <p:cNvSpPr>
              <a:spLocks noChangeArrowheads="1"/>
            </p:cNvSpPr>
            <p:nvPr/>
          </p:nvSpPr>
          <p:spPr bwMode="auto">
            <a:xfrm>
              <a:off x="1155" y="223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1</a:t>
              </a:r>
            </a:p>
          </p:txBody>
        </p:sp>
        <p:sp>
          <p:nvSpPr>
            <p:cNvPr id="143424" name="Oval 5"/>
            <p:cNvSpPr>
              <a:spLocks noChangeArrowheads="1"/>
            </p:cNvSpPr>
            <p:nvPr/>
          </p:nvSpPr>
          <p:spPr bwMode="auto">
            <a:xfrm>
              <a:off x="1440" y="275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2</a:t>
              </a:r>
            </a:p>
          </p:txBody>
        </p:sp>
        <p:sp>
          <p:nvSpPr>
            <p:cNvPr id="143425" name="Oval 6"/>
            <p:cNvSpPr>
              <a:spLocks noChangeArrowheads="1"/>
            </p:cNvSpPr>
            <p:nvPr/>
          </p:nvSpPr>
          <p:spPr bwMode="auto">
            <a:xfrm>
              <a:off x="999" y="360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3</a:t>
              </a:r>
            </a:p>
          </p:txBody>
        </p:sp>
        <p:sp>
          <p:nvSpPr>
            <p:cNvPr id="143426" name="Oval 7"/>
            <p:cNvSpPr>
              <a:spLocks noChangeArrowheads="1"/>
            </p:cNvSpPr>
            <p:nvPr/>
          </p:nvSpPr>
          <p:spPr bwMode="auto">
            <a:xfrm>
              <a:off x="514" y="330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4</a:t>
              </a:r>
            </a:p>
          </p:txBody>
        </p:sp>
        <p:sp>
          <p:nvSpPr>
            <p:cNvPr id="143427" name="Oval 8"/>
            <p:cNvSpPr>
              <a:spLocks noChangeArrowheads="1"/>
            </p:cNvSpPr>
            <p:nvPr/>
          </p:nvSpPr>
          <p:spPr bwMode="auto">
            <a:xfrm>
              <a:off x="288" y="276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5</a:t>
              </a:r>
            </a:p>
          </p:txBody>
        </p:sp>
        <p:sp>
          <p:nvSpPr>
            <p:cNvPr id="143428" name="Oval 9"/>
            <p:cNvSpPr>
              <a:spLocks noChangeArrowheads="1"/>
            </p:cNvSpPr>
            <p:nvPr/>
          </p:nvSpPr>
          <p:spPr bwMode="auto">
            <a:xfrm>
              <a:off x="907" y="275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6</a:t>
              </a:r>
            </a:p>
          </p:txBody>
        </p:sp>
        <p:sp>
          <p:nvSpPr>
            <p:cNvPr id="143429" name="Line 18"/>
            <p:cNvSpPr>
              <a:spLocks noChangeShapeType="1"/>
            </p:cNvSpPr>
            <p:nvPr/>
          </p:nvSpPr>
          <p:spPr bwMode="auto">
            <a:xfrm flipH="1">
              <a:off x="439" y="2147"/>
              <a:ext cx="396" cy="609"/>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430" name="Rectangle 19"/>
            <p:cNvSpPr>
              <a:spLocks noChangeArrowheads="1"/>
            </p:cNvSpPr>
            <p:nvPr/>
          </p:nvSpPr>
          <p:spPr bwMode="auto">
            <a:xfrm>
              <a:off x="411" y="2261"/>
              <a:ext cx="36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10</a:t>
              </a:r>
            </a:p>
          </p:txBody>
        </p:sp>
      </p:grpSp>
      <p:grpSp>
        <p:nvGrpSpPr>
          <p:cNvPr id="143367" name="Group 65"/>
          <p:cNvGrpSpPr>
            <a:grpSpLocks/>
          </p:cNvGrpSpPr>
          <p:nvPr/>
        </p:nvGrpSpPr>
        <p:grpSpPr bwMode="auto">
          <a:xfrm>
            <a:off x="3882628" y="3480198"/>
            <a:ext cx="1546622" cy="2120503"/>
            <a:chOff x="2492" y="1846"/>
            <a:chExt cx="1404" cy="2031"/>
          </a:xfrm>
        </p:grpSpPr>
        <p:grpSp>
          <p:nvGrpSpPr>
            <p:cNvPr id="143410" name="Group 10"/>
            <p:cNvGrpSpPr>
              <a:grpSpLocks/>
            </p:cNvGrpSpPr>
            <p:nvPr/>
          </p:nvGrpSpPr>
          <p:grpSpPr bwMode="auto">
            <a:xfrm>
              <a:off x="2539" y="1846"/>
              <a:ext cx="1357" cy="2031"/>
              <a:chOff x="2273" y="1346"/>
              <a:chExt cx="1357" cy="2031"/>
            </a:xfrm>
          </p:grpSpPr>
          <p:sp>
            <p:nvSpPr>
              <p:cNvPr id="143415" name="Oval 11"/>
              <p:cNvSpPr>
                <a:spLocks noChangeArrowheads="1"/>
              </p:cNvSpPr>
              <p:nvPr/>
            </p:nvSpPr>
            <p:spPr bwMode="auto">
              <a:xfrm>
                <a:off x="2747" y="134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0</a:t>
                </a:r>
              </a:p>
            </p:txBody>
          </p:sp>
          <p:sp>
            <p:nvSpPr>
              <p:cNvPr id="143416" name="Oval 12"/>
              <p:cNvSpPr>
                <a:spLocks noChangeArrowheads="1"/>
              </p:cNvSpPr>
              <p:nvPr/>
            </p:nvSpPr>
            <p:spPr bwMode="auto">
              <a:xfrm>
                <a:off x="3140" y="171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1</a:t>
                </a:r>
              </a:p>
            </p:txBody>
          </p:sp>
          <p:sp>
            <p:nvSpPr>
              <p:cNvPr id="143417" name="Oval 13"/>
              <p:cNvSpPr>
                <a:spLocks noChangeArrowheads="1"/>
              </p:cNvSpPr>
              <p:nvPr/>
            </p:nvSpPr>
            <p:spPr bwMode="auto">
              <a:xfrm>
                <a:off x="3350" y="224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2</a:t>
                </a:r>
              </a:p>
            </p:txBody>
          </p:sp>
          <p:sp>
            <p:nvSpPr>
              <p:cNvPr id="143418" name="Oval 14"/>
              <p:cNvSpPr>
                <a:spLocks noChangeArrowheads="1"/>
              </p:cNvSpPr>
              <p:nvPr/>
            </p:nvSpPr>
            <p:spPr bwMode="auto">
              <a:xfrm>
                <a:off x="2984" y="309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3</a:t>
                </a:r>
              </a:p>
            </p:txBody>
          </p:sp>
          <p:sp>
            <p:nvSpPr>
              <p:cNvPr id="143419" name="Oval 15"/>
              <p:cNvSpPr>
                <a:spLocks noChangeArrowheads="1"/>
              </p:cNvSpPr>
              <p:nvPr/>
            </p:nvSpPr>
            <p:spPr bwMode="auto">
              <a:xfrm>
                <a:off x="2499" y="279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4</a:t>
                </a:r>
              </a:p>
            </p:txBody>
          </p:sp>
          <p:sp>
            <p:nvSpPr>
              <p:cNvPr id="143420" name="Oval 16"/>
              <p:cNvSpPr>
                <a:spLocks noChangeArrowheads="1"/>
              </p:cNvSpPr>
              <p:nvPr/>
            </p:nvSpPr>
            <p:spPr bwMode="auto">
              <a:xfrm>
                <a:off x="2273" y="225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5</a:t>
                </a:r>
              </a:p>
            </p:txBody>
          </p:sp>
          <p:sp>
            <p:nvSpPr>
              <p:cNvPr id="143421" name="Oval 17"/>
              <p:cNvSpPr>
                <a:spLocks noChangeArrowheads="1"/>
              </p:cNvSpPr>
              <p:nvPr/>
            </p:nvSpPr>
            <p:spPr bwMode="auto">
              <a:xfrm>
                <a:off x="2892" y="2240"/>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6</a:t>
                </a:r>
              </a:p>
            </p:txBody>
          </p:sp>
        </p:grpSp>
        <p:sp>
          <p:nvSpPr>
            <p:cNvPr id="143411" name="Line 30"/>
            <p:cNvSpPr>
              <a:spLocks noChangeShapeType="1"/>
            </p:cNvSpPr>
            <p:nvPr/>
          </p:nvSpPr>
          <p:spPr bwMode="auto">
            <a:xfrm flipH="1">
              <a:off x="2712" y="2125"/>
              <a:ext cx="385" cy="6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412" name="Line 31"/>
            <p:cNvSpPr>
              <a:spLocks noChangeShapeType="1"/>
            </p:cNvSpPr>
            <p:nvPr/>
          </p:nvSpPr>
          <p:spPr bwMode="auto">
            <a:xfrm>
              <a:off x="2701" y="3047"/>
              <a:ext cx="128" cy="266"/>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413" name="Rectangle 32"/>
            <p:cNvSpPr>
              <a:spLocks noChangeArrowheads="1"/>
            </p:cNvSpPr>
            <p:nvPr/>
          </p:nvSpPr>
          <p:spPr bwMode="auto">
            <a:xfrm>
              <a:off x="2701" y="2200"/>
              <a:ext cx="3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3333CC"/>
                  </a:solidFill>
                  <a:latin typeface="Times New Roman" panose="02020603050405020304" pitchFamily="18" charset="0"/>
                </a:rPr>
                <a:t>10</a:t>
              </a:r>
            </a:p>
          </p:txBody>
        </p:sp>
        <p:sp>
          <p:nvSpPr>
            <p:cNvPr id="143414" name="Rectangle 33"/>
            <p:cNvSpPr>
              <a:spLocks noChangeArrowheads="1"/>
            </p:cNvSpPr>
            <p:nvPr/>
          </p:nvSpPr>
          <p:spPr bwMode="auto">
            <a:xfrm>
              <a:off x="2492" y="3171"/>
              <a:ext cx="336"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25</a:t>
              </a:r>
            </a:p>
          </p:txBody>
        </p:sp>
      </p:grpSp>
      <p:grpSp>
        <p:nvGrpSpPr>
          <p:cNvPr id="143368" name="Group 66"/>
          <p:cNvGrpSpPr>
            <a:grpSpLocks/>
          </p:cNvGrpSpPr>
          <p:nvPr/>
        </p:nvGrpSpPr>
        <p:grpSpPr bwMode="auto">
          <a:xfrm>
            <a:off x="6107906" y="3429001"/>
            <a:ext cx="1520429" cy="2241589"/>
            <a:chOff x="4334" y="1845"/>
            <a:chExt cx="1426" cy="2036"/>
          </a:xfrm>
        </p:grpSpPr>
        <p:sp>
          <p:nvSpPr>
            <p:cNvPr id="143397" name="Oval 21"/>
            <p:cNvSpPr>
              <a:spLocks noChangeArrowheads="1"/>
            </p:cNvSpPr>
            <p:nvPr/>
          </p:nvSpPr>
          <p:spPr bwMode="auto">
            <a:xfrm>
              <a:off x="4877" y="184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0</a:t>
              </a:r>
            </a:p>
          </p:txBody>
        </p:sp>
        <p:sp>
          <p:nvSpPr>
            <p:cNvPr id="143398" name="Oval 22"/>
            <p:cNvSpPr>
              <a:spLocks noChangeArrowheads="1"/>
            </p:cNvSpPr>
            <p:nvPr/>
          </p:nvSpPr>
          <p:spPr bwMode="auto">
            <a:xfrm>
              <a:off x="5270" y="221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1</a:t>
              </a:r>
            </a:p>
          </p:txBody>
        </p:sp>
        <p:sp>
          <p:nvSpPr>
            <p:cNvPr id="143399" name="Oval 23"/>
            <p:cNvSpPr>
              <a:spLocks noChangeArrowheads="1"/>
            </p:cNvSpPr>
            <p:nvPr/>
          </p:nvSpPr>
          <p:spPr bwMode="auto">
            <a:xfrm>
              <a:off x="5480" y="274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2</a:t>
              </a:r>
            </a:p>
          </p:txBody>
        </p:sp>
        <p:sp>
          <p:nvSpPr>
            <p:cNvPr id="143400" name="Oval 24"/>
            <p:cNvSpPr>
              <a:spLocks noChangeArrowheads="1"/>
            </p:cNvSpPr>
            <p:nvPr/>
          </p:nvSpPr>
          <p:spPr bwMode="auto">
            <a:xfrm>
              <a:off x="5114" y="359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3</a:t>
              </a:r>
            </a:p>
          </p:txBody>
        </p:sp>
        <p:sp>
          <p:nvSpPr>
            <p:cNvPr id="143401" name="Oval 25"/>
            <p:cNvSpPr>
              <a:spLocks noChangeArrowheads="1"/>
            </p:cNvSpPr>
            <p:nvPr/>
          </p:nvSpPr>
          <p:spPr bwMode="auto">
            <a:xfrm>
              <a:off x="4629" y="329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4</a:t>
              </a:r>
            </a:p>
          </p:txBody>
        </p:sp>
        <p:sp>
          <p:nvSpPr>
            <p:cNvPr id="143402" name="Oval 26"/>
            <p:cNvSpPr>
              <a:spLocks noChangeArrowheads="1"/>
            </p:cNvSpPr>
            <p:nvPr/>
          </p:nvSpPr>
          <p:spPr bwMode="auto">
            <a:xfrm>
              <a:off x="4403" y="275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5</a:t>
              </a:r>
            </a:p>
          </p:txBody>
        </p:sp>
        <p:sp>
          <p:nvSpPr>
            <p:cNvPr id="143403" name="Oval 27"/>
            <p:cNvSpPr>
              <a:spLocks noChangeArrowheads="1"/>
            </p:cNvSpPr>
            <p:nvPr/>
          </p:nvSpPr>
          <p:spPr bwMode="auto">
            <a:xfrm>
              <a:off x="5022" y="273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3333CC"/>
                  </a:solidFill>
                  <a:latin typeface="Times New Roman" panose="02020603050405020304" pitchFamily="18" charset="0"/>
                </a:rPr>
                <a:t>6</a:t>
              </a:r>
            </a:p>
          </p:txBody>
        </p:sp>
        <p:sp>
          <p:nvSpPr>
            <p:cNvPr id="143404" name="Line 28"/>
            <p:cNvSpPr>
              <a:spLocks noChangeShapeType="1"/>
            </p:cNvSpPr>
            <p:nvPr/>
          </p:nvSpPr>
          <p:spPr bwMode="auto">
            <a:xfrm flipH="1">
              <a:off x="4544" y="2125"/>
              <a:ext cx="428" cy="6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405" name="Rectangle 29"/>
            <p:cNvSpPr>
              <a:spLocks noChangeArrowheads="1"/>
            </p:cNvSpPr>
            <p:nvPr/>
          </p:nvSpPr>
          <p:spPr bwMode="auto">
            <a:xfrm>
              <a:off x="4506" y="2271"/>
              <a:ext cx="31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3333CC"/>
                  </a:solidFill>
                  <a:latin typeface="Times New Roman" panose="02020603050405020304" pitchFamily="18" charset="0"/>
                </a:rPr>
                <a:t>10</a:t>
              </a:r>
            </a:p>
          </p:txBody>
        </p:sp>
        <p:sp>
          <p:nvSpPr>
            <p:cNvPr id="143406" name="Line 34"/>
            <p:cNvSpPr>
              <a:spLocks noChangeShapeType="1"/>
            </p:cNvSpPr>
            <p:nvPr/>
          </p:nvSpPr>
          <p:spPr bwMode="auto">
            <a:xfrm>
              <a:off x="4555" y="3036"/>
              <a:ext cx="138" cy="2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407" name="Rectangle 35"/>
            <p:cNvSpPr>
              <a:spLocks noChangeArrowheads="1"/>
            </p:cNvSpPr>
            <p:nvPr/>
          </p:nvSpPr>
          <p:spPr bwMode="auto">
            <a:xfrm>
              <a:off x="4334" y="3138"/>
              <a:ext cx="31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3333CC"/>
                  </a:solidFill>
                  <a:latin typeface="Times New Roman" panose="02020603050405020304" pitchFamily="18" charset="0"/>
                </a:rPr>
                <a:t>25</a:t>
              </a:r>
            </a:p>
          </p:txBody>
        </p:sp>
        <p:sp>
          <p:nvSpPr>
            <p:cNvPr id="143408" name="Line 36"/>
            <p:cNvSpPr>
              <a:spLocks noChangeShapeType="1"/>
            </p:cNvSpPr>
            <p:nvPr/>
          </p:nvSpPr>
          <p:spPr bwMode="auto">
            <a:xfrm>
              <a:off x="4898" y="3539"/>
              <a:ext cx="213" cy="128"/>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409" name="Rectangle 37"/>
            <p:cNvSpPr>
              <a:spLocks noChangeArrowheads="1"/>
            </p:cNvSpPr>
            <p:nvPr/>
          </p:nvSpPr>
          <p:spPr bwMode="auto">
            <a:xfrm>
              <a:off x="4818" y="3566"/>
              <a:ext cx="34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22</a:t>
              </a:r>
            </a:p>
          </p:txBody>
        </p:sp>
      </p:grpSp>
      <p:grpSp>
        <p:nvGrpSpPr>
          <p:cNvPr id="143369" name="Group 64"/>
          <p:cNvGrpSpPr>
            <a:grpSpLocks/>
          </p:cNvGrpSpPr>
          <p:nvPr/>
        </p:nvGrpSpPr>
        <p:grpSpPr bwMode="auto">
          <a:xfrm>
            <a:off x="2857501" y="1462089"/>
            <a:ext cx="1525825" cy="1984116"/>
            <a:chOff x="1440" y="468"/>
            <a:chExt cx="1451" cy="2041"/>
          </a:xfrm>
        </p:grpSpPr>
        <p:sp>
          <p:nvSpPr>
            <p:cNvPr id="143372" name="Oval 38"/>
            <p:cNvSpPr>
              <a:spLocks noChangeArrowheads="1"/>
            </p:cNvSpPr>
            <p:nvPr/>
          </p:nvSpPr>
          <p:spPr bwMode="auto">
            <a:xfrm>
              <a:off x="1929" y="46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0</a:t>
              </a:r>
            </a:p>
          </p:txBody>
        </p:sp>
        <p:sp>
          <p:nvSpPr>
            <p:cNvPr id="143373" name="Oval 39"/>
            <p:cNvSpPr>
              <a:spLocks noChangeArrowheads="1"/>
            </p:cNvSpPr>
            <p:nvPr/>
          </p:nvSpPr>
          <p:spPr bwMode="auto">
            <a:xfrm>
              <a:off x="2322" y="84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1</a:t>
              </a:r>
            </a:p>
          </p:txBody>
        </p:sp>
        <p:sp>
          <p:nvSpPr>
            <p:cNvPr id="143374" name="Oval 40"/>
            <p:cNvSpPr>
              <a:spLocks noChangeArrowheads="1"/>
            </p:cNvSpPr>
            <p:nvPr/>
          </p:nvSpPr>
          <p:spPr bwMode="auto">
            <a:xfrm>
              <a:off x="2532" y="136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2</a:t>
              </a:r>
            </a:p>
          </p:txBody>
        </p:sp>
        <p:sp>
          <p:nvSpPr>
            <p:cNvPr id="143375" name="Oval 41"/>
            <p:cNvSpPr>
              <a:spLocks noChangeArrowheads="1"/>
            </p:cNvSpPr>
            <p:nvPr/>
          </p:nvSpPr>
          <p:spPr bwMode="auto">
            <a:xfrm>
              <a:off x="2166" y="221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3</a:t>
              </a:r>
            </a:p>
          </p:txBody>
        </p:sp>
        <p:sp>
          <p:nvSpPr>
            <p:cNvPr id="143376" name="Oval 42"/>
            <p:cNvSpPr>
              <a:spLocks noChangeArrowheads="1"/>
            </p:cNvSpPr>
            <p:nvPr/>
          </p:nvSpPr>
          <p:spPr bwMode="auto">
            <a:xfrm>
              <a:off x="1681" y="191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4</a:t>
              </a:r>
            </a:p>
          </p:txBody>
        </p:sp>
        <p:sp>
          <p:nvSpPr>
            <p:cNvPr id="143377" name="Oval 43"/>
            <p:cNvSpPr>
              <a:spLocks noChangeArrowheads="1"/>
            </p:cNvSpPr>
            <p:nvPr/>
          </p:nvSpPr>
          <p:spPr bwMode="auto">
            <a:xfrm>
              <a:off x="1455" y="137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5</a:t>
              </a:r>
            </a:p>
          </p:txBody>
        </p:sp>
        <p:sp>
          <p:nvSpPr>
            <p:cNvPr id="143378" name="Oval 44"/>
            <p:cNvSpPr>
              <a:spLocks noChangeArrowheads="1"/>
            </p:cNvSpPr>
            <p:nvPr/>
          </p:nvSpPr>
          <p:spPr bwMode="auto">
            <a:xfrm>
              <a:off x="2074" y="136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6</a:t>
              </a:r>
            </a:p>
          </p:txBody>
        </p:sp>
        <p:sp>
          <p:nvSpPr>
            <p:cNvPr id="143379" name="Line 45"/>
            <p:cNvSpPr>
              <a:spLocks noChangeShapeType="1"/>
            </p:cNvSpPr>
            <p:nvPr/>
          </p:nvSpPr>
          <p:spPr bwMode="auto">
            <a:xfrm flipH="1">
              <a:off x="1605" y="757"/>
              <a:ext cx="397" cy="6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0" name="Line 46"/>
            <p:cNvSpPr>
              <a:spLocks noChangeShapeType="1"/>
            </p:cNvSpPr>
            <p:nvPr/>
          </p:nvSpPr>
          <p:spPr bwMode="auto">
            <a:xfrm>
              <a:off x="2173" y="725"/>
              <a:ext cx="172" cy="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1" name="Line 47"/>
            <p:cNvSpPr>
              <a:spLocks noChangeShapeType="1"/>
            </p:cNvSpPr>
            <p:nvPr/>
          </p:nvSpPr>
          <p:spPr bwMode="auto">
            <a:xfrm>
              <a:off x="2527" y="1110"/>
              <a:ext cx="139"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2" name="Line 48"/>
            <p:cNvSpPr>
              <a:spLocks noChangeShapeType="1"/>
            </p:cNvSpPr>
            <p:nvPr/>
          </p:nvSpPr>
          <p:spPr bwMode="auto">
            <a:xfrm flipH="1">
              <a:off x="2205" y="1110"/>
              <a:ext cx="193"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3" name="Line 49"/>
            <p:cNvSpPr>
              <a:spLocks noChangeShapeType="1"/>
            </p:cNvSpPr>
            <p:nvPr/>
          </p:nvSpPr>
          <p:spPr bwMode="auto">
            <a:xfrm flipH="1">
              <a:off x="2387" y="1635"/>
              <a:ext cx="279" cy="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4" name="Line 50"/>
            <p:cNvSpPr>
              <a:spLocks noChangeShapeType="1"/>
            </p:cNvSpPr>
            <p:nvPr/>
          </p:nvSpPr>
          <p:spPr bwMode="auto">
            <a:xfrm>
              <a:off x="2216" y="1657"/>
              <a:ext cx="64" cy="5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5" name="Line 51"/>
            <p:cNvSpPr>
              <a:spLocks noChangeShapeType="1"/>
            </p:cNvSpPr>
            <p:nvPr/>
          </p:nvSpPr>
          <p:spPr bwMode="auto">
            <a:xfrm flipH="1">
              <a:off x="1894" y="1635"/>
              <a:ext cx="236" cy="28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6" name="Line 52"/>
            <p:cNvSpPr>
              <a:spLocks noChangeShapeType="1"/>
            </p:cNvSpPr>
            <p:nvPr/>
          </p:nvSpPr>
          <p:spPr bwMode="auto">
            <a:xfrm>
              <a:off x="1594" y="1657"/>
              <a:ext cx="183" cy="2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7" name="Line 53"/>
            <p:cNvSpPr>
              <a:spLocks noChangeShapeType="1"/>
            </p:cNvSpPr>
            <p:nvPr/>
          </p:nvSpPr>
          <p:spPr bwMode="auto">
            <a:xfrm>
              <a:off x="1926" y="2160"/>
              <a:ext cx="257" cy="1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3388" name="Rectangle 54"/>
            <p:cNvSpPr>
              <a:spLocks noChangeArrowheads="1"/>
            </p:cNvSpPr>
            <p:nvPr/>
          </p:nvSpPr>
          <p:spPr bwMode="auto">
            <a:xfrm>
              <a:off x="2233" y="626"/>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28</a:t>
              </a:r>
            </a:p>
          </p:txBody>
        </p:sp>
        <p:sp>
          <p:nvSpPr>
            <p:cNvPr id="143389" name="Rectangle 55"/>
            <p:cNvSpPr>
              <a:spLocks noChangeArrowheads="1"/>
            </p:cNvSpPr>
            <p:nvPr/>
          </p:nvSpPr>
          <p:spPr bwMode="auto">
            <a:xfrm>
              <a:off x="2575" y="1075"/>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16</a:t>
              </a:r>
            </a:p>
          </p:txBody>
        </p:sp>
        <p:sp>
          <p:nvSpPr>
            <p:cNvPr id="143390" name="Rectangle 56"/>
            <p:cNvSpPr>
              <a:spLocks noChangeArrowheads="1"/>
            </p:cNvSpPr>
            <p:nvPr/>
          </p:nvSpPr>
          <p:spPr bwMode="auto">
            <a:xfrm>
              <a:off x="2500" y="1847"/>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12</a:t>
              </a:r>
            </a:p>
          </p:txBody>
        </p:sp>
        <p:sp>
          <p:nvSpPr>
            <p:cNvPr id="143391" name="Rectangle 57"/>
            <p:cNvSpPr>
              <a:spLocks noChangeArrowheads="1"/>
            </p:cNvSpPr>
            <p:nvPr/>
          </p:nvSpPr>
          <p:spPr bwMode="auto">
            <a:xfrm>
              <a:off x="2211" y="1815"/>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18</a:t>
              </a:r>
            </a:p>
          </p:txBody>
        </p:sp>
        <p:sp>
          <p:nvSpPr>
            <p:cNvPr id="143392" name="Rectangle 58"/>
            <p:cNvSpPr>
              <a:spLocks noChangeArrowheads="1"/>
            </p:cNvSpPr>
            <p:nvPr/>
          </p:nvSpPr>
          <p:spPr bwMode="auto">
            <a:xfrm>
              <a:off x="1793" y="1611"/>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24</a:t>
              </a:r>
            </a:p>
          </p:txBody>
        </p:sp>
        <p:sp>
          <p:nvSpPr>
            <p:cNvPr id="143393" name="Rectangle 59"/>
            <p:cNvSpPr>
              <a:spLocks noChangeArrowheads="1"/>
            </p:cNvSpPr>
            <p:nvPr/>
          </p:nvSpPr>
          <p:spPr bwMode="auto">
            <a:xfrm>
              <a:off x="1835" y="2200"/>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22</a:t>
              </a:r>
            </a:p>
          </p:txBody>
        </p:sp>
        <p:sp>
          <p:nvSpPr>
            <p:cNvPr id="143394" name="Rectangle 60"/>
            <p:cNvSpPr>
              <a:spLocks noChangeArrowheads="1"/>
            </p:cNvSpPr>
            <p:nvPr/>
          </p:nvSpPr>
          <p:spPr bwMode="auto">
            <a:xfrm>
              <a:off x="1440" y="1706"/>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25</a:t>
              </a:r>
            </a:p>
          </p:txBody>
        </p:sp>
        <p:sp>
          <p:nvSpPr>
            <p:cNvPr id="143395" name="Rectangle 61"/>
            <p:cNvSpPr>
              <a:spLocks noChangeArrowheads="1"/>
            </p:cNvSpPr>
            <p:nvPr/>
          </p:nvSpPr>
          <p:spPr bwMode="auto">
            <a:xfrm>
              <a:off x="1579" y="872"/>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10</a:t>
              </a:r>
            </a:p>
          </p:txBody>
        </p:sp>
        <p:sp>
          <p:nvSpPr>
            <p:cNvPr id="143396" name="Rectangle 62"/>
            <p:cNvSpPr>
              <a:spLocks noChangeArrowheads="1"/>
            </p:cNvSpPr>
            <p:nvPr/>
          </p:nvSpPr>
          <p:spPr bwMode="auto">
            <a:xfrm>
              <a:off x="2072" y="1087"/>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14</a:t>
              </a:r>
            </a:p>
          </p:txBody>
        </p:sp>
      </p:grpSp>
      <p:sp>
        <p:nvSpPr>
          <p:cNvPr id="143370" name="AutoShape 68"/>
          <p:cNvSpPr>
            <a:spLocks noChangeArrowheads="1"/>
          </p:cNvSpPr>
          <p:nvPr/>
        </p:nvSpPr>
        <p:spPr bwMode="auto">
          <a:xfrm>
            <a:off x="3262312" y="4323161"/>
            <a:ext cx="414338" cy="382190"/>
          </a:xfrm>
          <a:prstGeom prst="rightArrow">
            <a:avLst>
              <a:gd name="adj1" fmla="val 50000"/>
              <a:gd name="adj2" fmla="val 27103"/>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endParaRPr lang="zh-TW" altLang="en-US" sz="1800">
              <a:solidFill>
                <a:srgbClr val="000000"/>
              </a:solidFill>
            </a:endParaRPr>
          </a:p>
        </p:txBody>
      </p:sp>
      <p:sp>
        <p:nvSpPr>
          <p:cNvPr id="143371" name="AutoShape 69"/>
          <p:cNvSpPr>
            <a:spLocks noChangeArrowheads="1"/>
          </p:cNvSpPr>
          <p:nvPr/>
        </p:nvSpPr>
        <p:spPr bwMode="auto">
          <a:xfrm>
            <a:off x="5654278" y="4329112"/>
            <a:ext cx="346472" cy="453629"/>
          </a:xfrm>
          <a:prstGeom prst="rightArrow">
            <a:avLst>
              <a:gd name="adj1" fmla="val 50000"/>
              <a:gd name="adj2" fmla="val 25000"/>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endParaRPr lang="zh-TW" altLang="en-US" sz="1800">
              <a:solidFill>
                <a:srgbClr val="000000"/>
              </a:solidFill>
            </a:endParaRPr>
          </a:p>
        </p:txBody>
      </p:sp>
      <p:sp>
        <p:nvSpPr>
          <p:cNvPr id="4" name="標題 3">
            <a:extLst>
              <a:ext uri="{FF2B5EF4-FFF2-40B4-BE49-F238E27FC236}">
                <a16:creationId xmlns:a16="http://schemas.microsoft.com/office/drawing/2014/main" id="{0BA86C80-2508-4154-80B4-EB48EEB1E01C}"/>
              </a:ext>
            </a:extLst>
          </p:cNvPr>
          <p:cNvSpPr>
            <a:spLocks noGrp="1"/>
          </p:cNvSpPr>
          <p:nvPr>
            <p:ph type="title"/>
          </p:nvPr>
        </p:nvSpPr>
        <p:spPr/>
        <p:txBody>
          <a:bodyPr/>
          <a:lstStyle/>
          <a:p>
            <a:r>
              <a:rPr lang="en-US" altLang="zh-TW" dirty="0"/>
              <a:t>Prim’s Algorithm (2)</a:t>
            </a:r>
            <a:endParaRPr lang="zh-TW" altLang="en-US" dirty="0"/>
          </a:p>
        </p:txBody>
      </p:sp>
    </p:spTree>
    <p:extLst>
      <p:ext uri="{BB962C8B-B14F-4D97-AF65-F5344CB8AC3E}">
        <p14:creationId xmlns:p14="http://schemas.microsoft.com/office/powerpoint/2010/main" val="11505776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13" name="Group 107"/>
          <p:cNvGrpSpPr>
            <a:grpSpLocks/>
          </p:cNvGrpSpPr>
          <p:nvPr/>
        </p:nvGrpSpPr>
        <p:grpSpPr bwMode="auto">
          <a:xfrm>
            <a:off x="1371601" y="3458766"/>
            <a:ext cx="1546189" cy="1985963"/>
            <a:chOff x="192" y="1822"/>
            <a:chExt cx="1478" cy="2031"/>
          </a:xfrm>
        </p:grpSpPr>
        <p:grpSp>
          <p:nvGrpSpPr>
            <p:cNvPr id="145483" name="Group 2"/>
            <p:cNvGrpSpPr>
              <a:grpSpLocks/>
            </p:cNvGrpSpPr>
            <p:nvPr/>
          </p:nvGrpSpPr>
          <p:grpSpPr bwMode="auto">
            <a:xfrm>
              <a:off x="261" y="1822"/>
              <a:ext cx="1357" cy="2031"/>
              <a:chOff x="526" y="1345"/>
              <a:chExt cx="1357" cy="2031"/>
            </a:xfrm>
          </p:grpSpPr>
          <p:sp>
            <p:nvSpPr>
              <p:cNvPr id="145492" name="Oval 3"/>
              <p:cNvSpPr>
                <a:spLocks noChangeArrowheads="1"/>
              </p:cNvSpPr>
              <p:nvPr/>
            </p:nvSpPr>
            <p:spPr bwMode="auto">
              <a:xfrm>
                <a:off x="1000" y="134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0</a:t>
                </a:r>
              </a:p>
            </p:txBody>
          </p:sp>
          <p:sp>
            <p:nvSpPr>
              <p:cNvPr id="145493" name="Oval 4"/>
              <p:cNvSpPr>
                <a:spLocks noChangeArrowheads="1"/>
              </p:cNvSpPr>
              <p:nvPr/>
            </p:nvSpPr>
            <p:spPr bwMode="auto">
              <a:xfrm>
                <a:off x="1393" y="171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1</a:t>
                </a:r>
              </a:p>
            </p:txBody>
          </p:sp>
          <p:sp>
            <p:nvSpPr>
              <p:cNvPr id="145494" name="Oval 5"/>
              <p:cNvSpPr>
                <a:spLocks noChangeArrowheads="1"/>
              </p:cNvSpPr>
              <p:nvPr/>
            </p:nvSpPr>
            <p:spPr bwMode="auto">
              <a:xfrm>
                <a:off x="1603" y="224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2</a:t>
                </a:r>
              </a:p>
            </p:txBody>
          </p:sp>
          <p:sp>
            <p:nvSpPr>
              <p:cNvPr id="145495" name="Oval 6"/>
              <p:cNvSpPr>
                <a:spLocks noChangeArrowheads="1"/>
              </p:cNvSpPr>
              <p:nvPr/>
            </p:nvSpPr>
            <p:spPr bwMode="auto">
              <a:xfrm>
                <a:off x="1237" y="309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3</a:t>
                </a:r>
              </a:p>
            </p:txBody>
          </p:sp>
          <p:sp>
            <p:nvSpPr>
              <p:cNvPr id="145496" name="Oval 7"/>
              <p:cNvSpPr>
                <a:spLocks noChangeArrowheads="1"/>
              </p:cNvSpPr>
              <p:nvPr/>
            </p:nvSpPr>
            <p:spPr bwMode="auto">
              <a:xfrm>
                <a:off x="752" y="279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4</a:t>
                </a:r>
              </a:p>
            </p:txBody>
          </p:sp>
          <p:sp>
            <p:nvSpPr>
              <p:cNvPr id="145497" name="Oval 8"/>
              <p:cNvSpPr>
                <a:spLocks noChangeArrowheads="1"/>
              </p:cNvSpPr>
              <p:nvPr/>
            </p:nvSpPr>
            <p:spPr bwMode="auto">
              <a:xfrm>
                <a:off x="526" y="225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5</a:t>
                </a:r>
              </a:p>
            </p:txBody>
          </p:sp>
          <p:sp>
            <p:nvSpPr>
              <p:cNvPr id="145498" name="Oval 9"/>
              <p:cNvSpPr>
                <a:spLocks noChangeArrowheads="1"/>
              </p:cNvSpPr>
              <p:nvPr/>
            </p:nvSpPr>
            <p:spPr bwMode="auto">
              <a:xfrm>
                <a:off x="1145" y="223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6</a:t>
                </a:r>
              </a:p>
            </p:txBody>
          </p:sp>
        </p:grpSp>
        <p:sp>
          <p:nvSpPr>
            <p:cNvPr id="145484" name="Line 10"/>
            <p:cNvSpPr>
              <a:spLocks noChangeShapeType="1"/>
            </p:cNvSpPr>
            <p:nvPr/>
          </p:nvSpPr>
          <p:spPr bwMode="auto">
            <a:xfrm flipH="1">
              <a:off x="402" y="2102"/>
              <a:ext cx="428" cy="6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85" name="Rectangle 11"/>
            <p:cNvSpPr>
              <a:spLocks noChangeArrowheads="1"/>
            </p:cNvSpPr>
            <p:nvPr/>
          </p:nvSpPr>
          <p:spPr bwMode="auto">
            <a:xfrm>
              <a:off x="364" y="2248"/>
              <a:ext cx="31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10</a:t>
              </a:r>
            </a:p>
          </p:txBody>
        </p:sp>
        <p:sp>
          <p:nvSpPr>
            <p:cNvPr id="145486" name="Line 12"/>
            <p:cNvSpPr>
              <a:spLocks noChangeShapeType="1"/>
            </p:cNvSpPr>
            <p:nvPr/>
          </p:nvSpPr>
          <p:spPr bwMode="auto">
            <a:xfrm>
              <a:off x="413" y="3013"/>
              <a:ext cx="138" cy="2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87" name="Rectangle 13"/>
            <p:cNvSpPr>
              <a:spLocks noChangeArrowheads="1"/>
            </p:cNvSpPr>
            <p:nvPr/>
          </p:nvSpPr>
          <p:spPr bwMode="auto">
            <a:xfrm>
              <a:off x="192" y="3115"/>
              <a:ext cx="31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25</a:t>
              </a:r>
            </a:p>
          </p:txBody>
        </p:sp>
        <p:sp>
          <p:nvSpPr>
            <p:cNvPr id="145488" name="Line 14"/>
            <p:cNvSpPr>
              <a:spLocks noChangeShapeType="1"/>
            </p:cNvSpPr>
            <p:nvPr/>
          </p:nvSpPr>
          <p:spPr bwMode="auto">
            <a:xfrm>
              <a:off x="756" y="3516"/>
              <a:ext cx="213" cy="1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89" name="Rectangle 15"/>
            <p:cNvSpPr>
              <a:spLocks noChangeArrowheads="1"/>
            </p:cNvSpPr>
            <p:nvPr/>
          </p:nvSpPr>
          <p:spPr bwMode="auto">
            <a:xfrm>
              <a:off x="675" y="3543"/>
              <a:ext cx="31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22</a:t>
              </a:r>
            </a:p>
          </p:txBody>
        </p:sp>
        <p:sp>
          <p:nvSpPr>
            <p:cNvPr id="145490" name="Line 16"/>
            <p:cNvSpPr>
              <a:spLocks noChangeShapeType="1"/>
            </p:cNvSpPr>
            <p:nvPr/>
          </p:nvSpPr>
          <p:spPr bwMode="auto">
            <a:xfrm flipH="1">
              <a:off x="1184" y="3013"/>
              <a:ext cx="267" cy="567"/>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91" name="Rectangle 17"/>
            <p:cNvSpPr>
              <a:spLocks noChangeArrowheads="1"/>
            </p:cNvSpPr>
            <p:nvPr/>
          </p:nvSpPr>
          <p:spPr bwMode="auto">
            <a:xfrm>
              <a:off x="1316" y="3222"/>
              <a:ext cx="35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12</a:t>
              </a:r>
            </a:p>
          </p:txBody>
        </p:sp>
      </p:grpSp>
      <p:grpSp>
        <p:nvGrpSpPr>
          <p:cNvPr id="145414" name="Group 108"/>
          <p:cNvGrpSpPr>
            <a:grpSpLocks/>
          </p:cNvGrpSpPr>
          <p:nvPr/>
        </p:nvGrpSpPr>
        <p:grpSpPr bwMode="auto">
          <a:xfrm>
            <a:off x="3696893" y="3458766"/>
            <a:ext cx="1608981" cy="2084784"/>
            <a:chOff x="2214" y="1811"/>
            <a:chExt cx="1602" cy="2031"/>
          </a:xfrm>
        </p:grpSpPr>
        <p:grpSp>
          <p:nvGrpSpPr>
            <p:cNvPr id="145465" name="Group 18"/>
            <p:cNvGrpSpPr>
              <a:grpSpLocks/>
            </p:cNvGrpSpPr>
            <p:nvPr/>
          </p:nvGrpSpPr>
          <p:grpSpPr bwMode="auto">
            <a:xfrm>
              <a:off x="2283" y="1811"/>
              <a:ext cx="1357" cy="2031"/>
              <a:chOff x="2272" y="1334"/>
              <a:chExt cx="1357" cy="2031"/>
            </a:xfrm>
          </p:grpSpPr>
          <p:sp>
            <p:nvSpPr>
              <p:cNvPr id="145476" name="Oval 19"/>
              <p:cNvSpPr>
                <a:spLocks noChangeArrowheads="1"/>
              </p:cNvSpPr>
              <p:nvPr/>
            </p:nvSpPr>
            <p:spPr bwMode="auto">
              <a:xfrm>
                <a:off x="2746" y="133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0</a:t>
                </a:r>
              </a:p>
            </p:txBody>
          </p:sp>
          <p:sp>
            <p:nvSpPr>
              <p:cNvPr id="145477" name="Oval 20"/>
              <p:cNvSpPr>
                <a:spLocks noChangeArrowheads="1"/>
              </p:cNvSpPr>
              <p:nvPr/>
            </p:nvSpPr>
            <p:spPr bwMode="auto">
              <a:xfrm>
                <a:off x="3139" y="170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1</a:t>
                </a:r>
              </a:p>
            </p:txBody>
          </p:sp>
          <p:sp>
            <p:nvSpPr>
              <p:cNvPr id="145478" name="Oval 21"/>
              <p:cNvSpPr>
                <a:spLocks noChangeArrowheads="1"/>
              </p:cNvSpPr>
              <p:nvPr/>
            </p:nvSpPr>
            <p:spPr bwMode="auto">
              <a:xfrm>
                <a:off x="3349" y="223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2</a:t>
                </a:r>
              </a:p>
            </p:txBody>
          </p:sp>
          <p:sp>
            <p:nvSpPr>
              <p:cNvPr id="145479" name="Oval 22"/>
              <p:cNvSpPr>
                <a:spLocks noChangeArrowheads="1"/>
              </p:cNvSpPr>
              <p:nvPr/>
            </p:nvSpPr>
            <p:spPr bwMode="auto">
              <a:xfrm>
                <a:off x="2983" y="308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3</a:t>
                </a:r>
              </a:p>
            </p:txBody>
          </p:sp>
          <p:sp>
            <p:nvSpPr>
              <p:cNvPr id="145480" name="Oval 23"/>
              <p:cNvSpPr>
                <a:spLocks noChangeArrowheads="1"/>
              </p:cNvSpPr>
              <p:nvPr/>
            </p:nvSpPr>
            <p:spPr bwMode="auto">
              <a:xfrm>
                <a:off x="2498" y="278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4</a:t>
                </a:r>
              </a:p>
            </p:txBody>
          </p:sp>
          <p:sp>
            <p:nvSpPr>
              <p:cNvPr id="145481" name="Oval 24"/>
              <p:cNvSpPr>
                <a:spLocks noChangeArrowheads="1"/>
              </p:cNvSpPr>
              <p:nvPr/>
            </p:nvSpPr>
            <p:spPr bwMode="auto">
              <a:xfrm>
                <a:off x="2272" y="224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5</a:t>
                </a:r>
              </a:p>
            </p:txBody>
          </p:sp>
          <p:sp>
            <p:nvSpPr>
              <p:cNvPr id="145482" name="Oval 25"/>
              <p:cNvSpPr>
                <a:spLocks noChangeArrowheads="1"/>
              </p:cNvSpPr>
              <p:nvPr/>
            </p:nvSpPr>
            <p:spPr bwMode="auto">
              <a:xfrm>
                <a:off x="2891" y="222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6</a:t>
                </a:r>
              </a:p>
            </p:txBody>
          </p:sp>
        </p:grpSp>
        <p:sp>
          <p:nvSpPr>
            <p:cNvPr id="145466" name="Line 26"/>
            <p:cNvSpPr>
              <a:spLocks noChangeShapeType="1"/>
            </p:cNvSpPr>
            <p:nvPr/>
          </p:nvSpPr>
          <p:spPr bwMode="auto">
            <a:xfrm flipH="1">
              <a:off x="2424" y="2091"/>
              <a:ext cx="428" cy="6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67" name="Rectangle 27"/>
            <p:cNvSpPr>
              <a:spLocks noChangeArrowheads="1"/>
            </p:cNvSpPr>
            <p:nvPr/>
          </p:nvSpPr>
          <p:spPr bwMode="auto">
            <a:xfrm>
              <a:off x="2386" y="2237"/>
              <a:ext cx="33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10</a:t>
              </a:r>
            </a:p>
          </p:txBody>
        </p:sp>
        <p:sp>
          <p:nvSpPr>
            <p:cNvPr id="145468" name="Line 28"/>
            <p:cNvSpPr>
              <a:spLocks noChangeShapeType="1"/>
            </p:cNvSpPr>
            <p:nvPr/>
          </p:nvSpPr>
          <p:spPr bwMode="auto">
            <a:xfrm>
              <a:off x="2435" y="3002"/>
              <a:ext cx="138" cy="2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69" name="Rectangle 29"/>
            <p:cNvSpPr>
              <a:spLocks noChangeArrowheads="1"/>
            </p:cNvSpPr>
            <p:nvPr/>
          </p:nvSpPr>
          <p:spPr bwMode="auto">
            <a:xfrm>
              <a:off x="2214" y="3104"/>
              <a:ext cx="33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25</a:t>
              </a:r>
            </a:p>
          </p:txBody>
        </p:sp>
        <p:sp>
          <p:nvSpPr>
            <p:cNvPr id="145470" name="Line 30"/>
            <p:cNvSpPr>
              <a:spLocks noChangeShapeType="1"/>
            </p:cNvSpPr>
            <p:nvPr/>
          </p:nvSpPr>
          <p:spPr bwMode="auto">
            <a:xfrm>
              <a:off x="2778" y="3505"/>
              <a:ext cx="213" cy="1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71" name="Rectangle 31"/>
            <p:cNvSpPr>
              <a:spLocks noChangeArrowheads="1"/>
            </p:cNvSpPr>
            <p:nvPr/>
          </p:nvSpPr>
          <p:spPr bwMode="auto">
            <a:xfrm>
              <a:off x="2696" y="3532"/>
              <a:ext cx="33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22</a:t>
              </a:r>
            </a:p>
          </p:txBody>
        </p:sp>
        <p:sp>
          <p:nvSpPr>
            <p:cNvPr id="145472" name="Line 32"/>
            <p:cNvSpPr>
              <a:spLocks noChangeShapeType="1"/>
            </p:cNvSpPr>
            <p:nvPr/>
          </p:nvSpPr>
          <p:spPr bwMode="auto">
            <a:xfrm flipH="1">
              <a:off x="3206" y="3002"/>
              <a:ext cx="267" cy="5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73" name="Rectangle 33"/>
            <p:cNvSpPr>
              <a:spLocks noChangeArrowheads="1"/>
            </p:cNvSpPr>
            <p:nvPr/>
          </p:nvSpPr>
          <p:spPr bwMode="auto">
            <a:xfrm>
              <a:off x="3339" y="3211"/>
              <a:ext cx="33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12</a:t>
              </a:r>
            </a:p>
          </p:txBody>
        </p:sp>
        <p:sp>
          <p:nvSpPr>
            <p:cNvPr id="145474" name="Line 34"/>
            <p:cNvSpPr>
              <a:spLocks noChangeShapeType="1"/>
            </p:cNvSpPr>
            <p:nvPr/>
          </p:nvSpPr>
          <p:spPr bwMode="auto">
            <a:xfrm flipH="1" flipV="1">
              <a:off x="3357" y="2444"/>
              <a:ext cx="149" cy="256"/>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75" name="Rectangle 35"/>
            <p:cNvSpPr>
              <a:spLocks noChangeArrowheads="1"/>
            </p:cNvSpPr>
            <p:nvPr/>
          </p:nvSpPr>
          <p:spPr bwMode="auto">
            <a:xfrm>
              <a:off x="3447" y="2407"/>
              <a:ext cx="36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16</a:t>
              </a:r>
            </a:p>
          </p:txBody>
        </p:sp>
      </p:grpSp>
      <p:grpSp>
        <p:nvGrpSpPr>
          <p:cNvPr id="145415" name="Group 109"/>
          <p:cNvGrpSpPr>
            <a:grpSpLocks/>
          </p:cNvGrpSpPr>
          <p:nvPr/>
        </p:nvGrpSpPr>
        <p:grpSpPr bwMode="auto">
          <a:xfrm>
            <a:off x="6088856" y="3458766"/>
            <a:ext cx="1656888" cy="2084784"/>
            <a:chOff x="4089" y="1811"/>
            <a:chExt cx="1541" cy="2031"/>
          </a:xfrm>
        </p:grpSpPr>
        <p:grpSp>
          <p:nvGrpSpPr>
            <p:cNvPr id="145445" name="Group 36"/>
            <p:cNvGrpSpPr>
              <a:grpSpLocks/>
            </p:cNvGrpSpPr>
            <p:nvPr/>
          </p:nvGrpSpPr>
          <p:grpSpPr bwMode="auto">
            <a:xfrm>
              <a:off x="4158" y="1811"/>
              <a:ext cx="1357" cy="2031"/>
              <a:chOff x="4147" y="1334"/>
              <a:chExt cx="1357" cy="2031"/>
            </a:xfrm>
          </p:grpSpPr>
          <p:sp>
            <p:nvSpPr>
              <p:cNvPr id="145458" name="Oval 37"/>
              <p:cNvSpPr>
                <a:spLocks noChangeArrowheads="1"/>
              </p:cNvSpPr>
              <p:nvPr/>
            </p:nvSpPr>
            <p:spPr bwMode="auto">
              <a:xfrm>
                <a:off x="4621" y="1334"/>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0</a:t>
                </a:r>
              </a:p>
            </p:txBody>
          </p:sp>
          <p:sp>
            <p:nvSpPr>
              <p:cNvPr id="145459" name="Oval 38"/>
              <p:cNvSpPr>
                <a:spLocks noChangeArrowheads="1"/>
              </p:cNvSpPr>
              <p:nvPr/>
            </p:nvSpPr>
            <p:spPr bwMode="auto">
              <a:xfrm>
                <a:off x="5014" y="170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1</a:t>
                </a:r>
              </a:p>
            </p:txBody>
          </p:sp>
          <p:sp>
            <p:nvSpPr>
              <p:cNvPr id="145460" name="Oval 39"/>
              <p:cNvSpPr>
                <a:spLocks noChangeArrowheads="1"/>
              </p:cNvSpPr>
              <p:nvPr/>
            </p:nvSpPr>
            <p:spPr bwMode="auto">
              <a:xfrm>
                <a:off x="5224" y="223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2</a:t>
                </a:r>
              </a:p>
            </p:txBody>
          </p:sp>
          <p:sp>
            <p:nvSpPr>
              <p:cNvPr id="145461" name="Oval 40"/>
              <p:cNvSpPr>
                <a:spLocks noChangeArrowheads="1"/>
              </p:cNvSpPr>
              <p:nvPr/>
            </p:nvSpPr>
            <p:spPr bwMode="auto">
              <a:xfrm>
                <a:off x="4858" y="308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3</a:t>
                </a:r>
              </a:p>
            </p:txBody>
          </p:sp>
          <p:sp>
            <p:nvSpPr>
              <p:cNvPr id="145462" name="Oval 41"/>
              <p:cNvSpPr>
                <a:spLocks noChangeArrowheads="1"/>
              </p:cNvSpPr>
              <p:nvPr/>
            </p:nvSpPr>
            <p:spPr bwMode="auto">
              <a:xfrm>
                <a:off x="4373" y="2783"/>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4</a:t>
                </a:r>
              </a:p>
            </p:txBody>
          </p:sp>
          <p:sp>
            <p:nvSpPr>
              <p:cNvPr id="145463" name="Oval 42"/>
              <p:cNvSpPr>
                <a:spLocks noChangeArrowheads="1"/>
              </p:cNvSpPr>
              <p:nvPr/>
            </p:nvSpPr>
            <p:spPr bwMode="auto">
              <a:xfrm>
                <a:off x="4147" y="224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5</a:t>
                </a:r>
              </a:p>
            </p:txBody>
          </p:sp>
          <p:sp>
            <p:nvSpPr>
              <p:cNvPr id="145464" name="Oval 43"/>
              <p:cNvSpPr>
                <a:spLocks noChangeArrowheads="1"/>
              </p:cNvSpPr>
              <p:nvPr/>
            </p:nvSpPr>
            <p:spPr bwMode="auto">
              <a:xfrm>
                <a:off x="4766" y="222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6</a:t>
                </a:r>
              </a:p>
            </p:txBody>
          </p:sp>
        </p:grpSp>
        <p:sp>
          <p:nvSpPr>
            <p:cNvPr id="145446" name="Line 44"/>
            <p:cNvSpPr>
              <a:spLocks noChangeShapeType="1"/>
            </p:cNvSpPr>
            <p:nvPr/>
          </p:nvSpPr>
          <p:spPr bwMode="auto">
            <a:xfrm flipH="1">
              <a:off x="4299" y="2091"/>
              <a:ext cx="428" cy="6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47" name="Rectangle 45"/>
            <p:cNvSpPr>
              <a:spLocks noChangeArrowheads="1"/>
            </p:cNvSpPr>
            <p:nvPr/>
          </p:nvSpPr>
          <p:spPr bwMode="auto">
            <a:xfrm>
              <a:off x="4261" y="2237"/>
              <a:ext cx="30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10</a:t>
              </a:r>
            </a:p>
          </p:txBody>
        </p:sp>
        <p:sp>
          <p:nvSpPr>
            <p:cNvPr id="145448" name="Line 46"/>
            <p:cNvSpPr>
              <a:spLocks noChangeShapeType="1"/>
            </p:cNvSpPr>
            <p:nvPr/>
          </p:nvSpPr>
          <p:spPr bwMode="auto">
            <a:xfrm>
              <a:off x="4310" y="3002"/>
              <a:ext cx="138" cy="2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49" name="Rectangle 47"/>
            <p:cNvSpPr>
              <a:spLocks noChangeArrowheads="1"/>
            </p:cNvSpPr>
            <p:nvPr/>
          </p:nvSpPr>
          <p:spPr bwMode="auto">
            <a:xfrm>
              <a:off x="4089" y="3104"/>
              <a:ext cx="30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25</a:t>
              </a:r>
            </a:p>
          </p:txBody>
        </p:sp>
        <p:sp>
          <p:nvSpPr>
            <p:cNvPr id="145450" name="Line 48"/>
            <p:cNvSpPr>
              <a:spLocks noChangeShapeType="1"/>
            </p:cNvSpPr>
            <p:nvPr/>
          </p:nvSpPr>
          <p:spPr bwMode="auto">
            <a:xfrm>
              <a:off x="4653" y="3505"/>
              <a:ext cx="213" cy="1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51" name="Rectangle 49"/>
            <p:cNvSpPr>
              <a:spLocks noChangeArrowheads="1"/>
            </p:cNvSpPr>
            <p:nvPr/>
          </p:nvSpPr>
          <p:spPr bwMode="auto">
            <a:xfrm>
              <a:off x="4572" y="3532"/>
              <a:ext cx="30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22</a:t>
              </a:r>
            </a:p>
          </p:txBody>
        </p:sp>
        <p:sp>
          <p:nvSpPr>
            <p:cNvPr id="145452" name="Line 50"/>
            <p:cNvSpPr>
              <a:spLocks noChangeShapeType="1"/>
            </p:cNvSpPr>
            <p:nvPr/>
          </p:nvSpPr>
          <p:spPr bwMode="auto">
            <a:xfrm flipH="1">
              <a:off x="5081" y="3002"/>
              <a:ext cx="267" cy="5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53" name="Rectangle 51"/>
            <p:cNvSpPr>
              <a:spLocks noChangeArrowheads="1"/>
            </p:cNvSpPr>
            <p:nvPr/>
          </p:nvSpPr>
          <p:spPr bwMode="auto">
            <a:xfrm>
              <a:off x="5214" y="3211"/>
              <a:ext cx="30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12</a:t>
              </a:r>
            </a:p>
          </p:txBody>
        </p:sp>
        <p:sp>
          <p:nvSpPr>
            <p:cNvPr id="145454" name="Line 52"/>
            <p:cNvSpPr>
              <a:spLocks noChangeShapeType="1"/>
            </p:cNvSpPr>
            <p:nvPr/>
          </p:nvSpPr>
          <p:spPr bwMode="auto">
            <a:xfrm flipH="1" flipV="1">
              <a:off x="5232" y="2444"/>
              <a:ext cx="149" cy="2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55" name="Rectangle 53"/>
            <p:cNvSpPr>
              <a:spLocks noChangeArrowheads="1"/>
            </p:cNvSpPr>
            <p:nvPr/>
          </p:nvSpPr>
          <p:spPr bwMode="auto">
            <a:xfrm>
              <a:off x="5321" y="2407"/>
              <a:ext cx="30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16</a:t>
              </a:r>
            </a:p>
          </p:txBody>
        </p:sp>
        <p:sp>
          <p:nvSpPr>
            <p:cNvPr id="145456" name="Line 54"/>
            <p:cNvSpPr>
              <a:spLocks noChangeShapeType="1"/>
            </p:cNvSpPr>
            <p:nvPr/>
          </p:nvSpPr>
          <p:spPr bwMode="auto">
            <a:xfrm flipH="1">
              <a:off x="4911" y="2456"/>
              <a:ext cx="170" cy="256"/>
            </a:xfrm>
            <a:prstGeom prst="line">
              <a:avLst/>
            </a:prstGeom>
            <a:noFill/>
            <a:ln w="1270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57" name="Rectangle 55"/>
            <p:cNvSpPr>
              <a:spLocks noChangeArrowheads="1"/>
            </p:cNvSpPr>
            <p:nvPr/>
          </p:nvSpPr>
          <p:spPr bwMode="auto">
            <a:xfrm>
              <a:off x="4741" y="2416"/>
              <a:ext cx="34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800">
                  <a:solidFill>
                    <a:srgbClr val="CC3300"/>
                  </a:solidFill>
                  <a:latin typeface="Times New Roman" panose="02020603050405020304" pitchFamily="18" charset="0"/>
                </a:rPr>
                <a:t>14</a:t>
              </a:r>
            </a:p>
          </p:txBody>
        </p:sp>
      </p:grpSp>
      <p:grpSp>
        <p:nvGrpSpPr>
          <p:cNvPr id="145416" name="Group 81"/>
          <p:cNvGrpSpPr>
            <a:grpSpLocks/>
          </p:cNvGrpSpPr>
          <p:nvPr/>
        </p:nvGrpSpPr>
        <p:grpSpPr bwMode="auto">
          <a:xfrm>
            <a:off x="2400301" y="1447801"/>
            <a:ext cx="1525825" cy="1984116"/>
            <a:chOff x="1440" y="468"/>
            <a:chExt cx="1451" cy="2041"/>
          </a:xfrm>
        </p:grpSpPr>
        <p:sp>
          <p:nvSpPr>
            <p:cNvPr id="145420" name="Oval 82"/>
            <p:cNvSpPr>
              <a:spLocks noChangeArrowheads="1"/>
            </p:cNvSpPr>
            <p:nvPr/>
          </p:nvSpPr>
          <p:spPr bwMode="auto">
            <a:xfrm>
              <a:off x="1929" y="468"/>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0</a:t>
              </a:r>
            </a:p>
          </p:txBody>
        </p:sp>
        <p:sp>
          <p:nvSpPr>
            <p:cNvPr id="145421" name="Oval 83"/>
            <p:cNvSpPr>
              <a:spLocks noChangeArrowheads="1"/>
            </p:cNvSpPr>
            <p:nvPr/>
          </p:nvSpPr>
          <p:spPr bwMode="auto">
            <a:xfrm>
              <a:off x="2322" y="841"/>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1</a:t>
              </a:r>
            </a:p>
          </p:txBody>
        </p:sp>
        <p:sp>
          <p:nvSpPr>
            <p:cNvPr id="145422" name="Oval 84"/>
            <p:cNvSpPr>
              <a:spLocks noChangeArrowheads="1"/>
            </p:cNvSpPr>
            <p:nvPr/>
          </p:nvSpPr>
          <p:spPr bwMode="auto">
            <a:xfrm>
              <a:off x="2532" y="1366"/>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2</a:t>
              </a:r>
            </a:p>
          </p:txBody>
        </p:sp>
        <p:sp>
          <p:nvSpPr>
            <p:cNvPr id="145423" name="Oval 85"/>
            <p:cNvSpPr>
              <a:spLocks noChangeArrowheads="1"/>
            </p:cNvSpPr>
            <p:nvPr/>
          </p:nvSpPr>
          <p:spPr bwMode="auto">
            <a:xfrm>
              <a:off x="2166" y="2219"/>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3</a:t>
              </a:r>
            </a:p>
          </p:txBody>
        </p:sp>
        <p:sp>
          <p:nvSpPr>
            <p:cNvPr id="145424" name="Oval 86"/>
            <p:cNvSpPr>
              <a:spLocks noChangeArrowheads="1"/>
            </p:cNvSpPr>
            <p:nvPr/>
          </p:nvSpPr>
          <p:spPr bwMode="auto">
            <a:xfrm>
              <a:off x="1681" y="1917"/>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4</a:t>
              </a:r>
            </a:p>
          </p:txBody>
        </p:sp>
        <p:sp>
          <p:nvSpPr>
            <p:cNvPr id="145425" name="Oval 87"/>
            <p:cNvSpPr>
              <a:spLocks noChangeArrowheads="1"/>
            </p:cNvSpPr>
            <p:nvPr/>
          </p:nvSpPr>
          <p:spPr bwMode="auto">
            <a:xfrm>
              <a:off x="1455" y="1375"/>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5</a:t>
              </a:r>
            </a:p>
          </p:txBody>
        </p:sp>
        <p:sp>
          <p:nvSpPr>
            <p:cNvPr id="145426" name="Oval 88"/>
            <p:cNvSpPr>
              <a:spLocks noChangeArrowheads="1"/>
            </p:cNvSpPr>
            <p:nvPr/>
          </p:nvSpPr>
          <p:spPr bwMode="auto">
            <a:xfrm>
              <a:off x="2074" y="1362"/>
              <a:ext cx="280" cy="280"/>
            </a:xfrm>
            <a:prstGeom prst="ellipse">
              <a:avLst/>
            </a:prstGeom>
            <a:solidFill>
              <a:schemeClr val="bg1"/>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0" fontAlgn="base" hangingPunct="0">
                <a:spcBef>
                  <a:spcPct val="0"/>
                </a:spcBef>
                <a:spcAft>
                  <a:spcPct val="0"/>
                </a:spcAft>
                <a:buFontTx/>
                <a:buNone/>
              </a:pPr>
              <a:r>
                <a:rPr lang="en-US" altLang="zh-TW" sz="2100" b="0">
                  <a:solidFill>
                    <a:srgbClr val="000000"/>
                  </a:solidFill>
                  <a:latin typeface="Times New Roman" panose="02020603050405020304" pitchFamily="18" charset="0"/>
                </a:rPr>
                <a:t>6</a:t>
              </a:r>
            </a:p>
          </p:txBody>
        </p:sp>
        <p:sp>
          <p:nvSpPr>
            <p:cNvPr id="145427" name="Line 89"/>
            <p:cNvSpPr>
              <a:spLocks noChangeShapeType="1"/>
            </p:cNvSpPr>
            <p:nvPr/>
          </p:nvSpPr>
          <p:spPr bwMode="auto">
            <a:xfrm flipH="1">
              <a:off x="1605" y="757"/>
              <a:ext cx="397" cy="6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28" name="Line 90"/>
            <p:cNvSpPr>
              <a:spLocks noChangeShapeType="1"/>
            </p:cNvSpPr>
            <p:nvPr/>
          </p:nvSpPr>
          <p:spPr bwMode="auto">
            <a:xfrm>
              <a:off x="2173" y="725"/>
              <a:ext cx="172" cy="1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29" name="Line 91"/>
            <p:cNvSpPr>
              <a:spLocks noChangeShapeType="1"/>
            </p:cNvSpPr>
            <p:nvPr/>
          </p:nvSpPr>
          <p:spPr bwMode="auto">
            <a:xfrm>
              <a:off x="2527" y="1110"/>
              <a:ext cx="139"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0" name="Line 92"/>
            <p:cNvSpPr>
              <a:spLocks noChangeShapeType="1"/>
            </p:cNvSpPr>
            <p:nvPr/>
          </p:nvSpPr>
          <p:spPr bwMode="auto">
            <a:xfrm flipH="1">
              <a:off x="2205" y="1110"/>
              <a:ext cx="193"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1" name="Line 93"/>
            <p:cNvSpPr>
              <a:spLocks noChangeShapeType="1"/>
            </p:cNvSpPr>
            <p:nvPr/>
          </p:nvSpPr>
          <p:spPr bwMode="auto">
            <a:xfrm flipH="1">
              <a:off x="2387" y="1635"/>
              <a:ext cx="279" cy="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2" name="Line 94"/>
            <p:cNvSpPr>
              <a:spLocks noChangeShapeType="1"/>
            </p:cNvSpPr>
            <p:nvPr/>
          </p:nvSpPr>
          <p:spPr bwMode="auto">
            <a:xfrm>
              <a:off x="2216" y="1657"/>
              <a:ext cx="64" cy="5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3" name="Line 95"/>
            <p:cNvSpPr>
              <a:spLocks noChangeShapeType="1"/>
            </p:cNvSpPr>
            <p:nvPr/>
          </p:nvSpPr>
          <p:spPr bwMode="auto">
            <a:xfrm flipH="1">
              <a:off x="1894" y="1635"/>
              <a:ext cx="236" cy="28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4" name="Line 96"/>
            <p:cNvSpPr>
              <a:spLocks noChangeShapeType="1"/>
            </p:cNvSpPr>
            <p:nvPr/>
          </p:nvSpPr>
          <p:spPr bwMode="auto">
            <a:xfrm>
              <a:off x="1594" y="1657"/>
              <a:ext cx="183" cy="2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5" name="Line 97"/>
            <p:cNvSpPr>
              <a:spLocks noChangeShapeType="1"/>
            </p:cNvSpPr>
            <p:nvPr/>
          </p:nvSpPr>
          <p:spPr bwMode="auto">
            <a:xfrm>
              <a:off x="1926" y="2160"/>
              <a:ext cx="257" cy="1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TW" altLang="en-US" b="1">
                <a:solidFill>
                  <a:srgbClr val="000000"/>
                </a:solidFill>
              </a:endParaRPr>
            </a:p>
          </p:txBody>
        </p:sp>
        <p:sp>
          <p:nvSpPr>
            <p:cNvPr id="145436" name="Rectangle 98"/>
            <p:cNvSpPr>
              <a:spLocks noChangeArrowheads="1"/>
            </p:cNvSpPr>
            <p:nvPr/>
          </p:nvSpPr>
          <p:spPr bwMode="auto">
            <a:xfrm>
              <a:off x="2233" y="626"/>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28</a:t>
              </a:r>
            </a:p>
          </p:txBody>
        </p:sp>
        <p:sp>
          <p:nvSpPr>
            <p:cNvPr id="145437" name="Rectangle 99"/>
            <p:cNvSpPr>
              <a:spLocks noChangeArrowheads="1"/>
            </p:cNvSpPr>
            <p:nvPr/>
          </p:nvSpPr>
          <p:spPr bwMode="auto">
            <a:xfrm>
              <a:off x="2575" y="1075"/>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16</a:t>
              </a:r>
            </a:p>
          </p:txBody>
        </p:sp>
        <p:sp>
          <p:nvSpPr>
            <p:cNvPr id="145438" name="Rectangle 100"/>
            <p:cNvSpPr>
              <a:spLocks noChangeArrowheads="1"/>
            </p:cNvSpPr>
            <p:nvPr/>
          </p:nvSpPr>
          <p:spPr bwMode="auto">
            <a:xfrm>
              <a:off x="2500" y="1847"/>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12</a:t>
              </a:r>
            </a:p>
          </p:txBody>
        </p:sp>
        <p:sp>
          <p:nvSpPr>
            <p:cNvPr id="145439" name="Rectangle 101"/>
            <p:cNvSpPr>
              <a:spLocks noChangeArrowheads="1"/>
            </p:cNvSpPr>
            <p:nvPr/>
          </p:nvSpPr>
          <p:spPr bwMode="auto">
            <a:xfrm>
              <a:off x="2211" y="1815"/>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18</a:t>
              </a:r>
            </a:p>
          </p:txBody>
        </p:sp>
        <p:sp>
          <p:nvSpPr>
            <p:cNvPr id="145440" name="Rectangle 102"/>
            <p:cNvSpPr>
              <a:spLocks noChangeArrowheads="1"/>
            </p:cNvSpPr>
            <p:nvPr/>
          </p:nvSpPr>
          <p:spPr bwMode="auto">
            <a:xfrm>
              <a:off x="1793" y="1611"/>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24</a:t>
              </a:r>
            </a:p>
          </p:txBody>
        </p:sp>
        <p:sp>
          <p:nvSpPr>
            <p:cNvPr id="145441" name="Rectangle 103"/>
            <p:cNvSpPr>
              <a:spLocks noChangeArrowheads="1"/>
            </p:cNvSpPr>
            <p:nvPr/>
          </p:nvSpPr>
          <p:spPr bwMode="auto">
            <a:xfrm>
              <a:off x="1835" y="2200"/>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22</a:t>
              </a:r>
            </a:p>
          </p:txBody>
        </p:sp>
        <p:sp>
          <p:nvSpPr>
            <p:cNvPr id="145442" name="Rectangle 104"/>
            <p:cNvSpPr>
              <a:spLocks noChangeArrowheads="1"/>
            </p:cNvSpPr>
            <p:nvPr/>
          </p:nvSpPr>
          <p:spPr bwMode="auto">
            <a:xfrm>
              <a:off x="1440" y="1706"/>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25</a:t>
              </a:r>
            </a:p>
          </p:txBody>
        </p:sp>
        <p:sp>
          <p:nvSpPr>
            <p:cNvPr id="145443" name="Rectangle 105"/>
            <p:cNvSpPr>
              <a:spLocks noChangeArrowheads="1"/>
            </p:cNvSpPr>
            <p:nvPr/>
          </p:nvSpPr>
          <p:spPr bwMode="auto">
            <a:xfrm>
              <a:off x="1579" y="872"/>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10</a:t>
              </a:r>
            </a:p>
          </p:txBody>
        </p:sp>
        <p:sp>
          <p:nvSpPr>
            <p:cNvPr id="145444" name="Rectangle 106"/>
            <p:cNvSpPr>
              <a:spLocks noChangeArrowheads="1"/>
            </p:cNvSpPr>
            <p:nvPr/>
          </p:nvSpPr>
          <p:spPr bwMode="auto">
            <a:xfrm>
              <a:off x="2072" y="1087"/>
              <a:ext cx="31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0" fontAlgn="base" hangingPunct="0">
                <a:spcBef>
                  <a:spcPct val="0"/>
                </a:spcBef>
                <a:spcAft>
                  <a:spcPct val="0"/>
                </a:spcAft>
                <a:buFontTx/>
                <a:buNone/>
              </a:pPr>
              <a:r>
                <a:rPr lang="en-US" altLang="zh-TW" sz="1500" b="0">
                  <a:solidFill>
                    <a:srgbClr val="000000"/>
                  </a:solidFill>
                  <a:latin typeface="Times New Roman" panose="02020603050405020304" pitchFamily="18" charset="0"/>
                </a:rPr>
                <a:t>14</a:t>
              </a:r>
            </a:p>
          </p:txBody>
        </p:sp>
      </p:grpSp>
      <p:sp>
        <p:nvSpPr>
          <p:cNvPr id="145417" name="AutoShape 110"/>
          <p:cNvSpPr>
            <a:spLocks noChangeArrowheads="1"/>
          </p:cNvSpPr>
          <p:nvPr/>
        </p:nvSpPr>
        <p:spPr bwMode="auto">
          <a:xfrm>
            <a:off x="3055144" y="4270774"/>
            <a:ext cx="414338" cy="382190"/>
          </a:xfrm>
          <a:prstGeom prst="rightArrow">
            <a:avLst>
              <a:gd name="adj1" fmla="val 50000"/>
              <a:gd name="adj2" fmla="val 27103"/>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endParaRPr lang="zh-TW" altLang="en-US" sz="1800">
              <a:solidFill>
                <a:srgbClr val="000000"/>
              </a:solidFill>
            </a:endParaRPr>
          </a:p>
        </p:txBody>
      </p:sp>
      <p:sp>
        <p:nvSpPr>
          <p:cNvPr id="145418" name="AutoShape 111"/>
          <p:cNvSpPr>
            <a:spLocks noChangeArrowheads="1"/>
          </p:cNvSpPr>
          <p:nvPr/>
        </p:nvSpPr>
        <p:spPr bwMode="auto">
          <a:xfrm>
            <a:off x="5429250" y="4323161"/>
            <a:ext cx="414338" cy="382190"/>
          </a:xfrm>
          <a:prstGeom prst="rightArrow">
            <a:avLst>
              <a:gd name="adj1" fmla="val 50000"/>
              <a:gd name="adj2" fmla="val 27103"/>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FontTx/>
              <a:buNone/>
            </a:pPr>
            <a:endParaRPr lang="zh-TW" altLang="en-US" sz="1800">
              <a:solidFill>
                <a:srgbClr val="000000"/>
              </a:solidFill>
            </a:endParaRPr>
          </a:p>
        </p:txBody>
      </p:sp>
      <p:sp>
        <p:nvSpPr>
          <p:cNvPr id="145419" name="Rectangle 112"/>
          <p:cNvSpPr>
            <a:spLocks noChangeArrowheads="1"/>
          </p:cNvSpPr>
          <p:nvPr/>
        </p:nvSpPr>
        <p:spPr bwMode="auto">
          <a:xfrm>
            <a:off x="1787130" y="857250"/>
            <a:ext cx="544472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endParaRPr lang="en-US" altLang="zh-TW" sz="2700" dirty="0">
              <a:solidFill>
                <a:srgbClr val="000000"/>
              </a:solidFill>
            </a:endParaRPr>
          </a:p>
        </p:txBody>
      </p:sp>
      <p:sp>
        <p:nvSpPr>
          <p:cNvPr id="4" name="標題 3">
            <a:extLst>
              <a:ext uri="{FF2B5EF4-FFF2-40B4-BE49-F238E27FC236}">
                <a16:creationId xmlns:a16="http://schemas.microsoft.com/office/drawing/2014/main" id="{FE909CD8-8B67-4CE8-8287-8733D8D67338}"/>
              </a:ext>
            </a:extLst>
          </p:cNvPr>
          <p:cNvSpPr>
            <a:spLocks noGrp="1"/>
          </p:cNvSpPr>
          <p:nvPr>
            <p:ph type="title"/>
          </p:nvPr>
        </p:nvSpPr>
        <p:spPr/>
        <p:txBody>
          <a:bodyPr/>
          <a:lstStyle/>
          <a:p>
            <a:r>
              <a:rPr lang="en-US" altLang="zh-TW" dirty="0"/>
              <a:t>Prim’s Algorithm (3)</a:t>
            </a:r>
            <a:endParaRPr lang="zh-TW" altLang="en-US" dirty="0"/>
          </a:p>
        </p:txBody>
      </p:sp>
    </p:spTree>
    <p:extLst>
      <p:ext uri="{BB962C8B-B14F-4D97-AF65-F5344CB8AC3E}">
        <p14:creationId xmlns:p14="http://schemas.microsoft.com/office/powerpoint/2010/main" val="32332974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TW" sz="3000" dirty="0" err="1"/>
              <a:t>Sollin’s</a:t>
            </a:r>
            <a:r>
              <a:rPr lang="en-US" altLang="zh-TW" sz="3000" dirty="0"/>
              <a:t> Algorithm</a:t>
            </a:r>
          </a:p>
        </p:txBody>
      </p:sp>
      <p:sp>
        <p:nvSpPr>
          <p:cNvPr id="386051" name="Rectangle 3"/>
          <p:cNvSpPr>
            <a:spLocks noGrp="1" noChangeArrowheads="1"/>
          </p:cNvSpPr>
          <p:nvPr>
            <p:ph idx="1"/>
          </p:nvPr>
        </p:nvSpPr>
        <p:spPr>
          <a:xfrm>
            <a:off x="828675" y="1600200"/>
            <a:ext cx="7486650" cy="4572000"/>
          </a:xfrm>
        </p:spPr>
        <p:txBody>
          <a:bodyPr/>
          <a:lstStyle/>
          <a:p>
            <a:r>
              <a:rPr lang="en-US" altLang="zh-TW" dirty="0" err="1"/>
              <a:t>Sollin’s</a:t>
            </a:r>
            <a:r>
              <a:rPr lang="en-US" altLang="zh-TW" dirty="0"/>
              <a:t> Algorithm</a:t>
            </a:r>
          </a:p>
          <a:p>
            <a:pPr lvl="1"/>
            <a:r>
              <a:rPr lang="zh-TW" altLang="en-US" dirty="0">
                <a:latin typeface="Droid Serif"/>
              </a:rPr>
              <a:t>每次選擇花費最少的子圖，並且再選取花費較少的邊將這些子圖相連</a:t>
            </a:r>
            <a:r>
              <a:rPr lang="en-US" altLang="zh-TW" dirty="0">
                <a:latin typeface="Droid Serif"/>
              </a:rPr>
              <a:t>(</a:t>
            </a:r>
            <a:r>
              <a:rPr lang="zh-TW" altLang="en-US" dirty="0">
                <a:latin typeface="Droid Serif"/>
              </a:rPr>
              <a:t>不能造成循環</a:t>
            </a:r>
            <a:r>
              <a:rPr lang="en-US" altLang="zh-TW" dirty="0">
                <a:latin typeface="Droid Serif"/>
              </a:rPr>
              <a:t>)</a:t>
            </a:r>
            <a:r>
              <a:rPr lang="zh-TW" altLang="en-US" dirty="0">
                <a:latin typeface="Droid Serif"/>
              </a:rPr>
              <a:t>，直到邊數為</a:t>
            </a:r>
            <a:r>
              <a:rPr lang="en-US" altLang="zh-TW" dirty="0">
                <a:latin typeface="Droid Serif"/>
              </a:rPr>
              <a:t>n-1(</a:t>
            </a:r>
            <a:r>
              <a:rPr lang="zh-TW" altLang="en-US" dirty="0">
                <a:latin typeface="Droid Serif"/>
              </a:rPr>
              <a:t>頂點為</a:t>
            </a:r>
            <a:r>
              <a:rPr lang="en-US" altLang="zh-TW" dirty="0">
                <a:latin typeface="Droid Serif"/>
              </a:rPr>
              <a:t>n)</a:t>
            </a:r>
            <a:r>
              <a:rPr lang="zh-TW" altLang="en-US" dirty="0">
                <a:latin typeface="Droid Serif"/>
              </a:rPr>
              <a:t>停止</a:t>
            </a:r>
            <a:endParaRPr lang="en-US" altLang="zh-TW" dirty="0"/>
          </a:p>
          <a:p>
            <a:pPr lvl="1"/>
            <a:r>
              <a:rPr lang="en-US" altLang="zh-TW" dirty="0"/>
              <a:t>Selects several edges for inclusion in </a:t>
            </a:r>
            <a:r>
              <a:rPr lang="en-US" altLang="zh-TW" b="1" i="1" dirty="0">
                <a:solidFill>
                  <a:srgbClr val="0000FF"/>
                </a:solidFill>
              </a:rPr>
              <a:t>T</a:t>
            </a:r>
            <a:r>
              <a:rPr lang="en-US" altLang="zh-TW" dirty="0"/>
              <a:t> at each stage.</a:t>
            </a:r>
          </a:p>
          <a:p>
            <a:pPr lvl="1"/>
            <a:r>
              <a:rPr lang="en-US" altLang="zh-TW" dirty="0"/>
              <a:t>At the start of a stage, the selected edges forms a spanning forest.</a:t>
            </a:r>
          </a:p>
          <a:p>
            <a:pPr lvl="1"/>
            <a:r>
              <a:rPr lang="en-US" altLang="zh-TW" dirty="0"/>
              <a:t>During a stage </a:t>
            </a:r>
            <a:r>
              <a:rPr lang="en-US" altLang="zh-TW" dirty="0">
                <a:solidFill>
                  <a:schemeClr val="tx2"/>
                </a:solidFill>
              </a:rPr>
              <a:t>we select </a:t>
            </a:r>
            <a:r>
              <a:rPr lang="en-US" altLang="zh-TW" u="sng" dirty="0">
                <a:solidFill>
                  <a:schemeClr val="tx2"/>
                </a:solidFill>
              </a:rPr>
              <a:t>a minimum cost edge</a:t>
            </a:r>
            <a:r>
              <a:rPr lang="en-US" altLang="zh-TW" u="sng" dirty="0"/>
              <a:t> </a:t>
            </a:r>
            <a:r>
              <a:rPr lang="en-US" altLang="zh-TW" dirty="0"/>
              <a:t>that has </a:t>
            </a:r>
            <a:r>
              <a:rPr lang="en-US" altLang="zh-TW" dirty="0">
                <a:solidFill>
                  <a:schemeClr val="tx2"/>
                </a:solidFill>
              </a:rPr>
              <a:t>exactly one vertex in the tree edge</a:t>
            </a:r>
            <a:r>
              <a:rPr lang="en-US" altLang="zh-TW" dirty="0"/>
              <a:t> for </a:t>
            </a:r>
            <a:br>
              <a:rPr lang="en-US" altLang="zh-TW" dirty="0"/>
            </a:br>
            <a:r>
              <a:rPr lang="en-US" altLang="zh-TW" dirty="0"/>
              <a:t>each tree in the forest. </a:t>
            </a:r>
          </a:p>
          <a:p>
            <a:pPr lvl="1"/>
            <a:r>
              <a:rPr lang="en-US" altLang="zh-TW" dirty="0"/>
              <a:t>Repeat until </a:t>
            </a:r>
            <a:r>
              <a:rPr lang="en-US" altLang="zh-TW" dirty="0">
                <a:solidFill>
                  <a:schemeClr val="tx2"/>
                </a:solidFill>
              </a:rPr>
              <a:t>only one tree at the end of </a:t>
            </a:r>
            <a:br>
              <a:rPr lang="en-US" altLang="zh-TW" dirty="0">
                <a:solidFill>
                  <a:schemeClr val="tx2"/>
                </a:solidFill>
              </a:rPr>
            </a:br>
            <a:r>
              <a:rPr lang="en-US" altLang="zh-TW" dirty="0">
                <a:solidFill>
                  <a:schemeClr val="tx2"/>
                </a:solidFill>
              </a:rPr>
              <a:t>a stage</a:t>
            </a:r>
            <a:r>
              <a:rPr lang="en-US" altLang="zh-TW" dirty="0"/>
              <a:t> or </a:t>
            </a:r>
            <a:r>
              <a:rPr lang="en-US" altLang="zh-TW" dirty="0">
                <a:solidFill>
                  <a:schemeClr val="tx2"/>
                </a:solidFill>
              </a:rPr>
              <a:t>no edges remain</a:t>
            </a:r>
            <a:r>
              <a:rPr lang="en-US" altLang="zh-TW" dirty="0"/>
              <a:t> for selection.</a:t>
            </a:r>
          </a:p>
          <a:p>
            <a:pPr lvl="2"/>
            <a:r>
              <a:rPr lang="en-US" altLang="zh-TW" sz="1500" dirty="0"/>
              <a:t>Stage 1: (</a:t>
            </a:r>
            <a:r>
              <a:rPr lang="en-US" altLang="zh-TW" sz="1500" dirty="0">
                <a:solidFill>
                  <a:schemeClr val="tx2"/>
                </a:solidFill>
              </a:rPr>
              <a:t>0</a:t>
            </a:r>
            <a:r>
              <a:rPr lang="en-US" altLang="zh-TW" sz="1500" dirty="0"/>
              <a:t>, 5), (</a:t>
            </a:r>
            <a:r>
              <a:rPr lang="en-US" altLang="zh-TW" sz="1500" dirty="0">
                <a:solidFill>
                  <a:schemeClr val="tx2"/>
                </a:solidFill>
              </a:rPr>
              <a:t>1</a:t>
            </a:r>
            <a:r>
              <a:rPr lang="en-US" altLang="zh-TW" sz="1500" dirty="0"/>
              <a:t>, 6), (</a:t>
            </a:r>
            <a:r>
              <a:rPr lang="en-US" altLang="zh-TW" sz="1500" dirty="0">
                <a:solidFill>
                  <a:schemeClr val="tx2"/>
                </a:solidFill>
              </a:rPr>
              <a:t>2</a:t>
            </a:r>
            <a:r>
              <a:rPr lang="en-US" altLang="zh-TW" sz="1500" dirty="0"/>
              <a:t>, 3), (</a:t>
            </a:r>
            <a:r>
              <a:rPr lang="en-US" altLang="zh-TW" sz="1500" dirty="0">
                <a:solidFill>
                  <a:schemeClr val="tx2"/>
                </a:solidFill>
              </a:rPr>
              <a:t>3</a:t>
            </a:r>
            <a:r>
              <a:rPr lang="en-US" altLang="zh-TW" sz="1500" dirty="0"/>
              <a:t>, 2), (</a:t>
            </a:r>
            <a:r>
              <a:rPr lang="en-US" altLang="zh-TW" sz="1500" dirty="0">
                <a:solidFill>
                  <a:schemeClr val="tx2"/>
                </a:solidFill>
              </a:rPr>
              <a:t>4</a:t>
            </a:r>
            <a:r>
              <a:rPr lang="en-US" altLang="zh-TW" sz="1500" dirty="0"/>
              <a:t>, 3),</a:t>
            </a:r>
            <a:br>
              <a:rPr lang="en-US" altLang="zh-TW" sz="1500" dirty="0"/>
            </a:br>
            <a:r>
              <a:rPr lang="en-US" altLang="zh-TW" sz="1500" dirty="0"/>
              <a:t>(</a:t>
            </a:r>
            <a:r>
              <a:rPr lang="en-US" altLang="zh-TW" sz="1500" dirty="0">
                <a:solidFill>
                  <a:schemeClr val="tx2"/>
                </a:solidFill>
              </a:rPr>
              <a:t>5</a:t>
            </a:r>
            <a:r>
              <a:rPr lang="en-US" altLang="zh-TW" sz="1500" dirty="0"/>
              <a:t>, 0), (</a:t>
            </a:r>
            <a:r>
              <a:rPr lang="en-US" altLang="zh-TW" sz="1500" dirty="0">
                <a:solidFill>
                  <a:schemeClr val="tx2"/>
                </a:solidFill>
              </a:rPr>
              <a:t>6</a:t>
            </a:r>
            <a:r>
              <a:rPr lang="en-US" altLang="zh-TW" sz="1500" dirty="0"/>
              <a:t>, 1)</a:t>
            </a:r>
            <a:r>
              <a:rPr lang="en-US" altLang="zh-TW" sz="1500" dirty="0">
                <a:sym typeface="Wingdings" panose="05000000000000000000" pitchFamily="2" charset="2"/>
              </a:rPr>
              <a:t>{</a:t>
            </a:r>
            <a:r>
              <a:rPr lang="en-US" altLang="zh-TW" sz="1500" dirty="0"/>
              <a:t>(0, 5)}, {(1, 6)}, {(2, 3), (4, 3)}</a:t>
            </a:r>
          </a:p>
          <a:p>
            <a:pPr lvl="2"/>
            <a:r>
              <a:rPr lang="en-US" altLang="zh-TW" sz="1500" dirty="0"/>
              <a:t>Stage 2: </a:t>
            </a:r>
            <a:r>
              <a:rPr lang="en-US" altLang="zh-TW" sz="1500" dirty="0">
                <a:solidFill>
                  <a:schemeClr val="tx2"/>
                </a:solidFill>
              </a:rPr>
              <a:t>{(0, 5)</a:t>
            </a:r>
            <a:r>
              <a:rPr lang="en-US" altLang="zh-TW" sz="1500" dirty="0"/>
              <a:t>, (5, 4)</a:t>
            </a:r>
            <a:r>
              <a:rPr lang="en-US" altLang="zh-TW" sz="1500" dirty="0">
                <a:solidFill>
                  <a:schemeClr val="tx2"/>
                </a:solidFill>
              </a:rPr>
              <a:t>}</a:t>
            </a:r>
            <a:r>
              <a:rPr lang="en-US" altLang="zh-TW" sz="1500" dirty="0"/>
              <a:t>, </a:t>
            </a:r>
            <a:r>
              <a:rPr lang="en-US" altLang="zh-TW" sz="1500" dirty="0">
                <a:solidFill>
                  <a:schemeClr val="tx2"/>
                </a:solidFill>
              </a:rPr>
              <a:t>{(1, 6)</a:t>
            </a:r>
            <a:r>
              <a:rPr lang="en-US" altLang="zh-TW" sz="1500" dirty="0"/>
              <a:t>, (1, 2)</a:t>
            </a:r>
            <a:r>
              <a:rPr lang="en-US" altLang="zh-TW" sz="1500" dirty="0">
                <a:solidFill>
                  <a:schemeClr val="tx2"/>
                </a:solidFill>
              </a:rPr>
              <a:t>}</a:t>
            </a:r>
            <a:r>
              <a:rPr lang="en-US" altLang="zh-TW" sz="1500" dirty="0"/>
              <a:t>,</a:t>
            </a:r>
            <a:br>
              <a:rPr lang="en-US" altLang="zh-TW" sz="1500" dirty="0"/>
            </a:br>
            <a:r>
              <a:rPr lang="en-US" altLang="zh-TW" sz="1500" dirty="0"/>
              <a:t> </a:t>
            </a:r>
            <a:r>
              <a:rPr lang="en-US" altLang="zh-TW" sz="1500" dirty="0">
                <a:solidFill>
                  <a:schemeClr val="tx2"/>
                </a:solidFill>
              </a:rPr>
              <a:t>{(2, 3), (4, 3)</a:t>
            </a:r>
            <a:r>
              <a:rPr lang="en-US" altLang="zh-TW" sz="1500" dirty="0"/>
              <a:t>, (1, 2)</a:t>
            </a:r>
            <a:r>
              <a:rPr lang="en-US" altLang="zh-TW" sz="1500" dirty="0">
                <a:solidFill>
                  <a:schemeClr val="tx2"/>
                </a:solidFill>
              </a:rPr>
              <a:t>}</a:t>
            </a:r>
          </a:p>
          <a:p>
            <a:pPr lvl="2"/>
            <a:r>
              <a:rPr lang="en-US" altLang="zh-TW" sz="1500" dirty="0"/>
              <a:t>Result: {(0, 5), (5, 4), (1, 6), (1, 2), (2, 3), (4, 3)}</a:t>
            </a:r>
          </a:p>
        </p:txBody>
      </p:sp>
      <p:sp>
        <p:nvSpPr>
          <p:cNvPr id="149508" name="Oval 4"/>
          <p:cNvSpPr>
            <a:spLocks noChangeArrowheads="1"/>
          </p:cNvSpPr>
          <p:nvPr/>
        </p:nvSpPr>
        <p:spPr bwMode="auto">
          <a:xfrm>
            <a:off x="6822281" y="3365897"/>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0</a:t>
            </a:r>
          </a:p>
        </p:txBody>
      </p:sp>
      <p:sp>
        <p:nvSpPr>
          <p:cNvPr id="149509" name="Oval 6"/>
          <p:cNvSpPr>
            <a:spLocks noChangeArrowheads="1"/>
          </p:cNvSpPr>
          <p:nvPr/>
        </p:nvSpPr>
        <p:spPr bwMode="auto">
          <a:xfrm>
            <a:off x="7540229" y="4444604"/>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2</a:t>
            </a:r>
          </a:p>
        </p:txBody>
      </p:sp>
      <p:sp>
        <p:nvSpPr>
          <p:cNvPr id="149510" name="Oval 7"/>
          <p:cNvSpPr>
            <a:spLocks noChangeArrowheads="1"/>
          </p:cNvSpPr>
          <p:nvPr/>
        </p:nvSpPr>
        <p:spPr bwMode="auto">
          <a:xfrm>
            <a:off x="7104460" y="5460206"/>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3</a:t>
            </a:r>
          </a:p>
        </p:txBody>
      </p:sp>
      <p:sp>
        <p:nvSpPr>
          <p:cNvPr id="149511" name="Oval 8"/>
          <p:cNvSpPr>
            <a:spLocks noChangeArrowheads="1"/>
          </p:cNvSpPr>
          <p:nvPr/>
        </p:nvSpPr>
        <p:spPr bwMode="auto">
          <a:xfrm>
            <a:off x="6527006" y="5100638"/>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4</a:t>
            </a:r>
          </a:p>
        </p:txBody>
      </p:sp>
      <p:sp>
        <p:nvSpPr>
          <p:cNvPr id="149512" name="Oval 9"/>
          <p:cNvSpPr>
            <a:spLocks noChangeArrowheads="1"/>
          </p:cNvSpPr>
          <p:nvPr/>
        </p:nvSpPr>
        <p:spPr bwMode="auto">
          <a:xfrm>
            <a:off x="6257925" y="4455319"/>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5</a:t>
            </a:r>
          </a:p>
        </p:txBody>
      </p:sp>
      <p:sp>
        <p:nvSpPr>
          <p:cNvPr id="149513" name="Oval 10"/>
          <p:cNvSpPr>
            <a:spLocks noChangeArrowheads="1"/>
          </p:cNvSpPr>
          <p:nvPr/>
        </p:nvSpPr>
        <p:spPr bwMode="auto">
          <a:xfrm>
            <a:off x="6994922" y="4439841"/>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6</a:t>
            </a:r>
          </a:p>
        </p:txBody>
      </p:sp>
      <p:sp>
        <p:nvSpPr>
          <p:cNvPr id="149514" name="Line 11"/>
          <p:cNvSpPr>
            <a:spLocks noChangeShapeType="1"/>
          </p:cNvSpPr>
          <p:nvPr/>
        </p:nvSpPr>
        <p:spPr bwMode="auto">
          <a:xfrm flipH="1">
            <a:off x="6475811" y="3699272"/>
            <a:ext cx="472678" cy="75604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15" name="Line 12"/>
          <p:cNvSpPr>
            <a:spLocks noChangeShapeType="1"/>
          </p:cNvSpPr>
          <p:nvPr/>
        </p:nvSpPr>
        <p:spPr bwMode="auto">
          <a:xfrm>
            <a:off x="7110414" y="3644503"/>
            <a:ext cx="270272" cy="270272"/>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16" name="Line 13"/>
          <p:cNvSpPr>
            <a:spLocks noChangeShapeType="1"/>
          </p:cNvSpPr>
          <p:nvPr/>
        </p:nvSpPr>
        <p:spPr bwMode="auto">
          <a:xfrm>
            <a:off x="7534276" y="4139805"/>
            <a:ext cx="165497" cy="30599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17" name="Line 14"/>
          <p:cNvSpPr>
            <a:spLocks noChangeShapeType="1"/>
          </p:cNvSpPr>
          <p:nvPr/>
        </p:nvSpPr>
        <p:spPr bwMode="auto">
          <a:xfrm flipH="1">
            <a:off x="7150894" y="4139805"/>
            <a:ext cx="229791" cy="30599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18" name="Line 15"/>
          <p:cNvSpPr>
            <a:spLocks noChangeShapeType="1"/>
          </p:cNvSpPr>
          <p:nvPr/>
        </p:nvSpPr>
        <p:spPr bwMode="auto">
          <a:xfrm flipH="1">
            <a:off x="7367589" y="4764881"/>
            <a:ext cx="332185" cy="71437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19" name="Line 16"/>
          <p:cNvSpPr>
            <a:spLocks noChangeShapeType="1"/>
          </p:cNvSpPr>
          <p:nvPr/>
        </p:nvSpPr>
        <p:spPr bwMode="auto">
          <a:xfrm>
            <a:off x="7163991" y="4779169"/>
            <a:ext cx="76200" cy="686991"/>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20" name="Line 17"/>
          <p:cNvSpPr>
            <a:spLocks noChangeShapeType="1"/>
          </p:cNvSpPr>
          <p:nvPr/>
        </p:nvSpPr>
        <p:spPr bwMode="auto">
          <a:xfrm flipH="1">
            <a:off x="6731795" y="4725591"/>
            <a:ext cx="378619" cy="43219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21" name="Line 18"/>
          <p:cNvSpPr>
            <a:spLocks noChangeShapeType="1"/>
          </p:cNvSpPr>
          <p:nvPr/>
        </p:nvSpPr>
        <p:spPr bwMode="auto">
          <a:xfrm>
            <a:off x="6423422" y="4791076"/>
            <a:ext cx="217884" cy="31789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22" name="Line 19"/>
          <p:cNvSpPr>
            <a:spLocks noChangeShapeType="1"/>
          </p:cNvSpPr>
          <p:nvPr/>
        </p:nvSpPr>
        <p:spPr bwMode="auto">
          <a:xfrm>
            <a:off x="6818711" y="5389961"/>
            <a:ext cx="305990" cy="15359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149523" name="Rectangle 20"/>
          <p:cNvSpPr>
            <a:spLocks noChangeArrowheads="1"/>
          </p:cNvSpPr>
          <p:nvPr/>
        </p:nvSpPr>
        <p:spPr bwMode="auto">
          <a:xfrm>
            <a:off x="7159230" y="3509963"/>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28</a:t>
            </a:r>
          </a:p>
        </p:txBody>
      </p:sp>
      <p:sp>
        <p:nvSpPr>
          <p:cNvPr id="149524" name="Rectangle 21"/>
          <p:cNvSpPr>
            <a:spLocks noChangeArrowheads="1"/>
          </p:cNvSpPr>
          <p:nvPr/>
        </p:nvSpPr>
        <p:spPr bwMode="auto">
          <a:xfrm>
            <a:off x="7591426" y="4098131"/>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16</a:t>
            </a:r>
          </a:p>
        </p:txBody>
      </p:sp>
      <p:sp>
        <p:nvSpPr>
          <p:cNvPr id="149525" name="Rectangle 22"/>
          <p:cNvSpPr>
            <a:spLocks noChangeArrowheads="1"/>
          </p:cNvSpPr>
          <p:nvPr/>
        </p:nvSpPr>
        <p:spPr bwMode="auto">
          <a:xfrm>
            <a:off x="7502130" y="5017294"/>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12</a:t>
            </a:r>
          </a:p>
        </p:txBody>
      </p:sp>
      <p:sp>
        <p:nvSpPr>
          <p:cNvPr id="149526" name="Rectangle 23"/>
          <p:cNvSpPr>
            <a:spLocks noChangeArrowheads="1"/>
          </p:cNvSpPr>
          <p:nvPr/>
        </p:nvSpPr>
        <p:spPr bwMode="auto">
          <a:xfrm>
            <a:off x="7158039" y="4979194"/>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18</a:t>
            </a:r>
          </a:p>
        </p:txBody>
      </p:sp>
      <p:sp>
        <p:nvSpPr>
          <p:cNvPr id="149527" name="Rectangle 24"/>
          <p:cNvSpPr>
            <a:spLocks noChangeArrowheads="1"/>
          </p:cNvSpPr>
          <p:nvPr/>
        </p:nvSpPr>
        <p:spPr bwMode="auto">
          <a:xfrm>
            <a:off x="6660357" y="4736306"/>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24</a:t>
            </a:r>
          </a:p>
        </p:txBody>
      </p:sp>
      <p:sp>
        <p:nvSpPr>
          <p:cNvPr id="149528" name="Rectangle 25"/>
          <p:cNvSpPr>
            <a:spLocks noChangeArrowheads="1"/>
          </p:cNvSpPr>
          <p:nvPr/>
        </p:nvSpPr>
        <p:spPr bwMode="auto">
          <a:xfrm>
            <a:off x="6710364" y="5437585"/>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22</a:t>
            </a:r>
          </a:p>
        </p:txBody>
      </p:sp>
      <p:sp>
        <p:nvSpPr>
          <p:cNvPr id="149529" name="Rectangle 26"/>
          <p:cNvSpPr>
            <a:spLocks noChangeArrowheads="1"/>
          </p:cNvSpPr>
          <p:nvPr/>
        </p:nvSpPr>
        <p:spPr bwMode="auto">
          <a:xfrm>
            <a:off x="6240067" y="4850606"/>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25</a:t>
            </a:r>
          </a:p>
        </p:txBody>
      </p:sp>
      <p:sp>
        <p:nvSpPr>
          <p:cNvPr id="149530" name="Rectangle 27"/>
          <p:cNvSpPr>
            <a:spLocks noChangeArrowheads="1"/>
          </p:cNvSpPr>
          <p:nvPr/>
        </p:nvSpPr>
        <p:spPr bwMode="auto">
          <a:xfrm>
            <a:off x="6405564" y="3856435"/>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10</a:t>
            </a:r>
          </a:p>
        </p:txBody>
      </p:sp>
      <p:sp>
        <p:nvSpPr>
          <p:cNvPr id="149531" name="Rectangle 28"/>
          <p:cNvSpPr>
            <a:spLocks noChangeArrowheads="1"/>
          </p:cNvSpPr>
          <p:nvPr/>
        </p:nvSpPr>
        <p:spPr bwMode="auto">
          <a:xfrm>
            <a:off x="6992542" y="4112419"/>
            <a:ext cx="331821"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eaLnBrk="0" fontAlgn="base" hangingPunct="0">
              <a:spcBef>
                <a:spcPct val="0"/>
              </a:spcBef>
              <a:spcAft>
                <a:spcPct val="0"/>
              </a:spcAft>
              <a:buNone/>
            </a:pPr>
            <a:r>
              <a:rPr lang="en-US" altLang="zh-TW" sz="1500">
                <a:solidFill>
                  <a:srgbClr val="000000"/>
                </a:solidFill>
                <a:latin typeface="Times New Roman" panose="02020603050405020304" pitchFamily="18" charset="0"/>
              </a:rPr>
              <a:t>14</a:t>
            </a:r>
          </a:p>
        </p:txBody>
      </p:sp>
      <p:sp>
        <p:nvSpPr>
          <p:cNvPr id="149532" name="Oval 5"/>
          <p:cNvSpPr>
            <a:spLocks noChangeArrowheads="1"/>
          </p:cNvSpPr>
          <p:nvPr/>
        </p:nvSpPr>
        <p:spPr bwMode="auto">
          <a:xfrm>
            <a:off x="7290197" y="3819525"/>
            <a:ext cx="333375" cy="333375"/>
          </a:xfrm>
          <a:prstGeom prst="ellipse">
            <a:avLst/>
          </a:prstGeom>
          <a:solidFill>
            <a:srgbClr val="F8F8F8"/>
          </a:solidFill>
          <a:ln w="12700">
            <a:solidFill>
              <a:schemeClr val="tx1"/>
            </a:solidFill>
            <a:round/>
            <a:headEnd/>
            <a:tailEnd/>
          </a:ln>
        </p:spPr>
        <p:txBody>
          <a:bodyPr wrap="none" lIns="69056" tIns="34529" rIns="69056" bIns="34529"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defTabSz="685800" eaLnBrk="0" fontAlgn="base" hangingPunct="0">
              <a:spcBef>
                <a:spcPct val="0"/>
              </a:spcBef>
              <a:spcAft>
                <a:spcPct val="0"/>
              </a:spcAft>
              <a:buNone/>
            </a:pPr>
            <a:r>
              <a:rPr lang="en-US" altLang="zh-TW" sz="2100">
                <a:solidFill>
                  <a:srgbClr val="3333CC"/>
                </a:solidFill>
                <a:latin typeface="Times New Roman" panose="02020603050405020304" pitchFamily="18" charset="0"/>
              </a:rPr>
              <a:t>1</a:t>
            </a:r>
          </a:p>
        </p:txBody>
      </p:sp>
      <p:sp>
        <p:nvSpPr>
          <p:cNvPr id="386078" name="Rectangle 30"/>
          <p:cNvSpPr>
            <a:spLocks noChangeArrowheads="1"/>
          </p:cNvSpPr>
          <p:nvPr/>
        </p:nvSpPr>
        <p:spPr bwMode="auto">
          <a:xfrm>
            <a:off x="6786562" y="3320653"/>
            <a:ext cx="377429" cy="432197"/>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79" name="Rectangle 31"/>
          <p:cNvSpPr>
            <a:spLocks noChangeArrowheads="1"/>
          </p:cNvSpPr>
          <p:nvPr/>
        </p:nvSpPr>
        <p:spPr bwMode="auto">
          <a:xfrm>
            <a:off x="7272337" y="3752851"/>
            <a:ext cx="377429" cy="432197"/>
          </a:xfrm>
          <a:prstGeom prst="rect">
            <a:avLst/>
          </a:prstGeom>
          <a:solidFill>
            <a:schemeClr val="tx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0" name="Rectangle 32"/>
          <p:cNvSpPr>
            <a:spLocks noChangeArrowheads="1"/>
          </p:cNvSpPr>
          <p:nvPr/>
        </p:nvSpPr>
        <p:spPr bwMode="auto">
          <a:xfrm>
            <a:off x="7542611" y="4400551"/>
            <a:ext cx="377428" cy="432197"/>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1" name="Rectangle 33"/>
          <p:cNvSpPr>
            <a:spLocks noChangeArrowheads="1"/>
          </p:cNvSpPr>
          <p:nvPr/>
        </p:nvSpPr>
        <p:spPr bwMode="auto">
          <a:xfrm>
            <a:off x="7110412" y="5426870"/>
            <a:ext cx="377429" cy="432197"/>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2" name="Rectangle 34"/>
          <p:cNvSpPr>
            <a:spLocks noChangeArrowheads="1"/>
          </p:cNvSpPr>
          <p:nvPr/>
        </p:nvSpPr>
        <p:spPr bwMode="auto">
          <a:xfrm>
            <a:off x="6516292" y="5049441"/>
            <a:ext cx="377428" cy="432197"/>
          </a:xfrm>
          <a:prstGeom prst="rect">
            <a:avLst/>
          </a:prstGeom>
          <a:solidFill>
            <a:schemeClr val="fo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3" name="Rectangle 35"/>
          <p:cNvSpPr>
            <a:spLocks noChangeArrowheads="1"/>
          </p:cNvSpPr>
          <p:nvPr/>
        </p:nvSpPr>
        <p:spPr bwMode="auto">
          <a:xfrm>
            <a:off x="6246019" y="4400551"/>
            <a:ext cx="377429" cy="432197"/>
          </a:xfrm>
          <a:prstGeom prst="rect">
            <a:avLst/>
          </a:prstGeom>
          <a:solidFill>
            <a:srgbClr val="FF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4" name="Rectangle 36"/>
          <p:cNvSpPr>
            <a:spLocks noChangeArrowheads="1"/>
          </p:cNvSpPr>
          <p:nvPr/>
        </p:nvSpPr>
        <p:spPr bwMode="auto">
          <a:xfrm>
            <a:off x="6974681" y="4400551"/>
            <a:ext cx="377429" cy="432197"/>
          </a:xfrm>
          <a:prstGeom prst="rect">
            <a:avLst/>
          </a:prstGeom>
          <a:solidFill>
            <a:srgbClr val="6600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5" name="Rectangle 37"/>
          <p:cNvSpPr>
            <a:spLocks noChangeArrowheads="1"/>
          </p:cNvSpPr>
          <p:nvPr/>
        </p:nvSpPr>
        <p:spPr bwMode="auto">
          <a:xfrm>
            <a:off x="2210992" y="4237435"/>
            <a:ext cx="485775" cy="2702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6" name="Rectangle 38"/>
          <p:cNvSpPr>
            <a:spLocks noChangeArrowheads="1"/>
          </p:cNvSpPr>
          <p:nvPr/>
        </p:nvSpPr>
        <p:spPr bwMode="auto">
          <a:xfrm>
            <a:off x="2751536" y="4237435"/>
            <a:ext cx="485775" cy="2702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7" name="Rectangle 39"/>
          <p:cNvSpPr>
            <a:spLocks noChangeArrowheads="1"/>
          </p:cNvSpPr>
          <p:nvPr/>
        </p:nvSpPr>
        <p:spPr bwMode="auto">
          <a:xfrm>
            <a:off x="3290890" y="4237435"/>
            <a:ext cx="485775" cy="2702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8" name="Rectangle 40"/>
          <p:cNvSpPr>
            <a:spLocks noChangeArrowheads="1"/>
          </p:cNvSpPr>
          <p:nvPr/>
        </p:nvSpPr>
        <p:spPr bwMode="auto">
          <a:xfrm>
            <a:off x="3831433" y="4237435"/>
            <a:ext cx="485775" cy="2702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89" name="Rectangle 41"/>
          <p:cNvSpPr>
            <a:spLocks noChangeArrowheads="1"/>
          </p:cNvSpPr>
          <p:nvPr/>
        </p:nvSpPr>
        <p:spPr bwMode="auto">
          <a:xfrm>
            <a:off x="4370786" y="4237435"/>
            <a:ext cx="485775" cy="2702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0" name="Rectangle 42"/>
          <p:cNvSpPr>
            <a:spLocks noChangeArrowheads="1"/>
          </p:cNvSpPr>
          <p:nvPr/>
        </p:nvSpPr>
        <p:spPr bwMode="auto">
          <a:xfrm>
            <a:off x="1454946" y="4507707"/>
            <a:ext cx="485775" cy="2155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1" name="Rectangle 43"/>
          <p:cNvSpPr>
            <a:spLocks noChangeArrowheads="1"/>
          </p:cNvSpPr>
          <p:nvPr/>
        </p:nvSpPr>
        <p:spPr bwMode="auto">
          <a:xfrm>
            <a:off x="1995490" y="4507707"/>
            <a:ext cx="485775" cy="2155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2" name="Rectangle 44"/>
          <p:cNvSpPr>
            <a:spLocks noChangeArrowheads="1"/>
          </p:cNvSpPr>
          <p:nvPr/>
        </p:nvSpPr>
        <p:spPr bwMode="auto">
          <a:xfrm>
            <a:off x="2643191" y="4507707"/>
            <a:ext cx="539353" cy="2155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3" name="Rectangle 45"/>
          <p:cNvSpPr>
            <a:spLocks noChangeArrowheads="1"/>
          </p:cNvSpPr>
          <p:nvPr/>
        </p:nvSpPr>
        <p:spPr bwMode="auto">
          <a:xfrm>
            <a:off x="3292081" y="4507707"/>
            <a:ext cx="592931" cy="2155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4" name="Rectangle 46"/>
          <p:cNvSpPr>
            <a:spLocks noChangeArrowheads="1"/>
          </p:cNvSpPr>
          <p:nvPr/>
        </p:nvSpPr>
        <p:spPr bwMode="auto">
          <a:xfrm>
            <a:off x="3938591" y="4507707"/>
            <a:ext cx="1188244" cy="2155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5" name="Rectangle 47"/>
          <p:cNvSpPr>
            <a:spLocks noChangeArrowheads="1"/>
          </p:cNvSpPr>
          <p:nvPr/>
        </p:nvSpPr>
        <p:spPr bwMode="auto">
          <a:xfrm>
            <a:off x="2210992" y="4776788"/>
            <a:ext cx="1133475" cy="21669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6" name="Rectangle 48"/>
          <p:cNvSpPr>
            <a:spLocks noChangeArrowheads="1"/>
          </p:cNvSpPr>
          <p:nvPr/>
        </p:nvSpPr>
        <p:spPr bwMode="auto">
          <a:xfrm>
            <a:off x="3452816" y="4776788"/>
            <a:ext cx="1134665" cy="21669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7" name="Rectangle 49"/>
          <p:cNvSpPr>
            <a:spLocks noChangeArrowheads="1"/>
          </p:cNvSpPr>
          <p:nvPr/>
        </p:nvSpPr>
        <p:spPr bwMode="auto">
          <a:xfrm>
            <a:off x="1508525" y="4993482"/>
            <a:ext cx="1674019" cy="2155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
        <p:nvSpPr>
          <p:cNvPr id="386098" name="Freeform 50"/>
          <p:cNvSpPr>
            <a:spLocks/>
          </p:cNvSpPr>
          <p:nvPr/>
        </p:nvSpPr>
        <p:spPr bwMode="auto">
          <a:xfrm>
            <a:off x="6354366" y="3267076"/>
            <a:ext cx="917972" cy="1079897"/>
          </a:xfrm>
          <a:custGeom>
            <a:avLst/>
            <a:gdLst>
              <a:gd name="T0" fmla="*/ 2147483646 w 771"/>
              <a:gd name="T1" fmla="*/ 0 h 907"/>
              <a:gd name="T2" fmla="*/ 2147483646 w 771"/>
              <a:gd name="T3" fmla="*/ 2147483646 h 907"/>
              <a:gd name="T4" fmla="*/ 2147483646 w 771"/>
              <a:gd name="T5" fmla="*/ 2147483646 h 907"/>
              <a:gd name="T6" fmla="*/ 0 w 771"/>
              <a:gd name="T7" fmla="*/ 2147483646 h 907"/>
              <a:gd name="T8" fmla="*/ 2147483646 w 771"/>
              <a:gd name="T9" fmla="*/ 0 h 907"/>
              <a:gd name="T10" fmla="*/ 0 60000 65536"/>
              <a:gd name="T11" fmla="*/ 0 60000 65536"/>
              <a:gd name="T12" fmla="*/ 0 60000 65536"/>
              <a:gd name="T13" fmla="*/ 0 60000 65536"/>
              <a:gd name="T14" fmla="*/ 0 60000 65536"/>
              <a:gd name="T15" fmla="*/ 0 w 771"/>
              <a:gd name="T16" fmla="*/ 0 h 907"/>
              <a:gd name="T17" fmla="*/ 771 w 771"/>
              <a:gd name="T18" fmla="*/ 907 h 907"/>
            </a:gdLst>
            <a:ahLst/>
            <a:cxnLst>
              <a:cxn ang="T10">
                <a:pos x="T0" y="T1"/>
              </a:cxn>
              <a:cxn ang="T11">
                <a:pos x="T2" y="T3"/>
              </a:cxn>
              <a:cxn ang="T12">
                <a:pos x="T4" y="T5"/>
              </a:cxn>
              <a:cxn ang="T13">
                <a:pos x="T6" y="T7"/>
              </a:cxn>
              <a:cxn ang="T14">
                <a:pos x="T8" y="T9"/>
              </a:cxn>
            </a:cxnLst>
            <a:rect l="T15" t="T16" r="T17" b="T18"/>
            <a:pathLst>
              <a:path w="771" h="907">
                <a:moveTo>
                  <a:pt x="499" y="0"/>
                </a:moveTo>
                <a:lnTo>
                  <a:pt x="771" y="181"/>
                </a:lnTo>
                <a:lnTo>
                  <a:pt x="227" y="907"/>
                </a:lnTo>
                <a:lnTo>
                  <a:pt x="0" y="680"/>
                </a:lnTo>
                <a:lnTo>
                  <a:pt x="499" y="0"/>
                </a:ln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099" name="Freeform 51"/>
          <p:cNvSpPr>
            <a:spLocks/>
          </p:cNvSpPr>
          <p:nvPr/>
        </p:nvSpPr>
        <p:spPr bwMode="auto">
          <a:xfrm>
            <a:off x="7056835" y="3699273"/>
            <a:ext cx="647700" cy="701278"/>
          </a:xfrm>
          <a:custGeom>
            <a:avLst/>
            <a:gdLst>
              <a:gd name="T0" fmla="*/ 2147483646 w 544"/>
              <a:gd name="T1" fmla="*/ 0 h 589"/>
              <a:gd name="T2" fmla="*/ 2147483646 w 544"/>
              <a:gd name="T3" fmla="*/ 2147483646 h 589"/>
              <a:gd name="T4" fmla="*/ 2147483646 w 544"/>
              <a:gd name="T5" fmla="*/ 2147483646 h 589"/>
              <a:gd name="T6" fmla="*/ 0 w 544"/>
              <a:gd name="T7" fmla="*/ 2147483646 h 589"/>
              <a:gd name="T8" fmla="*/ 2147483646 w 544"/>
              <a:gd name="T9" fmla="*/ 0 h 589"/>
              <a:gd name="T10" fmla="*/ 0 60000 65536"/>
              <a:gd name="T11" fmla="*/ 0 60000 65536"/>
              <a:gd name="T12" fmla="*/ 0 60000 65536"/>
              <a:gd name="T13" fmla="*/ 0 60000 65536"/>
              <a:gd name="T14" fmla="*/ 0 60000 65536"/>
              <a:gd name="T15" fmla="*/ 0 w 544"/>
              <a:gd name="T16" fmla="*/ 0 h 589"/>
              <a:gd name="T17" fmla="*/ 544 w 544"/>
              <a:gd name="T18" fmla="*/ 589 h 589"/>
            </a:gdLst>
            <a:ahLst/>
            <a:cxnLst>
              <a:cxn ang="T10">
                <a:pos x="T0" y="T1"/>
              </a:cxn>
              <a:cxn ang="T11">
                <a:pos x="T2" y="T3"/>
              </a:cxn>
              <a:cxn ang="T12">
                <a:pos x="T4" y="T5"/>
              </a:cxn>
              <a:cxn ang="T13">
                <a:pos x="T6" y="T7"/>
              </a:cxn>
              <a:cxn ang="T14">
                <a:pos x="T8" y="T9"/>
              </a:cxn>
            </a:cxnLst>
            <a:rect l="T15" t="T16" r="T17" b="T18"/>
            <a:pathLst>
              <a:path w="544" h="589">
                <a:moveTo>
                  <a:pt x="317" y="0"/>
                </a:moveTo>
                <a:lnTo>
                  <a:pt x="544" y="227"/>
                </a:lnTo>
                <a:lnTo>
                  <a:pt x="226" y="589"/>
                </a:lnTo>
                <a:lnTo>
                  <a:pt x="0" y="363"/>
                </a:lnTo>
                <a:lnTo>
                  <a:pt x="317" y="0"/>
                </a:lnTo>
                <a:close/>
              </a:path>
            </a:pathLst>
          </a:custGeom>
          <a:solidFill>
            <a:schemeClr val="tx2">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0" name="Freeform 52"/>
          <p:cNvSpPr>
            <a:spLocks/>
          </p:cNvSpPr>
          <p:nvPr/>
        </p:nvSpPr>
        <p:spPr bwMode="auto">
          <a:xfrm>
            <a:off x="7272339" y="4346972"/>
            <a:ext cx="702469" cy="1079897"/>
          </a:xfrm>
          <a:custGeom>
            <a:avLst/>
            <a:gdLst>
              <a:gd name="T0" fmla="*/ 2147483646 w 590"/>
              <a:gd name="T1" fmla="*/ 0 h 907"/>
              <a:gd name="T2" fmla="*/ 2147483646 w 590"/>
              <a:gd name="T3" fmla="*/ 2147483646 h 907"/>
              <a:gd name="T4" fmla="*/ 2147483646 w 590"/>
              <a:gd name="T5" fmla="*/ 2147483646 h 907"/>
              <a:gd name="T6" fmla="*/ 0 w 590"/>
              <a:gd name="T7" fmla="*/ 2147483646 h 907"/>
              <a:gd name="T8" fmla="*/ 2147483646 w 590"/>
              <a:gd name="T9" fmla="*/ 0 h 907"/>
              <a:gd name="T10" fmla="*/ 0 60000 65536"/>
              <a:gd name="T11" fmla="*/ 0 60000 65536"/>
              <a:gd name="T12" fmla="*/ 0 60000 65536"/>
              <a:gd name="T13" fmla="*/ 0 60000 65536"/>
              <a:gd name="T14" fmla="*/ 0 60000 65536"/>
              <a:gd name="T15" fmla="*/ 0 w 590"/>
              <a:gd name="T16" fmla="*/ 0 h 907"/>
              <a:gd name="T17" fmla="*/ 590 w 590"/>
              <a:gd name="T18" fmla="*/ 907 h 907"/>
            </a:gdLst>
            <a:ahLst/>
            <a:cxnLst>
              <a:cxn ang="T10">
                <a:pos x="T0" y="T1"/>
              </a:cxn>
              <a:cxn ang="T11">
                <a:pos x="T2" y="T3"/>
              </a:cxn>
              <a:cxn ang="T12">
                <a:pos x="T4" y="T5"/>
              </a:cxn>
              <a:cxn ang="T13">
                <a:pos x="T6" y="T7"/>
              </a:cxn>
              <a:cxn ang="T14">
                <a:pos x="T8" y="T9"/>
              </a:cxn>
            </a:cxnLst>
            <a:rect l="T15" t="T16" r="T17" b="T18"/>
            <a:pathLst>
              <a:path w="590" h="907">
                <a:moveTo>
                  <a:pt x="317" y="0"/>
                </a:moveTo>
                <a:lnTo>
                  <a:pt x="590" y="182"/>
                </a:lnTo>
                <a:lnTo>
                  <a:pt x="227" y="907"/>
                </a:lnTo>
                <a:lnTo>
                  <a:pt x="0" y="454"/>
                </a:lnTo>
                <a:lnTo>
                  <a:pt x="317" y="0"/>
                </a:ln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1" name="Freeform 53"/>
          <p:cNvSpPr>
            <a:spLocks/>
          </p:cNvSpPr>
          <p:nvPr/>
        </p:nvSpPr>
        <p:spPr bwMode="auto">
          <a:xfrm>
            <a:off x="7002067" y="4779169"/>
            <a:ext cx="864394" cy="1134666"/>
          </a:xfrm>
          <a:custGeom>
            <a:avLst/>
            <a:gdLst>
              <a:gd name="T0" fmla="*/ 2147483646 w 726"/>
              <a:gd name="T1" fmla="*/ 2147483646 h 953"/>
              <a:gd name="T2" fmla="*/ 0 w 726"/>
              <a:gd name="T3" fmla="*/ 2147483646 h 953"/>
              <a:gd name="T4" fmla="*/ 2147483646 w 726"/>
              <a:gd name="T5" fmla="*/ 0 h 953"/>
              <a:gd name="T6" fmla="*/ 2147483646 w 726"/>
              <a:gd name="T7" fmla="*/ 2147483646 h 953"/>
              <a:gd name="T8" fmla="*/ 2147483646 w 726"/>
              <a:gd name="T9" fmla="*/ 2147483646 h 953"/>
              <a:gd name="T10" fmla="*/ 0 60000 65536"/>
              <a:gd name="T11" fmla="*/ 0 60000 65536"/>
              <a:gd name="T12" fmla="*/ 0 60000 65536"/>
              <a:gd name="T13" fmla="*/ 0 60000 65536"/>
              <a:gd name="T14" fmla="*/ 0 60000 65536"/>
              <a:gd name="T15" fmla="*/ 0 w 726"/>
              <a:gd name="T16" fmla="*/ 0 h 953"/>
              <a:gd name="T17" fmla="*/ 726 w 726"/>
              <a:gd name="T18" fmla="*/ 953 h 953"/>
            </a:gdLst>
            <a:ahLst/>
            <a:cxnLst>
              <a:cxn ang="T10">
                <a:pos x="T0" y="T1"/>
              </a:cxn>
              <a:cxn ang="T11">
                <a:pos x="T2" y="T3"/>
              </a:cxn>
              <a:cxn ang="T12">
                <a:pos x="T4" y="T5"/>
              </a:cxn>
              <a:cxn ang="T13">
                <a:pos x="T6" y="T7"/>
              </a:cxn>
              <a:cxn ang="T14">
                <a:pos x="T8" y="T9"/>
              </a:cxn>
            </a:cxnLst>
            <a:rect l="T15" t="T16" r="T17" b="T18"/>
            <a:pathLst>
              <a:path w="726" h="953">
                <a:moveTo>
                  <a:pt x="272" y="953"/>
                </a:moveTo>
                <a:lnTo>
                  <a:pt x="0" y="726"/>
                </a:lnTo>
                <a:lnTo>
                  <a:pt x="454" y="0"/>
                </a:lnTo>
                <a:lnTo>
                  <a:pt x="726" y="181"/>
                </a:lnTo>
                <a:lnTo>
                  <a:pt x="272" y="953"/>
                </a:lnTo>
                <a:close/>
              </a:path>
            </a:pathLst>
          </a:custGeom>
          <a:solidFill>
            <a:schemeClr va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2" name="Freeform 54"/>
          <p:cNvSpPr>
            <a:spLocks/>
          </p:cNvSpPr>
          <p:nvPr/>
        </p:nvSpPr>
        <p:spPr bwMode="auto">
          <a:xfrm>
            <a:off x="6407945" y="4994674"/>
            <a:ext cx="756047" cy="648890"/>
          </a:xfrm>
          <a:custGeom>
            <a:avLst/>
            <a:gdLst>
              <a:gd name="T0" fmla="*/ 2147483646 w 590"/>
              <a:gd name="T1" fmla="*/ 0 h 545"/>
              <a:gd name="T2" fmla="*/ 0 w 590"/>
              <a:gd name="T3" fmla="*/ 2147483646 h 545"/>
              <a:gd name="T4" fmla="*/ 2147483646 w 590"/>
              <a:gd name="T5" fmla="*/ 2147483646 h 545"/>
              <a:gd name="T6" fmla="*/ 2147483646 w 590"/>
              <a:gd name="T7" fmla="*/ 2147483646 h 545"/>
              <a:gd name="T8" fmla="*/ 2147483646 w 590"/>
              <a:gd name="T9" fmla="*/ 0 h 545"/>
              <a:gd name="T10" fmla="*/ 0 60000 65536"/>
              <a:gd name="T11" fmla="*/ 0 60000 65536"/>
              <a:gd name="T12" fmla="*/ 0 60000 65536"/>
              <a:gd name="T13" fmla="*/ 0 60000 65536"/>
              <a:gd name="T14" fmla="*/ 0 60000 65536"/>
              <a:gd name="T15" fmla="*/ 0 w 590"/>
              <a:gd name="T16" fmla="*/ 0 h 545"/>
              <a:gd name="T17" fmla="*/ 590 w 590"/>
              <a:gd name="T18" fmla="*/ 545 h 545"/>
            </a:gdLst>
            <a:ahLst/>
            <a:cxnLst>
              <a:cxn ang="T10">
                <a:pos x="T0" y="T1"/>
              </a:cxn>
              <a:cxn ang="T11">
                <a:pos x="T2" y="T3"/>
              </a:cxn>
              <a:cxn ang="T12">
                <a:pos x="T4" y="T5"/>
              </a:cxn>
              <a:cxn ang="T13">
                <a:pos x="T6" y="T7"/>
              </a:cxn>
              <a:cxn ang="T14">
                <a:pos x="T8" y="T9"/>
              </a:cxn>
            </a:cxnLst>
            <a:rect l="T15" t="T16" r="T17" b="T18"/>
            <a:pathLst>
              <a:path w="590" h="545">
                <a:moveTo>
                  <a:pt x="182" y="0"/>
                </a:moveTo>
                <a:lnTo>
                  <a:pt x="0" y="273"/>
                </a:lnTo>
                <a:lnTo>
                  <a:pt x="454" y="545"/>
                </a:lnTo>
                <a:lnTo>
                  <a:pt x="590" y="273"/>
                </a:lnTo>
                <a:lnTo>
                  <a:pt x="182" y="0"/>
                </a:ln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3" name="Freeform 55"/>
          <p:cNvSpPr>
            <a:spLocks/>
          </p:cNvSpPr>
          <p:nvPr/>
        </p:nvSpPr>
        <p:spPr bwMode="auto">
          <a:xfrm>
            <a:off x="6137672" y="3644503"/>
            <a:ext cx="919163" cy="1243013"/>
          </a:xfrm>
          <a:custGeom>
            <a:avLst/>
            <a:gdLst>
              <a:gd name="T0" fmla="*/ 2147483646 w 772"/>
              <a:gd name="T1" fmla="*/ 2147483646 h 1044"/>
              <a:gd name="T2" fmla="*/ 0 w 772"/>
              <a:gd name="T3" fmla="*/ 2147483646 h 1044"/>
              <a:gd name="T4" fmla="*/ 2147483646 w 772"/>
              <a:gd name="T5" fmla="*/ 0 h 1044"/>
              <a:gd name="T6" fmla="*/ 2147483646 w 772"/>
              <a:gd name="T7" fmla="*/ 2147483646 h 1044"/>
              <a:gd name="T8" fmla="*/ 2147483646 w 772"/>
              <a:gd name="T9" fmla="*/ 2147483646 h 1044"/>
              <a:gd name="T10" fmla="*/ 0 60000 65536"/>
              <a:gd name="T11" fmla="*/ 0 60000 65536"/>
              <a:gd name="T12" fmla="*/ 0 60000 65536"/>
              <a:gd name="T13" fmla="*/ 0 60000 65536"/>
              <a:gd name="T14" fmla="*/ 0 60000 65536"/>
              <a:gd name="T15" fmla="*/ 0 w 772"/>
              <a:gd name="T16" fmla="*/ 0 h 1044"/>
              <a:gd name="T17" fmla="*/ 772 w 772"/>
              <a:gd name="T18" fmla="*/ 1044 h 1044"/>
            </a:gdLst>
            <a:ahLst/>
            <a:cxnLst>
              <a:cxn ang="T10">
                <a:pos x="T0" y="T1"/>
              </a:cxn>
              <a:cxn ang="T11">
                <a:pos x="T2" y="T3"/>
              </a:cxn>
              <a:cxn ang="T12">
                <a:pos x="T4" y="T5"/>
              </a:cxn>
              <a:cxn ang="T13">
                <a:pos x="T6" y="T7"/>
              </a:cxn>
              <a:cxn ang="T14">
                <a:pos x="T8" y="T9"/>
              </a:cxn>
            </a:cxnLst>
            <a:rect l="T15" t="T16" r="T17" b="T18"/>
            <a:pathLst>
              <a:path w="772" h="1044">
                <a:moveTo>
                  <a:pt x="318" y="1044"/>
                </a:moveTo>
                <a:lnTo>
                  <a:pt x="0" y="908"/>
                </a:lnTo>
                <a:lnTo>
                  <a:pt x="545" y="0"/>
                </a:lnTo>
                <a:lnTo>
                  <a:pt x="772" y="137"/>
                </a:lnTo>
                <a:lnTo>
                  <a:pt x="318" y="104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4" name="Freeform 56"/>
          <p:cNvSpPr>
            <a:spLocks/>
          </p:cNvSpPr>
          <p:nvPr/>
        </p:nvSpPr>
        <p:spPr bwMode="auto">
          <a:xfrm>
            <a:off x="6893720" y="4131470"/>
            <a:ext cx="702469" cy="756047"/>
          </a:xfrm>
          <a:custGeom>
            <a:avLst/>
            <a:gdLst>
              <a:gd name="T0" fmla="*/ 2147483646 w 590"/>
              <a:gd name="T1" fmla="*/ 2147483646 h 635"/>
              <a:gd name="T2" fmla="*/ 0 w 590"/>
              <a:gd name="T3" fmla="*/ 2147483646 h 635"/>
              <a:gd name="T4" fmla="*/ 2147483646 w 590"/>
              <a:gd name="T5" fmla="*/ 0 h 635"/>
              <a:gd name="T6" fmla="*/ 2147483646 w 590"/>
              <a:gd name="T7" fmla="*/ 2147483646 h 635"/>
              <a:gd name="T8" fmla="*/ 2147483646 w 590"/>
              <a:gd name="T9" fmla="*/ 2147483646 h 635"/>
              <a:gd name="T10" fmla="*/ 0 60000 65536"/>
              <a:gd name="T11" fmla="*/ 0 60000 65536"/>
              <a:gd name="T12" fmla="*/ 0 60000 65536"/>
              <a:gd name="T13" fmla="*/ 0 60000 65536"/>
              <a:gd name="T14" fmla="*/ 0 60000 65536"/>
              <a:gd name="T15" fmla="*/ 0 w 590"/>
              <a:gd name="T16" fmla="*/ 0 h 635"/>
              <a:gd name="T17" fmla="*/ 590 w 590"/>
              <a:gd name="T18" fmla="*/ 635 h 635"/>
            </a:gdLst>
            <a:ahLst/>
            <a:cxnLst>
              <a:cxn ang="T10">
                <a:pos x="T0" y="T1"/>
              </a:cxn>
              <a:cxn ang="T11">
                <a:pos x="T2" y="T3"/>
              </a:cxn>
              <a:cxn ang="T12">
                <a:pos x="T4" y="T5"/>
              </a:cxn>
              <a:cxn ang="T13">
                <a:pos x="T6" y="T7"/>
              </a:cxn>
              <a:cxn ang="T14">
                <a:pos x="T8" y="T9"/>
              </a:cxn>
            </a:cxnLst>
            <a:rect l="T15" t="T16" r="T17" b="T18"/>
            <a:pathLst>
              <a:path w="590" h="635">
                <a:moveTo>
                  <a:pt x="227" y="635"/>
                </a:moveTo>
                <a:lnTo>
                  <a:pt x="0" y="408"/>
                </a:lnTo>
                <a:lnTo>
                  <a:pt x="363" y="0"/>
                </a:lnTo>
                <a:lnTo>
                  <a:pt x="590" y="226"/>
                </a:lnTo>
                <a:lnTo>
                  <a:pt x="227" y="635"/>
                </a:lnTo>
                <a:close/>
              </a:path>
            </a:pathLst>
          </a:custGeom>
          <a:solidFill>
            <a:srgbClr val="66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5" name="Freeform 57"/>
          <p:cNvSpPr>
            <a:spLocks/>
          </p:cNvSpPr>
          <p:nvPr/>
        </p:nvSpPr>
        <p:spPr bwMode="auto">
          <a:xfrm>
            <a:off x="6137674" y="3267075"/>
            <a:ext cx="1134665" cy="1620441"/>
          </a:xfrm>
          <a:custGeom>
            <a:avLst/>
            <a:gdLst>
              <a:gd name="T0" fmla="*/ 2147483646 w 953"/>
              <a:gd name="T1" fmla="*/ 0 h 1361"/>
              <a:gd name="T2" fmla="*/ 2147483646 w 953"/>
              <a:gd name="T3" fmla="*/ 2147483646 h 1361"/>
              <a:gd name="T4" fmla="*/ 2147483646 w 953"/>
              <a:gd name="T5" fmla="*/ 2147483646 h 1361"/>
              <a:gd name="T6" fmla="*/ 0 w 953"/>
              <a:gd name="T7" fmla="*/ 2147483646 h 1361"/>
              <a:gd name="T8" fmla="*/ 2147483646 w 953"/>
              <a:gd name="T9" fmla="*/ 0 h 1361"/>
              <a:gd name="T10" fmla="*/ 0 60000 65536"/>
              <a:gd name="T11" fmla="*/ 0 60000 65536"/>
              <a:gd name="T12" fmla="*/ 0 60000 65536"/>
              <a:gd name="T13" fmla="*/ 0 60000 65536"/>
              <a:gd name="T14" fmla="*/ 0 60000 65536"/>
              <a:gd name="T15" fmla="*/ 0 w 953"/>
              <a:gd name="T16" fmla="*/ 0 h 1361"/>
              <a:gd name="T17" fmla="*/ 953 w 953"/>
              <a:gd name="T18" fmla="*/ 1361 h 1361"/>
            </a:gdLst>
            <a:ahLst/>
            <a:cxnLst>
              <a:cxn ang="T10">
                <a:pos x="T0" y="T1"/>
              </a:cxn>
              <a:cxn ang="T11">
                <a:pos x="T2" y="T3"/>
              </a:cxn>
              <a:cxn ang="T12">
                <a:pos x="T4" y="T5"/>
              </a:cxn>
              <a:cxn ang="T13">
                <a:pos x="T6" y="T7"/>
              </a:cxn>
              <a:cxn ang="T14">
                <a:pos x="T8" y="T9"/>
              </a:cxn>
            </a:cxnLst>
            <a:rect l="T15" t="T16" r="T17" b="T18"/>
            <a:pathLst>
              <a:path w="953" h="1361">
                <a:moveTo>
                  <a:pt x="635" y="0"/>
                </a:moveTo>
                <a:lnTo>
                  <a:pt x="953" y="181"/>
                </a:lnTo>
                <a:lnTo>
                  <a:pt x="318" y="1361"/>
                </a:lnTo>
                <a:lnTo>
                  <a:pt x="0" y="1179"/>
                </a:lnTo>
                <a:lnTo>
                  <a:pt x="635" y="0"/>
                </a:ln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6" name="Freeform 58"/>
          <p:cNvSpPr>
            <a:spLocks/>
          </p:cNvSpPr>
          <p:nvPr/>
        </p:nvSpPr>
        <p:spPr bwMode="auto">
          <a:xfrm>
            <a:off x="6893720" y="3752850"/>
            <a:ext cx="864394" cy="1134666"/>
          </a:xfrm>
          <a:custGeom>
            <a:avLst/>
            <a:gdLst>
              <a:gd name="T0" fmla="*/ 2147483646 w 726"/>
              <a:gd name="T1" fmla="*/ 0 h 953"/>
              <a:gd name="T2" fmla="*/ 2147483646 w 726"/>
              <a:gd name="T3" fmla="*/ 2147483646 h 953"/>
              <a:gd name="T4" fmla="*/ 2147483646 w 726"/>
              <a:gd name="T5" fmla="*/ 2147483646 h 953"/>
              <a:gd name="T6" fmla="*/ 0 w 726"/>
              <a:gd name="T7" fmla="*/ 2147483646 h 953"/>
              <a:gd name="T8" fmla="*/ 2147483646 w 726"/>
              <a:gd name="T9" fmla="*/ 0 h 953"/>
              <a:gd name="T10" fmla="*/ 0 60000 65536"/>
              <a:gd name="T11" fmla="*/ 0 60000 65536"/>
              <a:gd name="T12" fmla="*/ 0 60000 65536"/>
              <a:gd name="T13" fmla="*/ 0 60000 65536"/>
              <a:gd name="T14" fmla="*/ 0 60000 65536"/>
              <a:gd name="T15" fmla="*/ 0 w 726"/>
              <a:gd name="T16" fmla="*/ 0 h 953"/>
              <a:gd name="T17" fmla="*/ 726 w 726"/>
              <a:gd name="T18" fmla="*/ 953 h 953"/>
            </a:gdLst>
            <a:ahLst/>
            <a:cxnLst>
              <a:cxn ang="T10">
                <a:pos x="T0" y="T1"/>
              </a:cxn>
              <a:cxn ang="T11">
                <a:pos x="T2" y="T3"/>
              </a:cxn>
              <a:cxn ang="T12">
                <a:pos x="T4" y="T5"/>
              </a:cxn>
              <a:cxn ang="T13">
                <a:pos x="T6" y="T7"/>
              </a:cxn>
              <a:cxn ang="T14">
                <a:pos x="T8" y="T9"/>
              </a:cxn>
            </a:cxnLst>
            <a:rect l="T15" t="T16" r="T17" b="T18"/>
            <a:pathLst>
              <a:path w="726" h="953">
                <a:moveTo>
                  <a:pt x="409" y="0"/>
                </a:moveTo>
                <a:lnTo>
                  <a:pt x="726" y="136"/>
                </a:lnTo>
                <a:lnTo>
                  <a:pt x="273" y="953"/>
                </a:lnTo>
                <a:lnTo>
                  <a:pt x="0" y="726"/>
                </a:lnTo>
                <a:lnTo>
                  <a:pt x="409" y="0"/>
                </a:lnTo>
                <a:close/>
              </a:path>
            </a:pathLst>
          </a:custGeom>
          <a:solidFill>
            <a:schemeClr val="tx2">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7" name="Freeform 59"/>
          <p:cNvSpPr>
            <a:spLocks/>
          </p:cNvSpPr>
          <p:nvPr/>
        </p:nvSpPr>
        <p:spPr bwMode="auto">
          <a:xfrm>
            <a:off x="6462714" y="4346974"/>
            <a:ext cx="1512094" cy="1620440"/>
          </a:xfrm>
          <a:custGeom>
            <a:avLst/>
            <a:gdLst>
              <a:gd name="T0" fmla="*/ 2147483646 w 1270"/>
              <a:gd name="T1" fmla="*/ 0 h 1361"/>
              <a:gd name="T2" fmla="*/ 2147483646 w 1270"/>
              <a:gd name="T3" fmla="*/ 2147483646 h 1361"/>
              <a:gd name="T4" fmla="*/ 2147483646 w 1270"/>
              <a:gd name="T5" fmla="*/ 2147483646 h 1361"/>
              <a:gd name="T6" fmla="*/ 0 w 1270"/>
              <a:gd name="T7" fmla="*/ 2147483646 h 1361"/>
              <a:gd name="T8" fmla="*/ 2147483646 w 1270"/>
              <a:gd name="T9" fmla="*/ 2147483646 h 1361"/>
              <a:gd name="T10" fmla="*/ 2147483646 w 1270"/>
              <a:gd name="T11" fmla="*/ 2147483646 h 1361"/>
              <a:gd name="T12" fmla="*/ 2147483646 w 1270"/>
              <a:gd name="T13" fmla="*/ 0 h 1361"/>
              <a:gd name="T14" fmla="*/ 0 60000 65536"/>
              <a:gd name="T15" fmla="*/ 0 60000 65536"/>
              <a:gd name="T16" fmla="*/ 0 60000 65536"/>
              <a:gd name="T17" fmla="*/ 0 60000 65536"/>
              <a:gd name="T18" fmla="*/ 0 60000 65536"/>
              <a:gd name="T19" fmla="*/ 0 60000 65536"/>
              <a:gd name="T20" fmla="*/ 0 60000 65536"/>
              <a:gd name="T21" fmla="*/ 0 w 1270"/>
              <a:gd name="T22" fmla="*/ 0 h 1361"/>
              <a:gd name="T23" fmla="*/ 1270 w 1270"/>
              <a:gd name="T24" fmla="*/ 1361 h 13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0" h="1361">
                <a:moveTo>
                  <a:pt x="952" y="0"/>
                </a:moveTo>
                <a:lnTo>
                  <a:pt x="1270" y="182"/>
                </a:lnTo>
                <a:lnTo>
                  <a:pt x="725" y="1361"/>
                </a:lnTo>
                <a:lnTo>
                  <a:pt x="0" y="817"/>
                </a:lnTo>
                <a:lnTo>
                  <a:pt x="136" y="544"/>
                </a:lnTo>
                <a:lnTo>
                  <a:pt x="544" y="817"/>
                </a:lnTo>
                <a:lnTo>
                  <a:pt x="952" y="0"/>
                </a:ln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09" name="Freeform 61"/>
          <p:cNvSpPr>
            <a:spLocks/>
          </p:cNvSpPr>
          <p:nvPr/>
        </p:nvSpPr>
        <p:spPr bwMode="auto">
          <a:xfrm>
            <a:off x="6137674" y="3267075"/>
            <a:ext cx="1134665" cy="1890713"/>
          </a:xfrm>
          <a:custGeom>
            <a:avLst/>
            <a:gdLst>
              <a:gd name="T0" fmla="*/ 2147483646 w 953"/>
              <a:gd name="T1" fmla="*/ 2147483646 h 1588"/>
              <a:gd name="T2" fmla="*/ 2147483646 w 953"/>
              <a:gd name="T3" fmla="*/ 0 h 1588"/>
              <a:gd name="T4" fmla="*/ 0 w 953"/>
              <a:gd name="T5" fmla="*/ 2147483646 h 1588"/>
              <a:gd name="T6" fmla="*/ 2147483646 w 953"/>
              <a:gd name="T7" fmla="*/ 2147483646 h 1588"/>
              <a:gd name="T8" fmla="*/ 2147483646 w 953"/>
              <a:gd name="T9" fmla="*/ 2147483646 h 1588"/>
              <a:gd name="T10" fmla="*/ 2147483646 w 953"/>
              <a:gd name="T11" fmla="*/ 2147483646 h 1588"/>
              <a:gd name="T12" fmla="*/ 2147483646 w 953"/>
              <a:gd name="T13" fmla="*/ 2147483646 h 1588"/>
              <a:gd name="T14" fmla="*/ 2147483646 w 953"/>
              <a:gd name="T15" fmla="*/ 2147483646 h 1588"/>
              <a:gd name="T16" fmla="*/ 0 60000 65536"/>
              <a:gd name="T17" fmla="*/ 0 60000 65536"/>
              <a:gd name="T18" fmla="*/ 0 60000 65536"/>
              <a:gd name="T19" fmla="*/ 0 60000 65536"/>
              <a:gd name="T20" fmla="*/ 0 60000 65536"/>
              <a:gd name="T21" fmla="*/ 0 60000 65536"/>
              <a:gd name="T22" fmla="*/ 0 60000 65536"/>
              <a:gd name="T23" fmla="*/ 0 60000 65536"/>
              <a:gd name="T24" fmla="*/ 0 w 953"/>
              <a:gd name="T25" fmla="*/ 0 h 1588"/>
              <a:gd name="T26" fmla="*/ 953 w 953"/>
              <a:gd name="T27" fmla="*/ 1588 h 15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3" h="1588">
                <a:moveTo>
                  <a:pt x="908" y="136"/>
                </a:moveTo>
                <a:lnTo>
                  <a:pt x="635" y="0"/>
                </a:lnTo>
                <a:lnTo>
                  <a:pt x="0" y="1179"/>
                </a:lnTo>
                <a:lnTo>
                  <a:pt x="318" y="1588"/>
                </a:lnTo>
                <a:lnTo>
                  <a:pt x="545" y="1406"/>
                </a:lnTo>
                <a:lnTo>
                  <a:pt x="409" y="1134"/>
                </a:lnTo>
                <a:lnTo>
                  <a:pt x="953" y="136"/>
                </a:lnTo>
                <a:lnTo>
                  <a:pt x="908" y="136"/>
                </a:ln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11" name="Freeform 63"/>
          <p:cNvSpPr>
            <a:spLocks/>
          </p:cNvSpPr>
          <p:nvPr/>
        </p:nvSpPr>
        <p:spPr bwMode="auto">
          <a:xfrm>
            <a:off x="6893719" y="3807619"/>
            <a:ext cx="919163" cy="1133475"/>
          </a:xfrm>
          <a:custGeom>
            <a:avLst/>
            <a:gdLst>
              <a:gd name="T0" fmla="*/ 2147483646 w 772"/>
              <a:gd name="T1" fmla="*/ 0 h 952"/>
              <a:gd name="T2" fmla="*/ 2147483646 w 772"/>
              <a:gd name="T3" fmla="*/ 0 h 952"/>
              <a:gd name="T4" fmla="*/ 2147483646 w 772"/>
              <a:gd name="T5" fmla="*/ 2147483646 h 952"/>
              <a:gd name="T6" fmla="*/ 2147483646 w 772"/>
              <a:gd name="T7" fmla="*/ 2147483646 h 952"/>
              <a:gd name="T8" fmla="*/ 2147483646 w 772"/>
              <a:gd name="T9" fmla="*/ 2147483646 h 952"/>
              <a:gd name="T10" fmla="*/ 0 w 772"/>
              <a:gd name="T11" fmla="*/ 2147483646 h 952"/>
              <a:gd name="T12" fmla="*/ 2147483646 w 772"/>
              <a:gd name="T13" fmla="*/ 0 h 952"/>
              <a:gd name="T14" fmla="*/ 0 60000 65536"/>
              <a:gd name="T15" fmla="*/ 0 60000 65536"/>
              <a:gd name="T16" fmla="*/ 0 60000 65536"/>
              <a:gd name="T17" fmla="*/ 0 60000 65536"/>
              <a:gd name="T18" fmla="*/ 0 60000 65536"/>
              <a:gd name="T19" fmla="*/ 0 60000 65536"/>
              <a:gd name="T20" fmla="*/ 0 60000 65536"/>
              <a:gd name="T21" fmla="*/ 0 w 772"/>
              <a:gd name="T22" fmla="*/ 0 h 952"/>
              <a:gd name="T23" fmla="*/ 772 w 772"/>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2" h="952">
                <a:moveTo>
                  <a:pt x="318" y="0"/>
                </a:moveTo>
                <a:lnTo>
                  <a:pt x="635" y="0"/>
                </a:lnTo>
                <a:lnTo>
                  <a:pt x="772" y="498"/>
                </a:lnTo>
                <a:lnTo>
                  <a:pt x="454" y="498"/>
                </a:lnTo>
                <a:lnTo>
                  <a:pt x="273" y="952"/>
                </a:lnTo>
                <a:lnTo>
                  <a:pt x="0" y="680"/>
                </a:lnTo>
                <a:lnTo>
                  <a:pt x="318" y="0"/>
                </a:lnTo>
                <a:close/>
              </a:path>
            </a:pathLst>
          </a:custGeom>
          <a:solidFill>
            <a:schemeClr val="tx2">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12" name="Freeform 64"/>
          <p:cNvSpPr>
            <a:spLocks/>
          </p:cNvSpPr>
          <p:nvPr/>
        </p:nvSpPr>
        <p:spPr bwMode="auto">
          <a:xfrm>
            <a:off x="6462714" y="4131470"/>
            <a:ext cx="1512094" cy="1835944"/>
          </a:xfrm>
          <a:custGeom>
            <a:avLst/>
            <a:gdLst>
              <a:gd name="T0" fmla="*/ 2147483646 w 1270"/>
              <a:gd name="T1" fmla="*/ 2147483646 h 1542"/>
              <a:gd name="T2" fmla="*/ 0 w 1270"/>
              <a:gd name="T3" fmla="*/ 2147483646 h 1542"/>
              <a:gd name="T4" fmla="*/ 2147483646 w 1270"/>
              <a:gd name="T5" fmla="*/ 2147483646 h 1542"/>
              <a:gd name="T6" fmla="*/ 2147483646 w 1270"/>
              <a:gd name="T7" fmla="*/ 2147483646 h 1542"/>
              <a:gd name="T8" fmla="*/ 2147483646 w 1270"/>
              <a:gd name="T9" fmla="*/ 0 h 1542"/>
              <a:gd name="T10" fmla="*/ 2147483646 w 1270"/>
              <a:gd name="T11" fmla="*/ 2147483646 h 1542"/>
              <a:gd name="T12" fmla="*/ 2147483646 w 1270"/>
              <a:gd name="T13" fmla="*/ 2147483646 h 1542"/>
              <a:gd name="T14" fmla="*/ 2147483646 w 1270"/>
              <a:gd name="T15" fmla="*/ 2147483646 h 1542"/>
              <a:gd name="T16" fmla="*/ 2147483646 w 1270"/>
              <a:gd name="T17" fmla="*/ 2147483646 h 15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0"/>
              <a:gd name="T28" fmla="*/ 0 h 1542"/>
              <a:gd name="T29" fmla="*/ 1270 w 1270"/>
              <a:gd name="T30" fmla="*/ 1542 h 15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0" h="1542">
                <a:moveTo>
                  <a:pt x="136" y="725"/>
                </a:moveTo>
                <a:lnTo>
                  <a:pt x="0" y="998"/>
                </a:lnTo>
                <a:lnTo>
                  <a:pt x="725" y="1542"/>
                </a:lnTo>
                <a:lnTo>
                  <a:pt x="1270" y="317"/>
                </a:lnTo>
                <a:lnTo>
                  <a:pt x="997" y="0"/>
                </a:lnTo>
                <a:lnTo>
                  <a:pt x="771" y="90"/>
                </a:lnTo>
                <a:lnTo>
                  <a:pt x="907" y="544"/>
                </a:lnTo>
                <a:lnTo>
                  <a:pt x="589" y="1043"/>
                </a:lnTo>
                <a:lnTo>
                  <a:pt x="136" y="725"/>
                </a:ln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eaLnBrk="0" fontAlgn="base" hangingPunct="0">
              <a:spcBef>
                <a:spcPct val="0"/>
              </a:spcBef>
              <a:spcAft>
                <a:spcPct val="0"/>
              </a:spcAft>
            </a:pPr>
            <a:endParaRPr kumimoji="1" lang="zh-TW" altLang="en-US" b="1">
              <a:solidFill>
                <a:srgbClr val="000000"/>
              </a:solidFill>
              <a:latin typeface="Arial"/>
              <a:ea typeface="新細明體"/>
            </a:endParaRPr>
          </a:p>
        </p:txBody>
      </p:sp>
      <p:sp>
        <p:nvSpPr>
          <p:cNvPr id="386113" name="Rectangle 65"/>
          <p:cNvSpPr>
            <a:spLocks noChangeArrowheads="1"/>
          </p:cNvSpPr>
          <p:nvPr/>
        </p:nvSpPr>
        <p:spPr bwMode="auto">
          <a:xfrm>
            <a:off x="1454946" y="5263752"/>
            <a:ext cx="3942159" cy="2155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b="1">
                <a:solidFill>
                  <a:srgbClr val="3333FF"/>
                </a:solidFill>
                <a:latin typeface="Arial" panose="020B0604020202020204" pitchFamily="34" charset="0"/>
                <a:ea typeface="新細明體" panose="02020500000000000000" pitchFamily="18" charset="-120"/>
              </a:defRPr>
            </a:lvl1pPr>
            <a:lvl2pPr marL="742950" indent="-28575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defTabSz="685800" fontAlgn="base">
              <a:spcBef>
                <a:spcPct val="0"/>
              </a:spcBef>
              <a:spcAft>
                <a:spcPct val="0"/>
              </a:spcAft>
              <a:buNone/>
            </a:pPr>
            <a:endParaRPr lang="zh-TW" altLang="en-US" sz="1800">
              <a:solidFill>
                <a:srgbClr val="000000"/>
              </a:solidFill>
            </a:endParaRPr>
          </a:p>
        </p:txBody>
      </p:sp>
    </p:spTree>
    <p:extLst>
      <p:ext uri="{BB962C8B-B14F-4D97-AF65-F5344CB8AC3E}">
        <p14:creationId xmlns:p14="http://schemas.microsoft.com/office/powerpoint/2010/main" val="29125881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386051">
                                            <p:txEl>
                                              <p:pRg st="3" end="3"/>
                                            </p:txEl>
                                          </p:spTgt>
                                        </p:tgtEl>
                                        <p:attrNameLst>
                                          <p:attrName>style.color</p:attrName>
                                        </p:attrNameLst>
                                      </p:cBhvr>
                                      <p:to>
                                        <a:schemeClr val="accent1"/>
                                      </p:to>
                                    </p:animClr>
                                  </p:childTnLst>
                                </p:cTn>
                              </p:par>
                              <p:par>
                                <p:cTn id="7" presetID="1" presetClass="entr" presetSubtype="0" fill="hold" grpId="0" nodeType="withEffect">
                                  <p:stCondLst>
                                    <p:cond delay="0"/>
                                  </p:stCondLst>
                                  <p:childTnLst>
                                    <p:set>
                                      <p:cBhvr>
                                        <p:cTn id="8" dur="1" fill="hold">
                                          <p:stCondLst>
                                            <p:cond delay="0"/>
                                          </p:stCondLst>
                                        </p:cTn>
                                        <p:tgtEl>
                                          <p:spTgt spid="3860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60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60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60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60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60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608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mph" presetSubtype="2" fill="hold" nodeType="clickEffect">
                                  <p:stCondLst>
                                    <p:cond delay="0"/>
                                  </p:stCondLst>
                                  <p:childTnLst>
                                    <p:animClr clrSpc="rgb" dir="cw">
                                      <p:cBhvr override="childStyle">
                                        <p:cTn id="24" dur="500" fill="hold"/>
                                        <p:tgtEl>
                                          <p:spTgt spid="386051">
                                            <p:txEl>
                                              <p:pRg st="3" end="3"/>
                                            </p:txEl>
                                          </p:spTgt>
                                        </p:tgtEl>
                                        <p:attrNameLst>
                                          <p:attrName>style.color</p:attrName>
                                        </p:attrNameLst>
                                      </p:cBhvr>
                                      <p:to>
                                        <a:schemeClr val="tx1"/>
                                      </p:to>
                                    </p:animClr>
                                  </p:childTnLst>
                                </p:cTn>
                              </p:par>
                              <p:par>
                                <p:cTn id="25" presetID="3" presetClass="emph" presetSubtype="2" fill="hold" nodeType="withEffect">
                                  <p:stCondLst>
                                    <p:cond delay="0"/>
                                  </p:stCondLst>
                                  <p:childTnLst>
                                    <p:animClr clrSpc="rgb" dir="cw">
                                      <p:cBhvr override="childStyle">
                                        <p:cTn id="26" dur="500" fill="hold"/>
                                        <p:tgtEl>
                                          <p:spTgt spid="386051">
                                            <p:txEl>
                                              <p:pRg st="4" end="4"/>
                                            </p:txEl>
                                          </p:spTgt>
                                        </p:tgtEl>
                                        <p:attrNameLst>
                                          <p:attrName>style.color</p:attrName>
                                        </p:attrNameLst>
                                      </p:cBhvr>
                                      <p:to>
                                        <a:schemeClr val="accent1"/>
                                      </p:to>
                                    </p:animClr>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608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8607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860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8608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8608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8607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8609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86086"/>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8608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38608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8610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86087"/>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86088"/>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386081"/>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8610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86088"/>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86089"/>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38608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3861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86089"/>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86090"/>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386083"/>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8610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86090"/>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38609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86084"/>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38610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86091"/>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386092"/>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38609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86103"/>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386105"/>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86092"/>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38609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38609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86104"/>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386106"/>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386093"/>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386094"/>
                                        </p:tgtEl>
                                        <p:attrNameLst>
                                          <p:attrName>style.visibility</p:attrName>
                                        </p:attrNameLst>
                                      </p:cBhvr>
                                      <p:to>
                                        <p:strVal val="visible"/>
                                      </p:to>
                                    </p:set>
                                  </p:childTnLst>
                                </p:cTn>
                              </p:par>
                              <p:par>
                                <p:cTn id="125" presetID="1" presetClass="exit" presetSubtype="0" fill="hold" grpId="1" nodeType="withEffect">
                                  <p:stCondLst>
                                    <p:cond delay="0"/>
                                  </p:stCondLst>
                                  <p:childTnLst>
                                    <p:set>
                                      <p:cBhvr>
                                        <p:cTn id="126" dur="1" fill="hold">
                                          <p:stCondLst>
                                            <p:cond delay="0"/>
                                          </p:stCondLst>
                                        </p:cTn>
                                        <p:tgtEl>
                                          <p:spTgt spid="386100"/>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386101"/>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386102"/>
                                        </p:tgtEl>
                                        <p:attrNameLst>
                                          <p:attrName>style.visibility</p:attrName>
                                        </p:attrNameLst>
                                      </p:cBhvr>
                                      <p:to>
                                        <p:strVal val="hidden"/>
                                      </p:to>
                                    </p:set>
                                  </p:childTnLst>
                                </p:cTn>
                              </p:par>
                              <p:par>
                                <p:cTn id="131" presetID="1" presetClass="entr" presetSubtype="0" fill="hold" grpId="0" nodeType="withEffect">
                                  <p:stCondLst>
                                    <p:cond delay="0"/>
                                  </p:stCondLst>
                                  <p:childTnLst>
                                    <p:set>
                                      <p:cBhvr>
                                        <p:cTn id="132" dur="1" fill="hold">
                                          <p:stCondLst>
                                            <p:cond delay="0"/>
                                          </p:stCondLst>
                                        </p:cTn>
                                        <p:tgtEl>
                                          <p:spTgt spid="386107"/>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386094"/>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386095"/>
                                        </p:tgtEl>
                                        <p:attrNameLst>
                                          <p:attrName>style.visibility</p:attrName>
                                        </p:attrNameLst>
                                      </p:cBhvr>
                                      <p:to>
                                        <p:strVal val="visible"/>
                                      </p:to>
                                    </p:set>
                                  </p:childTnLst>
                                </p:cTn>
                              </p:par>
                              <p:par>
                                <p:cTn id="139" presetID="1" presetClass="exit" presetSubtype="0" fill="hold" grpId="1" nodeType="withEffect">
                                  <p:stCondLst>
                                    <p:cond delay="0"/>
                                  </p:stCondLst>
                                  <p:childTnLst>
                                    <p:set>
                                      <p:cBhvr>
                                        <p:cTn id="140" dur="1" fill="hold">
                                          <p:stCondLst>
                                            <p:cond delay="0"/>
                                          </p:stCondLst>
                                        </p:cTn>
                                        <p:tgtEl>
                                          <p:spTgt spid="386105"/>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386109"/>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86095"/>
                                        </p:tgtEl>
                                        <p:attrNameLst>
                                          <p:attrName>style.visibility</p:attrName>
                                        </p:attrNameLst>
                                      </p:cBhvr>
                                      <p:to>
                                        <p:strVal val="hidden"/>
                                      </p:to>
                                    </p:set>
                                  </p:childTnLst>
                                </p:cTn>
                              </p:par>
                              <p:par>
                                <p:cTn id="147" presetID="1" presetClass="entr" presetSubtype="0" fill="hold" grpId="0" nodeType="withEffect">
                                  <p:stCondLst>
                                    <p:cond delay="0"/>
                                  </p:stCondLst>
                                  <p:childTnLst>
                                    <p:set>
                                      <p:cBhvr>
                                        <p:cTn id="148" dur="1" fill="hold">
                                          <p:stCondLst>
                                            <p:cond delay="0"/>
                                          </p:stCondLst>
                                        </p:cTn>
                                        <p:tgtEl>
                                          <p:spTgt spid="386096"/>
                                        </p:tgtEl>
                                        <p:attrNameLst>
                                          <p:attrName>style.visibility</p:attrName>
                                        </p:attrNameLst>
                                      </p:cBhvr>
                                      <p:to>
                                        <p:strVal val="visible"/>
                                      </p:to>
                                    </p:set>
                                  </p:childTnLst>
                                </p:cTn>
                              </p:par>
                              <p:par>
                                <p:cTn id="149" presetID="1" presetClass="exit" presetSubtype="0" fill="hold" grpId="1" nodeType="withEffect">
                                  <p:stCondLst>
                                    <p:cond delay="0"/>
                                  </p:stCondLst>
                                  <p:childTnLst>
                                    <p:set>
                                      <p:cBhvr>
                                        <p:cTn id="150" dur="1" fill="hold">
                                          <p:stCondLst>
                                            <p:cond delay="0"/>
                                          </p:stCondLst>
                                        </p:cTn>
                                        <p:tgtEl>
                                          <p:spTgt spid="386106"/>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386111"/>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386096"/>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86097"/>
                                        </p:tgtEl>
                                        <p:attrNameLst>
                                          <p:attrName>style.visibility</p:attrName>
                                        </p:attrNameLst>
                                      </p:cBhvr>
                                      <p:to>
                                        <p:strVal val="visible"/>
                                      </p:to>
                                    </p:set>
                                  </p:childTnLst>
                                </p:cTn>
                              </p:par>
                              <p:par>
                                <p:cTn id="159" presetID="1" presetClass="exit" presetSubtype="0" fill="hold" grpId="1" nodeType="withEffect">
                                  <p:stCondLst>
                                    <p:cond delay="0"/>
                                  </p:stCondLst>
                                  <p:childTnLst>
                                    <p:set>
                                      <p:cBhvr>
                                        <p:cTn id="160" dur="1" fill="hold">
                                          <p:stCondLst>
                                            <p:cond delay="0"/>
                                          </p:stCondLst>
                                        </p:cTn>
                                        <p:tgtEl>
                                          <p:spTgt spid="386107"/>
                                        </p:tgtEl>
                                        <p:attrNameLst>
                                          <p:attrName>style.visibility</p:attrName>
                                        </p:attrNameLst>
                                      </p:cBhvr>
                                      <p:to>
                                        <p:strVal val="hidden"/>
                                      </p:to>
                                    </p:set>
                                  </p:childTnLst>
                                </p:cTn>
                              </p:par>
                              <p:par>
                                <p:cTn id="161" presetID="1" presetClass="entr" presetSubtype="0" fill="hold" grpId="0" nodeType="withEffect">
                                  <p:stCondLst>
                                    <p:cond delay="0"/>
                                  </p:stCondLst>
                                  <p:childTnLst>
                                    <p:set>
                                      <p:cBhvr>
                                        <p:cTn id="162" dur="1" fill="hold">
                                          <p:stCondLst>
                                            <p:cond delay="0"/>
                                          </p:stCondLst>
                                        </p:cTn>
                                        <p:tgtEl>
                                          <p:spTgt spid="386112"/>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386097"/>
                                        </p:tgtEl>
                                        <p:attrNameLst>
                                          <p:attrName>style.visibility</p:attrName>
                                        </p:attrNameLst>
                                      </p:cBhvr>
                                      <p:to>
                                        <p:strVal val="hidden"/>
                                      </p:to>
                                    </p:set>
                                  </p:childTnLst>
                                </p:cTn>
                              </p:par>
                              <p:par>
                                <p:cTn id="167" presetID="3" presetClass="emph" presetSubtype="2" fill="hold" nodeType="withEffect">
                                  <p:stCondLst>
                                    <p:cond delay="0"/>
                                  </p:stCondLst>
                                  <p:childTnLst>
                                    <p:animClr clrSpc="rgb" dir="cw">
                                      <p:cBhvr override="childStyle">
                                        <p:cTn id="168" dur="500" fill="hold"/>
                                        <p:tgtEl>
                                          <p:spTgt spid="386051">
                                            <p:txEl>
                                              <p:pRg st="4" end="4"/>
                                            </p:txEl>
                                          </p:spTgt>
                                        </p:tgtEl>
                                        <p:attrNameLst>
                                          <p:attrName>style.color</p:attrName>
                                        </p:attrNameLst>
                                      </p:cBhvr>
                                      <p:to>
                                        <a:schemeClr val="tx1"/>
                                      </p:to>
                                    </p:animClr>
                                  </p:childTnLst>
                                </p:cTn>
                              </p:par>
                              <p:par>
                                <p:cTn id="169" presetID="3" presetClass="emph" presetSubtype="2" fill="hold" nodeType="withEffect">
                                  <p:stCondLst>
                                    <p:cond delay="0"/>
                                  </p:stCondLst>
                                  <p:childTnLst>
                                    <p:animClr clrSpc="rgb" dir="cw">
                                      <p:cBhvr override="childStyle">
                                        <p:cTn id="170" dur="500" fill="hold"/>
                                        <p:tgtEl>
                                          <p:spTgt spid="386051">
                                            <p:txEl>
                                              <p:pRg st="5" end="5"/>
                                            </p:txEl>
                                          </p:spTgt>
                                        </p:tgtEl>
                                        <p:attrNameLst>
                                          <p:attrName>style.color</p:attrName>
                                        </p:attrNameLst>
                                      </p:cBhvr>
                                      <p:to>
                                        <a:schemeClr val="accent1"/>
                                      </p:to>
                                    </p:animClr>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86113"/>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386109"/>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386111"/>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386112"/>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3" presetClass="emph" presetSubtype="2" fill="hold" nodeType="clickEffect">
                                  <p:stCondLst>
                                    <p:cond delay="0"/>
                                  </p:stCondLst>
                                  <p:childTnLst>
                                    <p:animClr clrSpc="rgb" dir="cw">
                                      <p:cBhvr override="childStyle">
                                        <p:cTn id="184" dur="500" fill="hold"/>
                                        <p:tgtEl>
                                          <p:spTgt spid="386051">
                                            <p:txEl>
                                              <p:pRg st="5" end="5"/>
                                            </p:txEl>
                                          </p:spTgt>
                                        </p:tgtEl>
                                        <p:attrNameLst>
                                          <p:attrName>style.color</p:attrName>
                                        </p:attrNameLst>
                                      </p:cBhvr>
                                      <p:to>
                                        <a:schemeClr val="tx1"/>
                                      </p:to>
                                    </p:animClr>
                                  </p:childTnLst>
                                </p:cTn>
                              </p:par>
                              <p:par>
                                <p:cTn id="185" presetID="1" presetClass="exit" presetSubtype="0" fill="hold" grpId="1" nodeType="withEffect">
                                  <p:stCondLst>
                                    <p:cond delay="0"/>
                                  </p:stCondLst>
                                  <p:childTnLst>
                                    <p:set>
                                      <p:cBhvr>
                                        <p:cTn id="186" dur="1" fill="hold">
                                          <p:stCondLst>
                                            <p:cond delay="0"/>
                                          </p:stCondLst>
                                        </p:cTn>
                                        <p:tgtEl>
                                          <p:spTgt spid="386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78" grpId="0" animBg="1"/>
      <p:bldP spid="386078" grpId="1" animBg="1"/>
      <p:bldP spid="386079" grpId="0" animBg="1"/>
      <p:bldP spid="386079" grpId="1" animBg="1"/>
      <p:bldP spid="386080" grpId="0" animBg="1"/>
      <p:bldP spid="386080" grpId="1" animBg="1"/>
      <p:bldP spid="386081" grpId="0" animBg="1"/>
      <p:bldP spid="386081" grpId="1" animBg="1"/>
      <p:bldP spid="386082" grpId="0" animBg="1"/>
      <p:bldP spid="386082" grpId="1" animBg="1"/>
      <p:bldP spid="386083" grpId="0" animBg="1"/>
      <p:bldP spid="386083" grpId="1" animBg="1"/>
      <p:bldP spid="386084" grpId="0" animBg="1"/>
      <p:bldP spid="386084" grpId="1" animBg="1"/>
      <p:bldP spid="386085" grpId="0" animBg="1"/>
      <p:bldP spid="386085" grpId="1" animBg="1"/>
      <p:bldP spid="386086" grpId="0" animBg="1"/>
      <p:bldP spid="386086" grpId="1" animBg="1"/>
      <p:bldP spid="386087" grpId="0" animBg="1"/>
      <p:bldP spid="386087" grpId="1" animBg="1"/>
      <p:bldP spid="386088" grpId="0" animBg="1"/>
      <p:bldP spid="386088" grpId="1" animBg="1"/>
      <p:bldP spid="386089" grpId="0" animBg="1"/>
      <p:bldP spid="386089" grpId="1" animBg="1"/>
      <p:bldP spid="386090" grpId="0" animBg="1"/>
      <p:bldP spid="386090" grpId="1" animBg="1"/>
      <p:bldP spid="386091" grpId="0" animBg="1"/>
      <p:bldP spid="386091" grpId="1" animBg="1"/>
      <p:bldP spid="386092" grpId="0" animBg="1"/>
      <p:bldP spid="386092" grpId="1" animBg="1"/>
      <p:bldP spid="386093" grpId="0" animBg="1"/>
      <p:bldP spid="386093" grpId="1" animBg="1"/>
      <p:bldP spid="386094" grpId="0" animBg="1"/>
      <p:bldP spid="386094" grpId="1" animBg="1"/>
      <p:bldP spid="386095" grpId="0" animBg="1"/>
      <p:bldP spid="386095" grpId="1" animBg="1"/>
      <p:bldP spid="386096" grpId="0" animBg="1"/>
      <p:bldP spid="386096" grpId="1" animBg="1"/>
      <p:bldP spid="386097" grpId="0" animBg="1"/>
      <p:bldP spid="386097" grpId="1" animBg="1"/>
      <p:bldP spid="386098" grpId="0" animBg="1"/>
      <p:bldP spid="386098" grpId="1" animBg="1"/>
      <p:bldP spid="386099" grpId="0" animBg="1"/>
      <p:bldP spid="386099" grpId="1" animBg="1"/>
      <p:bldP spid="386100" grpId="0" animBg="1"/>
      <p:bldP spid="386100" grpId="1" animBg="1"/>
      <p:bldP spid="386101" grpId="0" animBg="1"/>
      <p:bldP spid="386101" grpId="1" animBg="1"/>
      <p:bldP spid="386102" grpId="0" animBg="1"/>
      <p:bldP spid="386102" grpId="1" animBg="1"/>
      <p:bldP spid="386103" grpId="0" animBg="1"/>
      <p:bldP spid="386103" grpId="1" animBg="1"/>
      <p:bldP spid="386104" grpId="0" animBg="1"/>
      <p:bldP spid="386104" grpId="1" animBg="1"/>
      <p:bldP spid="386105" grpId="0" animBg="1"/>
      <p:bldP spid="386105" grpId="1" animBg="1"/>
      <p:bldP spid="386106" grpId="0" animBg="1"/>
      <p:bldP spid="386106" grpId="1" animBg="1"/>
      <p:bldP spid="386107" grpId="0" animBg="1"/>
      <p:bldP spid="386107" grpId="1" animBg="1"/>
      <p:bldP spid="386109" grpId="0" animBg="1"/>
      <p:bldP spid="386109" grpId="1" animBg="1"/>
      <p:bldP spid="386111" grpId="0" animBg="1"/>
      <p:bldP spid="386111" grpId="1" animBg="1"/>
      <p:bldP spid="386112" grpId="0" animBg="1"/>
      <p:bldP spid="386112" grpId="1" animBg="1"/>
      <p:bldP spid="386113" grpId="0" animBg="1"/>
      <p:bldP spid="3861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TW" altLang="en-US" dirty="0"/>
              <a:t>圖形的基本術語</a:t>
            </a:r>
          </a:p>
        </p:txBody>
      </p:sp>
      <p:sp>
        <p:nvSpPr>
          <p:cNvPr id="39939" name="Rectangle 3"/>
          <p:cNvSpPr>
            <a:spLocks noGrp="1" noChangeArrowheads="1"/>
          </p:cNvSpPr>
          <p:nvPr>
            <p:ph idx="1"/>
          </p:nvPr>
        </p:nvSpPr>
        <p:spPr/>
        <p:txBody>
          <a:bodyPr/>
          <a:lstStyle/>
          <a:p>
            <a:r>
              <a:rPr lang="zh-TW" altLang="en-US"/>
              <a:t>完全圖</a:t>
            </a:r>
            <a:r>
              <a:rPr lang="zh-TW" altLang="af-ZA"/>
              <a:t>(</a:t>
            </a:r>
            <a:r>
              <a:rPr lang="en-US" altLang="zh-TW"/>
              <a:t>Complete Graph)</a:t>
            </a:r>
          </a:p>
          <a:p>
            <a:r>
              <a:rPr lang="zh-TW" altLang="en-US"/>
              <a:t>路徑</a:t>
            </a:r>
            <a:r>
              <a:rPr lang="en-US" altLang="zh-TW"/>
              <a:t>(Path)</a:t>
            </a:r>
          </a:p>
          <a:p>
            <a:r>
              <a:rPr lang="zh-TW" altLang="en-US"/>
              <a:t>路徑之長度</a:t>
            </a:r>
            <a:r>
              <a:rPr lang="en-US" altLang="zh-TW"/>
              <a:t>(Path Length)</a:t>
            </a:r>
          </a:p>
          <a:p>
            <a:r>
              <a:rPr lang="zh-TW" altLang="en-US"/>
              <a:t>簡單路徑</a:t>
            </a:r>
            <a:r>
              <a:rPr lang="en-US" altLang="zh-TW"/>
              <a:t>(Simple Path) </a:t>
            </a:r>
          </a:p>
          <a:p>
            <a:r>
              <a:rPr lang="zh-TW" altLang="en-US"/>
              <a:t>迴路</a:t>
            </a:r>
            <a:r>
              <a:rPr lang="en-US" altLang="zh-TW"/>
              <a:t>(Cycle) </a:t>
            </a:r>
          </a:p>
          <a:p>
            <a:r>
              <a:rPr lang="zh-TW" altLang="en-US"/>
              <a:t>相連的</a:t>
            </a:r>
            <a:r>
              <a:rPr lang="en-US" altLang="zh-TW"/>
              <a:t>(Connected) </a:t>
            </a:r>
          </a:p>
          <a:p>
            <a:r>
              <a:rPr lang="zh-TW" altLang="en-US"/>
              <a:t>相連單元</a:t>
            </a:r>
            <a:r>
              <a:rPr lang="en-US" altLang="zh-TW"/>
              <a:t>(Connected Component) </a:t>
            </a:r>
          </a:p>
          <a:p>
            <a:r>
              <a:rPr lang="zh-TW" altLang="en-US"/>
              <a:t>子圖</a:t>
            </a:r>
            <a:r>
              <a:rPr lang="en-US" altLang="zh-TW"/>
              <a:t>(Subgraph)</a:t>
            </a:r>
          </a:p>
          <a:p>
            <a:r>
              <a:rPr lang="zh-TW" altLang="en-US"/>
              <a:t>緊密相連</a:t>
            </a:r>
            <a:r>
              <a:rPr lang="en-US" altLang="zh-TW"/>
              <a:t>(Strongly Connected) </a:t>
            </a:r>
          </a:p>
          <a:p>
            <a:r>
              <a:rPr lang="zh-TW" altLang="en-US"/>
              <a:t>緊密相連單元</a:t>
            </a:r>
            <a:r>
              <a:rPr lang="en-US" altLang="zh-TW"/>
              <a:t>(Strongly Connected Component)</a:t>
            </a:r>
          </a:p>
          <a:p>
            <a:r>
              <a:rPr lang="zh-TW" altLang="en-US"/>
              <a:t>出分支度</a:t>
            </a:r>
            <a:r>
              <a:rPr lang="en-US" altLang="zh-TW"/>
              <a:t>(Out Degree)</a:t>
            </a:r>
          </a:p>
          <a:p>
            <a:r>
              <a:rPr lang="zh-TW" altLang="en-US"/>
              <a:t>入分支度</a:t>
            </a:r>
            <a:r>
              <a:rPr lang="en-US" altLang="zh-TW"/>
              <a:t>(In Degree) </a:t>
            </a:r>
            <a:endParaRPr lang="en-US" altLang="zh-TW" dirty="0"/>
          </a:p>
        </p:txBody>
      </p:sp>
      <p:sp>
        <p:nvSpPr>
          <p:cNvPr id="39940" name="Rectangle 4"/>
          <p:cNvSpPr>
            <a:spLocks noChangeArrowheads="1"/>
          </p:cNvSpPr>
          <p:nvPr/>
        </p:nvSpPr>
        <p:spPr bwMode="auto">
          <a:xfrm>
            <a:off x="305593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graphicFrame>
        <p:nvGraphicFramePr>
          <p:cNvPr id="39941" name="Object 5"/>
          <p:cNvGraphicFramePr>
            <a:graphicFrameLocks noChangeAspect="1"/>
          </p:cNvGraphicFramePr>
          <p:nvPr>
            <p:extLst>
              <p:ext uri="{D42A27DB-BD31-4B8C-83A1-F6EECF244321}">
                <p14:modId xmlns:p14="http://schemas.microsoft.com/office/powerpoint/2010/main" val="1668727499"/>
              </p:ext>
            </p:extLst>
          </p:nvPr>
        </p:nvGraphicFramePr>
        <p:xfrm>
          <a:off x="7236296" y="1453119"/>
          <a:ext cx="1398588" cy="1676400"/>
        </p:xfrm>
        <a:graphic>
          <a:graphicData uri="http://schemas.openxmlformats.org/presentationml/2006/ole">
            <mc:AlternateContent xmlns:mc="http://schemas.openxmlformats.org/markup-compatibility/2006">
              <mc:Choice xmlns:v="urn:schemas-microsoft-com:vml" Requires="v">
                <p:oleObj spid="_x0000_s2526" name="VISIO" r:id="rId4" imgW="911880" imgH="1091880" progId="Visio.Drawing.5">
                  <p:embed/>
                </p:oleObj>
              </mc:Choice>
              <mc:Fallback>
                <p:oleObj name="VISIO" r:id="rId4" imgW="911880" imgH="1091880" progId="Visio.Drawing.5">
                  <p:embed/>
                  <p:pic>
                    <p:nvPicPr>
                      <p:cNvPr id="399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6" y="1453119"/>
                        <a:ext cx="139858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6"/>
          <p:cNvGraphicFramePr>
            <a:graphicFrameLocks noChangeAspect="1"/>
          </p:cNvGraphicFramePr>
          <p:nvPr>
            <p:extLst>
              <p:ext uri="{D42A27DB-BD31-4B8C-83A1-F6EECF244321}">
                <p14:modId xmlns:p14="http://schemas.microsoft.com/office/powerpoint/2010/main" val="1216836248"/>
              </p:ext>
            </p:extLst>
          </p:nvPr>
        </p:nvGraphicFramePr>
        <p:xfrm>
          <a:off x="4860032" y="1844824"/>
          <a:ext cx="1905000" cy="1838325"/>
        </p:xfrm>
        <a:graphic>
          <a:graphicData uri="http://schemas.openxmlformats.org/presentationml/2006/ole">
            <mc:AlternateContent xmlns:mc="http://schemas.openxmlformats.org/markup-compatibility/2006">
              <mc:Choice xmlns:v="urn:schemas-microsoft-com:vml" Requires="v">
                <p:oleObj spid="_x0000_s2527" name="VISIO" r:id="rId6" imgW="1316880" imgH="1271880" progId="Visio.Drawing.5">
                  <p:embed/>
                </p:oleObj>
              </mc:Choice>
              <mc:Fallback>
                <p:oleObj name="VISIO" r:id="rId6" imgW="1316880" imgH="1271880" progId="Visio.Drawing.5">
                  <p:embed/>
                  <p:pic>
                    <p:nvPicPr>
                      <p:cNvPr id="3994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1844824"/>
                        <a:ext cx="19050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7"/>
          <p:cNvGraphicFramePr>
            <a:graphicFrameLocks noChangeAspect="1"/>
          </p:cNvGraphicFramePr>
          <p:nvPr>
            <p:extLst>
              <p:ext uri="{D42A27DB-BD31-4B8C-83A1-F6EECF244321}">
                <p14:modId xmlns:p14="http://schemas.microsoft.com/office/powerpoint/2010/main" val="4077956098"/>
              </p:ext>
            </p:extLst>
          </p:nvPr>
        </p:nvGraphicFramePr>
        <p:xfrm>
          <a:off x="6951105" y="3520787"/>
          <a:ext cx="1524000" cy="1524000"/>
        </p:xfrm>
        <a:graphic>
          <a:graphicData uri="http://schemas.openxmlformats.org/presentationml/2006/ole">
            <mc:AlternateContent xmlns:mc="http://schemas.openxmlformats.org/markup-compatibility/2006">
              <mc:Choice xmlns:v="urn:schemas-microsoft-com:vml" Requires="v">
                <p:oleObj spid="_x0000_s2528" name="VISIO" r:id="rId8" imgW="1001880" imgH="1001880" progId="Visio.Drawing.5">
                  <p:embed/>
                </p:oleObj>
              </mc:Choice>
              <mc:Fallback>
                <p:oleObj name="VISIO" r:id="rId8" imgW="1001880" imgH="1001880" progId="Visio.Drawing.5">
                  <p:embed/>
                  <p:pic>
                    <p:nvPicPr>
                      <p:cNvPr id="3994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1105" y="3520787"/>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8"/>
          <p:cNvGraphicFramePr>
            <a:graphicFrameLocks noChangeAspect="1"/>
          </p:cNvGraphicFramePr>
          <p:nvPr>
            <p:extLst>
              <p:ext uri="{D42A27DB-BD31-4B8C-83A1-F6EECF244321}">
                <p14:modId xmlns:p14="http://schemas.microsoft.com/office/powerpoint/2010/main" val="1780478139"/>
              </p:ext>
            </p:extLst>
          </p:nvPr>
        </p:nvGraphicFramePr>
        <p:xfrm>
          <a:off x="7380312" y="5258306"/>
          <a:ext cx="1355725" cy="1206500"/>
        </p:xfrm>
        <a:graphic>
          <a:graphicData uri="http://schemas.openxmlformats.org/presentationml/2006/ole">
            <mc:AlternateContent xmlns:mc="http://schemas.openxmlformats.org/markup-compatibility/2006">
              <mc:Choice xmlns:v="urn:schemas-microsoft-com:vml" Requires="v">
                <p:oleObj spid="_x0000_s2529" name="VISIO" r:id="rId10" imgW="821880" imgH="731880" progId="Visio.Drawing.5">
                  <p:embed/>
                </p:oleObj>
              </mc:Choice>
              <mc:Fallback>
                <p:oleObj name="VISIO" r:id="rId10" imgW="821880" imgH="731880" progId="Visio.Drawing.5">
                  <p:embed/>
                  <p:pic>
                    <p:nvPicPr>
                      <p:cNvPr id="39944"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0312" y="5258306"/>
                        <a:ext cx="1355725"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136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TW"/>
              <a:t>Complete Graph</a:t>
            </a:r>
          </a:p>
        </p:txBody>
      </p:sp>
      <p:sp>
        <p:nvSpPr>
          <p:cNvPr id="12291" name="Rectangle 3"/>
          <p:cNvSpPr>
            <a:spLocks noGrp="1" noChangeArrowheads="1"/>
          </p:cNvSpPr>
          <p:nvPr>
            <p:ph idx="1"/>
          </p:nvPr>
        </p:nvSpPr>
        <p:spPr/>
        <p:txBody>
          <a:bodyPr/>
          <a:lstStyle/>
          <a:p>
            <a:r>
              <a:rPr lang="zh-TW" altLang="en-US"/>
              <a:t>整個圖每一個點，都有跟任意另一個點連線稱之</a:t>
            </a:r>
            <a:endParaRPr lang="en-US" altLang="zh-TW"/>
          </a:p>
          <a:p>
            <a:pPr lvl="1"/>
            <a:r>
              <a:rPr lang="en-US" altLang="zh-TW"/>
              <a:t>Vertex</a:t>
            </a:r>
            <a:r>
              <a:rPr lang="zh-TW" altLang="en-US"/>
              <a:t>的數量可計算</a:t>
            </a:r>
            <a:endParaRPr lang="en-US" altLang="zh-TW"/>
          </a:p>
          <a:p>
            <a:r>
              <a:rPr lang="zh-TW" altLang="en-US"/>
              <a:t>依據圖形分類</a:t>
            </a:r>
            <a:endParaRPr lang="en-US" altLang="zh-TW"/>
          </a:p>
          <a:p>
            <a:pPr lvl="1"/>
            <a:r>
              <a:rPr lang="en-US" altLang="zh-TW"/>
              <a:t>Undirected graph</a:t>
            </a:r>
          </a:p>
          <a:p>
            <a:pPr lvl="2"/>
            <a:r>
              <a:rPr lang="en-US" altLang="zh-TW"/>
              <a:t>an n-vertex graph with exactly n(n-1)/2 edges.</a:t>
            </a:r>
          </a:p>
          <a:p>
            <a:pPr lvl="1"/>
            <a:r>
              <a:rPr lang="en-US" altLang="zh-TW"/>
              <a:t>Directed graph</a:t>
            </a:r>
          </a:p>
          <a:p>
            <a:pPr lvl="2"/>
            <a:r>
              <a:rPr lang="en-US" altLang="zh-TW"/>
              <a:t>an n-vertex graph with exactly n(n-1) edges</a:t>
            </a:r>
            <a:endParaRPr lang="en-US" altLang="zh-TW" dirty="0"/>
          </a:p>
        </p:txBody>
      </p:sp>
      <p:sp>
        <p:nvSpPr>
          <p:cNvPr id="12292" name="Rectangle 4"/>
          <p:cNvSpPr>
            <a:spLocks noChangeArrowheads="1"/>
          </p:cNvSpPr>
          <p:nvPr/>
        </p:nvSpPr>
        <p:spPr bwMode="auto">
          <a:xfrm>
            <a:off x="1547813" y="4868863"/>
            <a:ext cx="1223962" cy="1152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293" name="Line 5"/>
          <p:cNvSpPr>
            <a:spLocks noChangeShapeType="1"/>
          </p:cNvSpPr>
          <p:nvPr/>
        </p:nvSpPr>
        <p:spPr bwMode="auto">
          <a:xfrm>
            <a:off x="1547813" y="4868863"/>
            <a:ext cx="1223962" cy="1152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294" name="Line 6"/>
          <p:cNvSpPr>
            <a:spLocks noChangeShapeType="1"/>
          </p:cNvSpPr>
          <p:nvPr/>
        </p:nvSpPr>
        <p:spPr bwMode="auto">
          <a:xfrm flipV="1">
            <a:off x="1547813" y="4868863"/>
            <a:ext cx="1223962" cy="1152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295" name="Oval 7"/>
          <p:cNvSpPr>
            <a:spLocks noChangeArrowheads="1"/>
          </p:cNvSpPr>
          <p:nvPr/>
        </p:nvSpPr>
        <p:spPr bwMode="auto">
          <a:xfrm>
            <a:off x="1425575" y="4765675"/>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296" name="Oval 8"/>
          <p:cNvSpPr>
            <a:spLocks noChangeArrowheads="1"/>
          </p:cNvSpPr>
          <p:nvPr/>
        </p:nvSpPr>
        <p:spPr bwMode="auto">
          <a:xfrm>
            <a:off x="1403350" y="5876925"/>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297" name="Oval 10"/>
          <p:cNvSpPr>
            <a:spLocks noChangeArrowheads="1"/>
          </p:cNvSpPr>
          <p:nvPr/>
        </p:nvSpPr>
        <p:spPr bwMode="auto">
          <a:xfrm>
            <a:off x="2655888" y="4767263"/>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298" name="Oval 11"/>
          <p:cNvSpPr>
            <a:spLocks noChangeArrowheads="1"/>
          </p:cNvSpPr>
          <p:nvPr/>
        </p:nvSpPr>
        <p:spPr bwMode="auto">
          <a:xfrm>
            <a:off x="2627313" y="5876925"/>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299" name="Text Box 14"/>
          <p:cNvSpPr txBox="1">
            <a:spLocks noChangeArrowheads="1"/>
          </p:cNvSpPr>
          <p:nvPr/>
        </p:nvSpPr>
        <p:spPr bwMode="auto">
          <a:xfrm>
            <a:off x="3040063" y="5176838"/>
            <a:ext cx="15566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dirty="0">
                <a:solidFill>
                  <a:srgbClr val="FF0000"/>
                </a:solidFill>
                <a:latin typeface="Times New Roman" panose="02020603050405020304" pitchFamily="18" charset="0"/>
              </a:rPr>
              <a:t>Undirected</a:t>
            </a:r>
            <a:endParaRPr lang="en-US" altLang="zh-TW" sz="2400" baseline="-25000" dirty="0">
              <a:solidFill>
                <a:srgbClr val="FF0000"/>
              </a:solidFill>
              <a:latin typeface="Times New Roman" panose="02020603050405020304" pitchFamily="18" charset="0"/>
            </a:endParaRPr>
          </a:p>
        </p:txBody>
      </p:sp>
      <p:sp>
        <p:nvSpPr>
          <p:cNvPr id="12300" name="Oval 16"/>
          <p:cNvSpPr>
            <a:spLocks noChangeArrowheads="1"/>
          </p:cNvSpPr>
          <p:nvPr/>
        </p:nvSpPr>
        <p:spPr bwMode="auto">
          <a:xfrm>
            <a:off x="6011863" y="4797425"/>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301" name="Oval 17"/>
          <p:cNvSpPr>
            <a:spLocks noChangeArrowheads="1"/>
          </p:cNvSpPr>
          <p:nvPr/>
        </p:nvSpPr>
        <p:spPr bwMode="auto">
          <a:xfrm>
            <a:off x="5364163" y="5876925"/>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302" name="Oval 18"/>
          <p:cNvSpPr>
            <a:spLocks noChangeArrowheads="1"/>
          </p:cNvSpPr>
          <p:nvPr/>
        </p:nvSpPr>
        <p:spPr bwMode="auto">
          <a:xfrm>
            <a:off x="6804025" y="5876925"/>
            <a:ext cx="215900" cy="21590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2303" name="Line 19"/>
          <p:cNvSpPr>
            <a:spLocks noChangeShapeType="1"/>
          </p:cNvSpPr>
          <p:nvPr/>
        </p:nvSpPr>
        <p:spPr bwMode="auto">
          <a:xfrm flipV="1">
            <a:off x="5522913" y="5013325"/>
            <a:ext cx="590550" cy="92233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TW" altLang="en-US"/>
          </a:p>
        </p:txBody>
      </p:sp>
      <p:sp>
        <p:nvSpPr>
          <p:cNvPr id="12304" name="Line 20"/>
          <p:cNvSpPr>
            <a:spLocks noChangeShapeType="1"/>
          </p:cNvSpPr>
          <p:nvPr/>
        </p:nvSpPr>
        <p:spPr bwMode="auto">
          <a:xfrm>
            <a:off x="5580063" y="6021388"/>
            <a:ext cx="12239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2305" name="Line 21"/>
          <p:cNvSpPr>
            <a:spLocks noChangeShapeType="1"/>
          </p:cNvSpPr>
          <p:nvPr/>
        </p:nvSpPr>
        <p:spPr bwMode="auto">
          <a:xfrm flipH="1" flipV="1">
            <a:off x="6243638" y="4927600"/>
            <a:ext cx="649287" cy="935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2306" name="Line 26"/>
          <p:cNvSpPr>
            <a:spLocks noChangeShapeType="1"/>
          </p:cNvSpPr>
          <p:nvPr/>
        </p:nvSpPr>
        <p:spPr bwMode="auto">
          <a:xfrm flipV="1">
            <a:off x="5465763" y="4984750"/>
            <a:ext cx="576262" cy="879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2307" name="Line 27"/>
          <p:cNvSpPr>
            <a:spLocks noChangeShapeType="1"/>
          </p:cNvSpPr>
          <p:nvPr/>
        </p:nvSpPr>
        <p:spPr bwMode="auto">
          <a:xfrm flipH="1">
            <a:off x="5580063" y="5949950"/>
            <a:ext cx="12969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2308" name="Line 28"/>
          <p:cNvSpPr>
            <a:spLocks noChangeShapeType="1"/>
          </p:cNvSpPr>
          <p:nvPr/>
        </p:nvSpPr>
        <p:spPr bwMode="auto">
          <a:xfrm>
            <a:off x="6194425" y="4999038"/>
            <a:ext cx="638175" cy="904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2309" name="Text Box 29"/>
          <p:cNvSpPr txBox="1">
            <a:spLocks noChangeArrowheads="1"/>
          </p:cNvSpPr>
          <p:nvPr/>
        </p:nvSpPr>
        <p:spPr bwMode="auto">
          <a:xfrm>
            <a:off x="7049944" y="5214292"/>
            <a:ext cx="12426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dirty="0">
                <a:solidFill>
                  <a:srgbClr val="FF0000"/>
                </a:solidFill>
                <a:latin typeface="Times New Roman" panose="02020603050405020304" pitchFamily="18" charset="0"/>
              </a:rPr>
              <a:t>Directed</a:t>
            </a:r>
            <a:endParaRPr lang="en-US" altLang="zh-TW" sz="2400" baseline="-250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37690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TW" altLang="en-US" dirty="0"/>
              <a:t>路徑與其長度</a:t>
            </a:r>
            <a:r>
              <a:rPr lang="en-US" altLang="zh-TW" dirty="0"/>
              <a:t>(Path and Length)</a:t>
            </a:r>
          </a:p>
        </p:txBody>
      </p:sp>
      <p:sp>
        <p:nvSpPr>
          <p:cNvPr id="14339" name="Rectangle 3"/>
          <p:cNvSpPr>
            <a:spLocks noGrp="1" noChangeArrowheads="1"/>
          </p:cNvSpPr>
          <p:nvPr>
            <p:ph idx="1"/>
          </p:nvPr>
        </p:nvSpPr>
        <p:spPr/>
        <p:txBody>
          <a:bodyPr/>
          <a:lstStyle/>
          <a:p>
            <a:r>
              <a:rPr lang="zh-TW" altLang="en-US" dirty="0"/>
              <a:t>路徑</a:t>
            </a:r>
            <a:r>
              <a:rPr lang="en-US" altLang="zh-TW" dirty="0"/>
              <a:t>(Path)</a:t>
            </a:r>
          </a:p>
          <a:p>
            <a:pPr lvl="1"/>
            <a:r>
              <a:rPr lang="zh-TW" altLang="en-US" dirty="0"/>
              <a:t>定義：在圖形</a:t>
            </a:r>
            <a:r>
              <a:rPr lang="en-US" altLang="zh-TW" dirty="0"/>
              <a:t>G</a:t>
            </a:r>
            <a:r>
              <a:rPr lang="zh-TW" altLang="en-US" dirty="0"/>
              <a:t>中，從</a:t>
            </a:r>
            <a:r>
              <a:rPr lang="en-US" altLang="zh-TW" dirty="0"/>
              <a:t>Vertex v</a:t>
            </a:r>
            <a:r>
              <a:rPr lang="zh-TW" altLang="en-US" dirty="0"/>
              <a:t>到</a:t>
            </a:r>
            <a:r>
              <a:rPr lang="en-US" altLang="zh-TW" dirty="0"/>
              <a:t>u</a:t>
            </a:r>
            <a:r>
              <a:rPr lang="zh-TW" altLang="en-US" dirty="0"/>
              <a:t>所經過的</a:t>
            </a:r>
            <a:r>
              <a:rPr lang="en-US" altLang="zh-TW" dirty="0"/>
              <a:t>edge</a:t>
            </a:r>
            <a:r>
              <a:rPr lang="zh-TW" altLang="en-US" dirty="0"/>
              <a:t>，就叫做路徑。例如：</a:t>
            </a:r>
            <a:r>
              <a:rPr lang="en-US" altLang="zh-TW" dirty="0"/>
              <a:t>u, i1, i2, …, </a:t>
            </a:r>
            <a:r>
              <a:rPr lang="en-US" altLang="zh-TW" dirty="0" err="1"/>
              <a:t>ik</a:t>
            </a:r>
            <a:r>
              <a:rPr lang="en-US" altLang="zh-TW" dirty="0"/>
              <a:t>, v</a:t>
            </a:r>
            <a:r>
              <a:rPr lang="zh-TW" altLang="en-US" dirty="0"/>
              <a:t> </a:t>
            </a:r>
            <a:r>
              <a:rPr lang="en-US" altLang="zh-TW" dirty="0">
                <a:sym typeface="Wingdings" panose="05000000000000000000" pitchFamily="2" charset="2"/>
              </a:rPr>
              <a:t></a:t>
            </a:r>
            <a:r>
              <a:rPr lang="en-US" altLang="zh-TW" dirty="0"/>
              <a:t> (u, i1), (i1, i2), …, (</a:t>
            </a:r>
            <a:r>
              <a:rPr lang="en-US" altLang="zh-TW" dirty="0" err="1"/>
              <a:t>ik</a:t>
            </a:r>
            <a:r>
              <a:rPr lang="en-US" altLang="zh-TW" dirty="0"/>
              <a:t>, v).</a:t>
            </a:r>
          </a:p>
          <a:p>
            <a:r>
              <a:rPr lang="zh-TW" altLang="en-US" dirty="0"/>
              <a:t>路徑長度</a:t>
            </a:r>
            <a:r>
              <a:rPr lang="en-US" altLang="zh-TW" dirty="0"/>
              <a:t>(Length)</a:t>
            </a:r>
          </a:p>
          <a:p>
            <a:pPr lvl="1"/>
            <a:r>
              <a:rPr lang="zh-TW" altLang="en-US" dirty="0"/>
              <a:t>簡單把上面的路徑數量統計一下就是了</a:t>
            </a:r>
            <a:r>
              <a:rPr lang="en-US" altLang="zh-TW" dirty="0"/>
              <a:t>…</a:t>
            </a:r>
          </a:p>
          <a:p>
            <a:r>
              <a:rPr lang="en-US" altLang="zh-TW" dirty="0"/>
              <a:t>Simple Path</a:t>
            </a:r>
          </a:p>
          <a:p>
            <a:pPr lvl="1"/>
            <a:r>
              <a:rPr lang="zh-TW" altLang="en-US" dirty="0"/>
              <a:t>在一路徑中，除了起點與終點可以相同之外</a:t>
            </a:r>
            <a:r>
              <a:rPr lang="en-US" altLang="zh-TW" dirty="0"/>
              <a:t>(</a:t>
            </a:r>
            <a:r>
              <a:rPr lang="zh-TW" altLang="en-US" dirty="0"/>
              <a:t>不同亦可</a:t>
            </a:r>
            <a:r>
              <a:rPr lang="en-US" altLang="zh-TW" dirty="0"/>
              <a:t>)</a:t>
            </a:r>
            <a:r>
              <a:rPr lang="zh-TW" altLang="en-US" dirty="0"/>
              <a:t>，其餘頂點不可以重複。</a:t>
            </a:r>
            <a:endParaRPr lang="en-US" altLang="zh-TW" dirty="0"/>
          </a:p>
        </p:txBody>
      </p:sp>
      <p:sp>
        <p:nvSpPr>
          <p:cNvPr id="4" name="Oval 4"/>
          <p:cNvSpPr>
            <a:spLocks noChangeArrowheads="1"/>
          </p:cNvSpPr>
          <p:nvPr/>
        </p:nvSpPr>
        <p:spPr bwMode="auto">
          <a:xfrm>
            <a:off x="3873823" y="5006152"/>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5" name="Oval 5"/>
          <p:cNvSpPr>
            <a:spLocks noChangeArrowheads="1"/>
          </p:cNvSpPr>
          <p:nvPr/>
        </p:nvSpPr>
        <p:spPr bwMode="auto">
          <a:xfrm>
            <a:off x="3873823" y="6212652"/>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6" name="Oval 6"/>
          <p:cNvSpPr>
            <a:spLocks noChangeArrowheads="1"/>
          </p:cNvSpPr>
          <p:nvPr/>
        </p:nvSpPr>
        <p:spPr bwMode="auto">
          <a:xfrm>
            <a:off x="5054923" y="5006152"/>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dirty="0">
                <a:latin typeface="Comic Sans MS" panose="030F0702030302020204" pitchFamily="66" charset="0"/>
              </a:rPr>
              <a:t>1</a:t>
            </a:r>
          </a:p>
        </p:txBody>
      </p:sp>
      <p:sp>
        <p:nvSpPr>
          <p:cNvPr id="7" name="Line 11"/>
          <p:cNvSpPr>
            <a:spLocks noChangeShapeType="1"/>
          </p:cNvSpPr>
          <p:nvPr/>
        </p:nvSpPr>
        <p:spPr bwMode="auto">
          <a:xfrm>
            <a:off x="4056385" y="5372865"/>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9" name="Line 13"/>
          <p:cNvSpPr>
            <a:spLocks noChangeShapeType="1"/>
          </p:cNvSpPr>
          <p:nvPr/>
        </p:nvSpPr>
        <p:spPr bwMode="auto">
          <a:xfrm flipH="1">
            <a:off x="4211960" y="5342702"/>
            <a:ext cx="927100" cy="933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extLst>
      <p:ext uri="{BB962C8B-B14F-4D97-AF65-F5344CB8AC3E}">
        <p14:creationId xmlns:p14="http://schemas.microsoft.com/office/powerpoint/2010/main" val="228946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TW" altLang="en-US" dirty="0"/>
              <a:t>循環</a:t>
            </a:r>
            <a:r>
              <a:rPr lang="en-US" altLang="zh-TW" dirty="0"/>
              <a:t>(Cycle)</a:t>
            </a:r>
          </a:p>
        </p:txBody>
      </p:sp>
      <p:sp>
        <p:nvSpPr>
          <p:cNvPr id="15363" name="Rectangle 3"/>
          <p:cNvSpPr>
            <a:spLocks noGrp="1" noChangeArrowheads="1"/>
          </p:cNvSpPr>
          <p:nvPr>
            <p:ph idx="1"/>
          </p:nvPr>
        </p:nvSpPr>
        <p:spPr/>
        <p:txBody>
          <a:bodyPr/>
          <a:lstStyle/>
          <a:p>
            <a:r>
              <a:rPr lang="zh-TW" altLang="en-US" dirty="0"/>
              <a:t>圖形中的迴路是一條路徑，且必須符合下列兩要求</a:t>
            </a:r>
          </a:p>
          <a:p>
            <a:pPr lvl="1"/>
            <a:r>
              <a:rPr lang="zh-TW" altLang="en-US" dirty="0"/>
              <a:t>是一條簡單路徑</a:t>
            </a:r>
            <a:r>
              <a:rPr lang="en-US" altLang="zh-TW" dirty="0"/>
              <a:t>(Simple path)</a:t>
            </a:r>
            <a:endParaRPr lang="zh-TW" altLang="en-US" dirty="0"/>
          </a:p>
          <a:p>
            <a:pPr lvl="1"/>
            <a:r>
              <a:rPr lang="zh-TW" altLang="en-US" dirty="0"/>
              <a:t>起點與終點是同個頂點。</a:t>
            </a:r>
            <a:endParaRPr lang="en-US" altLang="zh-TW" dirty="0"/>
          </a:p>
        </p:txBody>
      </p:sp>
      <p:sp>
        <p:nvSpPr>
          <p:cNvPr id="4" name="Oval 62"/>
          <p:cNvSpPr>
            <a:spLocks noChangeArrowheads="1"/>
          </p:cNvSpPr>
          <p:nvPr/>
        </p:nvSpPr>
        <p:spPr bwMode="auto">
          <a:xfrm>
            <a:off x="3305696" y="3822427"/>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5" name="Oval 63"/>
          <p:cNvSpPr>
            <a:spLocks noChangeArrowheads="1"/>
          </p:cNvSpPr>
          <p:nvPr/>
        </p:nvSpPr>
        <p:spPr bwMode="auto">
          <a:xfrm>
            <a:off x="3305696" y="5098777"/>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3</a:t>
            </a:r>
          </a:p>
        </p:txBody>
      </p:sp>
      <p:sp>
        <p:nvSpPr>
          <p:cNvPr id="6" name="Oval 64"/>
          <p:cNvSpPr>
            <a:spLocks noChangeArrowheads="1"/>
          </p:cNvSpPr>
          <p:nvPr/>
        </p:nvSpPr>
        <p:spPr bwMode="auto">
          <a:xfrm>
            <a:off x="2602433" y="4460602"/>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7" name="Oval 65"/>
          <p:cNvSpPr>
            <a:spLocks noChangeArrowheads="1"/>
          </p:cNvSpPr>
          <p:nvPr/>
        </p:nvSpPr>
        <p:spPr bwMode="auto">
          <a:xfrm>
            <a:off x="4008958" y="4460602"/>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0" name="Line 68"/>
          <p:cNvSpPr>
            <a:spLocks noChangeShapeType="1"/>
          </p:cNvSpPr>
          <p:nvPr/>
        </p:nvSpPr>
        <p:spPr bwMode="auto">
          <a:xfrm flipH="1">
            <a:off x="3635896" y="4797152"/>
            <a:ext cx="436562"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 name="Line 69"/>
          <p:cNvSpPr>
            <a:spLocks noChangeShapeType="1"/>
          </p:cNvSpPr>
          <p:nvPr/>
        </p:nvSpPr>
        <p:spPr bwMode="auto">
          <a:xfrm flipH="1">
            <a:off x="2908821" y="4141514"/>
            <a:ext cx="436562"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 name="Line 70"/>
          <p:cNvSpPr>
            <a:spLocks noChangeShapeType="1"/>
          </p:cNvSpPr>
          <p:nvPr/>
        </p:nvSpPr>
        <p:spPr bwMode="auto">
          <a:xfrm>
            <a:off x="2908821" y="4774927"/>
            <a:ext cx="422275"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 name="Line 71"/>
          <p:cNvSpPr>
            <a:spLocks noChangeShapeType="1"/>
          </p:cNvSpPr>
          <p:nvPr/>
        </p:nvSpPr>
        <p:spPr bwMode="auto">
          <a:xfrm>
            <a:off x="3650183" y="4112939"/>
            <a:ext cx="434975"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4" name="Oval 38"/>
          <p:cNvSpPr>
            <a:spLocks noChangeArrowheads="1"/>
          </p:cNvSpPr>
          <p:nvPr/>
        </p:nvSpPr>
        <p:spPr bwMode="auto">
          <a:xfrm>
            <a:off x="5699385" y="3935139"/>
            <a:ext cx="379413"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5" name="Oval 39"/>
          <p:cNvSpPr>
            <a:spLocks noChangeArrowheads="1"/>
          </p:cNvSpPr>
          <p:nvPr/>
        </p:nvSpPr>
        <p:spPr bwMode="auto">
          <a:xfrm>
            <a:off x="5699385" y="5020989"/>
            <a:ext cx="379413"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6" name="Freeform 41"/>
          <p:cNvSpPr>
            <a:spLocks/>
          </p:cNvSpPr>
          <p:nvPr/>
        </p:nvSpPr>
        <p:spPr bwMode="auto">
          <a:xfrm>
            <a:off x="5505710" y="4185964"/>
            <a:ext cx="200025" cy="914400"/>
          </a:xfrm>
          <a:custGeom>
            <a:avLst/>
            <a:gdLst>
              <a:gd name="T0" fmla="*/ 117 w 126"/>
              <a:gd name="T1" fmla="*/ 0 h 576"/>
              <a:gd name="T2" fmla="*/ 26 w 126"/>
              <a:gd name="T3" fmla="*/ 165 h 576"/>
              <a:gd name="T4" fmla="*/ 17 w 126"/>
              <a:gd name="T5" fmla="*/ 384 h 576"/>
              <a:gd name="T6" fmla="*/ 126 w 126"/>
              <a:gd name="T7" fmla="*/ 576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42"/>
          <p:cNvSpPr>
            <a:spLocks/>
          </p:cNvSpPr>
          <p:nvPr/>
        </p:nvSpPr>
        <p:spPr bwMode="auto">
          <a:xfrm flipH="1" flipV="1">
            <a:off x="6054985" y="4184377"/>
            <a:ext cx="200025" cy="914400"/>
          </a:xfrm>
          <a:custGeom>
            <a:avLst/>
            <a:gdLst>
              <a:gd name="T0" fmla="*/ 117 w 126"/>
              <a:gd name="T1" fmla="*/ 0 h 576"/>
              <a:gd name="T2" fmla="*/ 26 w 126"/>
              <a:gd name="T3" fmla="*/ 165 h 576"/>
              <a:gd name="T4" fmla="*/ 17 w 126"/>
              <a:gd name="T5" fmla="*/ 384 h 576"/>
              <a:gd name="T6" fmla="*/ 126 w 126"/>
              <a:gd name="T7" fmla="*/ 576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Tree>
    <p:extLst>
      <p:ext uri="{BB962C8B-B14F-4D97-AF65-F5344CB8AC3E}">
        <p14:creationId xmlns:p14="http://schemas.microsoft.com/office/powerpoint/2010/main" val="36112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a:t>表示一個路徑的基本範例</a:t>
            </a:r>
            <a:endParaRPr lang="zh-TW" altLang="en-US" dirty="0"/>
          </a:p>
        </p:txBody>
      </p:sp>
      <p:grpSp>
        <p:nvGrpSpPr>
          <p:cNvPr id="4" name="群組 3"/>
          <p:cNvGrpSpPr/>
          <p:nvPr/>
        </p:nvGrpSpPr>
        <p:grpSpPr>
          <a:xfrm>
            <a:off x="755576" y="1772816"/>
            <a:ext cx="2087562" cy="4103687"/>
            <a:chOff x="827088" y="1557338"/>
            <a:chExt cx="2087562" cy="4103687"/>
          </a:xfrm>
        </p:grpSpPr>
        <p:sp>
          <p:nvSpPr>
            <p:cNvPr id="16387" name="Oval 4"/>
            <p:cNvSpPr>
              <a:spLocks noChangeArrowheads="1"/>
            </p:cNvSpPr>
            <p:nvPr/>
          </p:nvSpPr>
          <p:spPr bwMode="auto">
            <a:xfrm>
              <a:off x="1619250" y="1557338"/>
              <a:ext cx="503238" cy="5032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16388" name="Oval 5"/>
            <p:cNvSpPr>
              <a:spLocks noChangeArrowheads="1"/>
            </p:cNvSpPr>
            <p:nvPr/>
          </p:nvSpPr>
          <p:spPr bwMode="auto">
            <a:xfrm>
              <a:off x="1619250" y="2492375"/>
              <a:ext cx="503238" cy="5032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16389" name="Oval 6"/>
            <p:cNvSpPr>
              <a:spLocks noChangeArrowheads="1"/>
            </p:cNvSpPr>
            <p:nvPr/>
          </p:nvSpPr>
          <p:spPr bwMode="auto">
            <a:xfrm>
              <a:off x="827088" y="3284538"/>
              <a:ext cx="503237" cy="5032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16390" name="Oval 7"/>
            <p:cNvSpPr>
              <a:spLocks noChangeArrowheads="1"/>
            </p:cNvSpPr>
            <p:nvPr/>
          </p:nvSpPr>
          <p:spPr bwMode="auto">
            <a:xfrm>
              <a:off x="1619250" y="4005263"/>
              <a:ext cx="503238" cy="5032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4</a:t>
              </a:r>
            </a:p>
          </p:txBody>
        </p:sp>
        <p:sp>
          <p:nvSpPr>
            <p:cNvPr id="16391" name="Oval 8"/>
            <p:cNvSpPr>
              <a:spLocks noChangeArrowheads="1"/>
            </p:cNvSpPr>
            <p:nvPr/>
          </p:nvSpPr>
          <p:spPr bwMode="auto">
            <a:xfrm>
              <a:off x="2411413" y="3284538"/>
              <a:ext cx="503237" cy="5032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16392" name="Oval 9"/>
            <p:cNvSpPr>
              <a:spLocks noChangeArrowheads="1"/>
            </p:cNvSpPr>
            <p:nvPr/>
          </p:nvSpPr>
          <p:spPr bwMode="auto">
            <a:xfrm>
              <a:off x="1619250" y="5157788"/>
              <a:ext cx="503238" cy="5032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5</a:t>
              </a:r>
            </a:p>
          </p:txBody>
        </p:sp>
        <p:cxnSp>
          <p:nvCxnSpPr>
            <p:cNvPr id="16393" name="AutoShape 11"/>
            <p:cNvCxnSpPr>
              <a:cxnSpLocks noChangeShapeType="1"/>
              <a:stCxn id="16387" idx="4"/>
              <a:endCxn id="16388" idx="0"/>
            </p:cNvCxnSpPr>
            <p:nvPr/>
          </p:nvCxnSpPr>
          <p:spPr bwMode="auto">
            <a:xfrm>
              <a:off x="1871663" y="2060575"/>
              <a:ext cx="0" cy="4318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4" name="AutoShape 12"/>
            <p:cNvCxnSpPr>
              <a:cxnSpLocks noChangeShapeType="1"/>
              <a:stCxn id="16388" idx="3"/>
              <a:endCxn id="16389" idx="7"/>
            </p:cNvCxnSpPr>
            <p:nvPr/>
          </p:nvCxnSpPr>
          <p:spPr bwMode="auto">
            <a:xfrm flipH="1">
              <a:off x="1257300" y="2922588"/>
              <a:ext cx="434975" cy="434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5" name="AutoShape 13"/>
            <p:cNvCxnSpPr>
              <a:cxnSpLocks noChangeShapeType="1"/>
              <a:stCxn id="16389" idx="5"/>
              <a:endCxn id="16390" idx="1"/>
            </p:cNvCxnSpPr>
            <p:nvPr/>
          </p:nvCxnSpPr>
          <p:spPr bwMode="auto">
            <a:xfrm>
              <a:off x="1257300" y="3714750"/>
              <a:ext cx="434975" cy="3635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6" name="AutoShape 14"/>
            <p:cNvCxnSpPr>
              <a:cxnSpLocks noChangeShapeType="1"/>
              <a:stCxn id="16388" idx="5"/>
              <a:endCxn id="16391" idx="1"/>
            </p:cNvCxnSpPr>
            <p:nvPr/>
          </p:nvCxnSpPr>
          <p:spPr bwMode="auto">
            <a:xfrm>
              <a:off x="2049463" y="2922588"/>
              <a:ext cx="434975" cy="434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7" name="AutoShape 15"/>
            <p:cNvCxnSpPr>
              <a:cxnSpLocks noChangeShapeType="1"/>
              <a:stCxn id="16391" idx="3"/>
              <a:endCxn id="16390" idx="7"/>
            </p:cNvCxnSpPr>
            <p:nvPr/>
          </p:nvCxnSpPr>
          <p:spPr bwMode="auto">
            <a:xfrm flipH="1">
              <a:off x="2049463" y="3714750"/>
              <a:ext cx="434975" cy="3635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8" name="AutoShape 17"/>
            <p:cNvCxnSpPr>
              <a:cxnSpLocks noChangeShapeType="1"/>
              <a:stCxn id="16390" idx="4"/>
              <a:endCxn id="16392" idx="0"/>
            </p:cNvCxnSpPr>
            <p:nvPr/>
          </p:nvCxnSpPr>
          <p:spPr bwMode="auto">
            <a:xfrm>
              <a:off x="1871663" y="4508500"/>
              <a:ext cx="0" cy="649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9" name="AutoShape 19"/>
            <p:cNvCxnSpPr>
              <a:cxnSpLocks noChangeShapeType="1"/>
              <a:stCxn id="16388" idx="4"/>
              <a:endCxn id="16390" idx="0"/>
            </p:cNvCxnSpPr>
            <p:nvPr/>
          </p:nvCxnSpPr>
          <p:spPr bwMode="auto">
            <a:xfrm>
              <a:off x="1871663" y="2995613"/>
              <a:ext cx="0" cy="1009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6400" name="Rectangle 20"/>
          <p:cNvSpPr>
            <a:spLocks noChangeArrowheads="1"/>
          </p:cNvSpPr>
          <p:nvPr/>
        </p:nvSpPr>
        <p:spPr bwMode="auto">
          <a:xfrm>
            <a:off x="3061518" y="2041600"/>
            <a:ext cx="6048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b="1" i="1">
                <a:solidFill>
                  <a:srgbClr val="FF0000"/>
                </a:solidFill>
                <a:latin typeface="Times New Roman" panose="02020603050405020304" pitchFamily="18" charset="0"/>
              </a:rPr>
              <a:t>Path 1</a:t>
            </a:r>
            <a:r>
              <a:rPr lang="en-US" altLang="zh-TW" sz="2400" b="1" i="1">
                <a:latin typeface="Times New Roman" panose="02020603050405020304" pitchFamily="18" charset="0"/>
              </a:rPr>
              <a:t>     (0,1) (1,3) (3,4) (4,2) (2,1) (1,4) (4,5)</a:t>
            </a:r>
          </a:p>
        </p:txBody>
      </p:sp>
      <p:sp>
        <p:nvSpPr>
          <p:cNvPr id="16401" name="Rectangle 21"/>
          <p:cNvSpPr>
            <a:spLocks noChangeArrowheads="1"/>
          </p:cNvSpPr>
          <p:nvPr/>
        </p:nvSpPr>
        <p:spPr bwMode="auto">
          <a:xfrm>
            <a:off x="3061518" y="2617863"/>
            <a:ext cx="4103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b="1" i="1">
                <a:solidFill>
                  <a:srgbClr val="FF0000"/>
                </a:solidFill>
                <a:latin typeface="Times New Roman" panose="02020603050405020304" pitchFamily="18" charset="0"/>
              </a:rPr>
              <a:t>Path 2</a:t>
            </a:r>
            <a:r>
              <a:rPr lang="en-US" altLang="zh-TW" sz="2400" b="1" i="1">
                <a:latin typeface="Times New Roman" panose="02020603050405020304" pitchFamily="18" charset="0"/>
              </a:rPr>
              <a:t>     (0,1) (1,3) (3,4) (4,5)</a:t>
            </a:r>
          </a:p>
        </p:txBody>
      </p:sp>
      <p:sp>
        <p:nvSpPr>
          <p:cNvPr id="16402" name="Rectangle 22"/>
          <p:cNvSpPr>
            <a:spLocks noChangeArrowheads="1"/>
          </p:cNvSpPr>
          <p:nvPr/>
        </p:nvSpPr>
        <p:spPr bwMode="auto">
          <a:xfrm>
            <a:off x="3061518" y="3194125"/>
            <a:ext cx="4572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b="1" i="1" dirty="0">
                <a:solidFill>
                  <a:srgbClr val="FF0000"/>
                </a:solidFill>
                <a:latin typeface="Times New Roman" panose="02020603050405020304" pitchFamily="18" charset="0"/>
              </a:rPr>
              <a:t>Path 3</a:t>
            </a:r>
            <a:r>
              <a:rPr lang="en-US" altLang="zh-TW" sz="2400" b="1" i="1" dirty="0">
                <a:latin typeface="Times New Roman" panose="02020603050405020304" pitchFamily="18" charset="0"/>
              </a:rPr>
              <a:t>     (1,3) (3,4) (4,2) (2,1)</a:t>
            </a:r>
          </a:p>
        </p:txBody>
      </p:sp>
      <p:sp>
        <p:nvSpPr>
          <p:cNvPr id="16403" name="Text Box 23"/>
          <p:cNvSpPr txBox="1">
            <a:spLocks noChangeArrowheads="1"/>
          </p:cNvSpPr>
          <p:nvPr/>
        </p:nvSpPr>
        <p:spPr bwMode="auto">
          <a:xfrm>
            <a:off x="3318902" y="4363620"/>
            <a:ext cx="396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b="1" i="1">
                <a:solidFill>
                  <a:srgbClr val="003399"/>
                </a:solidFill>
                <a:latin typeface="Times New Roman" panose="02020603050405020304" pitchFamily="18" charset="0"/>
              </a:rPr>
              <a:t>Simple Path</a:t>
            </a:r>
            <a:r>
              <a:rPr lang="en-US" altLang="zh-TW" sz="2400" b="1" i="1">
                <a:latin typeface="Times New Roman" panose="02020603050405020304" pitchFamily="18" charset="0"/>
              </a:rPr>
              <a:t>    </a:t>
            </a:r>
            <a:r>
              <a:rPr lang="en-US" altLang="zh-TW" sz="2400" b="1" i="1">
                <a:solidFill>
                  <a:schemeClr val="tx2"/>
                </a:solidFill>
                <a:latin typeface="Times New Roman" panose="02020603050405020304" pitchFamily="18" charset="0"/>
              </a:rPr>
              <a:t>Path 2</a:t>
            </a:r>
            <a:r>
              <a:rPr lang="zh-TW" altLang="en-US" sz="2400" b="1" i="1">
                <a:solidFill>
                  <a:schemeClr val="tx2"/>
                </a:solidFill>
                <a:latin typeface="Times New Roman" panose="02020603050405020304" pitchFamily="18" charset="0"/>
              </a:rPr>
              <a:t>、</a:t>
            </a:r>
            <a:r>
              <a:rPr lang="en-US" altLang="zh-TW" sz="2400" b="1" i="1">
                <a:solidFill>
                  <a:schemeClr val="tx2"/>
                </a:solidFill>
                <a:latin typeface="Times New Roman" panose="02020603050405020304" pitchFamily="18" charset="0"/>
              </a:rPr>
              <a:t>Path 3</a:t>
            </a:r>
          </a:p>
        </p:txBody>
      </p:sp>
      <p:sp>
        <p:nvSpPr>
          <p:cNvPr id="16404" name="Rectangle 24"/>
          <p:cNvSpPr>
            <a:spLocks noChangeArrowheads="1"/>
          </p:cNvSpPr>
          <p:nvPr/>
        </p:nvSpPr>
        <p:spPr bwMode="auto">
          <a:xfrm>
            <a:off x="3268102" y="4847807"/>
            <a:ext cx="3816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b="1" i="1">
                <a:solidFill>
                  <a:srgbClr val="003399"/>
                </a:solidFill>
                <a:latin typeface="Times New Roman" panose="02020603050405020304" pitchFamily="18" charset="0"/>
              </a:rPr>
              <a:t>Circle </a:t>
            </a:r>
            <a:r>
              <a:rPr lang="en-US" altLang="zh-TW" sz="2400" b="1" i="1">
                <a:latin typeface="Times New Roman" panose="02020603050405020304" pitchFamily="18" charset="0"/>
              </a:rPr>
              <a:t>    </a:t>
            </a:r>
            <a:r>
              <a:rPr lang="en-US" altLang="zh-TW" sz="2400" b="1" i="1">
                <a:solidFill>
                  <a:schemeClr val="tx2"/>
                </a:solidFill>
                <a:latin typeface="Times New Roman" panose="02020603050405020304" pitchFamily="18" charset="0"/>
              </a:rPr>
              <a:t>Path 3</a:t>
            </a:r>
          </a:p>
        </p:txBody>
      </p:sp>
    </p:spTree>
    <p:extLst>
      <p:ext uri="{BB962C8B-B14F-4D97-AF65-F5344CB8AC3E}">
        <p14:creationId xmlns:p14="http://schemas.microsoft.com/office/powerpoint/2010/main" val="4069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a:t>Simple Graph</a:t>
            </a:r>
            <a:endParaRPr lang="zh-TW" altLang="en-US" dirty="0"/>
          </a:p>
        </p:txBody>
      </p:sp>
      <p:sp>
        <p:nvSpPr>
          <p:cNvPr id="11267" name="Rectangle 3"/>
          <p:cNvSpPr>
            <a:spLocks noGrp="1" noChangeArrowheads="1"/>
          </p:cNvSpPr>
          <p:nvPr>
            <p:ph idx="1"/>
          </p:nvPr>
        </p:nvSpPr>
        <p:spPr/>
        <p:txBody>
          <a:bodyPr/>
          <a:lstStyle/>
          <a:p>
            <a:r>
              <a:rPr lang="zh-TW" altLang="en-US" dirty="0"/>
              <a:t>沒有自我迴圈</a:t>
            </a:r>
            <a:endParaRPr lang="en-US" altLang="zh-TW" dirty="0"/>
          </a:p>
          <a:p>
            <a:pPr lvl="1"/>
            <a:r>
              <a:rPr lang="zh-TW" altLang="en-US" dirty="0"/>
              <a:t>不能有一個</a:t>
            </a:r>
            <a:r>
              <a:rPr lang="en-US" altLang="zh-TW" dirty="0"/>
              <a:t>Edge </a:t>
            </a:r>
            <a:r>
              <a:rPr lang="zh-TW" altLang="en-US" dirty="0"/>
              <a:t>是自己連到自己</a:t>
            </a:r>
            <a:r>
              <a:rPr lang="en-US" altLang="zh-TW" dirty="0"/>
              <a:t>!!</a:t>
            </a:r>
          </a:p>
          <a:p>
            <a:r>
              <a:rPr lang="zh-TW" altLang="en-US" dirty="0"/>
              <a:t>沒有多重邊或平行邊</a:t>
            </a:r>
            <a:endParaRPr lang="en-US" altLang="zh-TW" dirty="0"/>
          </a:p>
          <a:p>
            <a:pPr lvl="1"/>
            <a:r>
              <a:rPr lang="zh-TW" altLang="en-US" dirty="0"/>
              <a:t>不能兩個</a:t>
            </a:r>
            <a:r>
              <a:rPr lang="en-US" altLang="zh-TW" dirty="0"/>
              <a:t>Vertices</a:t>
            </a:r>
            <a:r>
              <a:rPr lang="zh-TW" altLang="en-US" dirty="0"/>
              <a:t> 之間有多個路徑</a:t>
            </a:r>
            <a:r>
              <a:rPr lang="en-US" altLang="zh-TW" dirty="0"/>
              <a:t>!!</a:t>
            </a:r>
          </a:p>
          <a:p>
            <a:r>
              <a:rPr lang="zh-TW" altLang="en-US" dirty="0"/>
              <a:t>簡單路徑構成的圖，就是</a:t>
            </a:r>
            <a:r>
              <a:rPr lang="en-US" altLang="zh-TW" dirty="0"/>
              <a:t>Simple graph</a:t>
            </a:r>
          </a:p>
        </p:txBody>
      </p:sp>
      <p:sp>
        <p:nvSpPr>
          <p:cNvPr id="11268" name="Oval 4"/>
          <p:cNvSpPr>
            <a:spLocks noChangeArrowheads="1"/>
          </p:cNvSpPr>
          <p:nvPr/>
        </p:nvSpPr>
        <p:spPr bwMode="auto">
          <a:xfrm>
            <a:off x="1881188" y="4023866"/>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1269" name="Oval 5"/>
          <p:cNvSpPr>
            <a:spLocks noChangeArrowheads="1"/>
          </p:cNvSpPr>
          <p:nvPr/>
        </p:nvSpPr>
        <p:spPr bwMode="auto">
          <a:xfrm>
            <a:off x="1881188" y="5230366"/>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1270" name="Oval 6"/>
          <p:cNvSpPr>
            <a:spLocks noChangeArrowheads="1"/>
          </p:cNvSpPr>
          <p:nvPr/>
        </p:nvSpPr>
        <p:spPr bwMode="auto">
          <a:xfrm>
            <a:off x="3062288" y="4023866"/>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dirty="0">
                <a:latin typeface="Comic Sans MS" panose="030F0702030302020204" pitchFamily="66" charset="0"/>
              </a:rPr>
              <a:t>1</a:t>
            </a:r>
          </a:p>
        </p:txBody>
      </p:sp>
      <p:sp>
        <p:nvSpPr>
          <p:cNvPr id="11271" name="Oval 7"/>
          <p:cNvSpPr>
            <a:spLocks noChangeArrowheads="1"/>
          </p:cNvSpPr>
          <p:nvPr/>
        </p:nvSpPr>
        <p:spPr bwMode="auto">
          <a:xfrm>
            <a:off x="5824538" y="4436616"/>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1272" name="Oval 8"/>
          <p:cNvSpPr>
            <a:spLocks noChangeArrowheads="1"/>
          </p:cNvSpPr>
          <p:nvPr/>
        </p:nvSpPr>
        <p:spPr bwMode="auto">
          <a:xfrm>
            <a:off x="5824538" y="5360541"/>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1273" name="Oval 9"/>
          <p:cNvSpPr>
            <a:spLocks noChangeArrowheads="1"/>
          </p:cNvSpPr>
          <p:nvPr/>
        </p:nvSpPr>
        <p:spPr bwMode="auto">
          <a:xfrm>
            <a:off x="6989763" y="4154041"/>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3</a:t>
            </a:r>
          </a:p>
        </p:txBody>
      </p:sp>
      <p:sp>
        <p:nvSpPr>
          <p:cNvPr id="11274" name="Oval 10"/>
          <p:cNvSpPr>
            <a:spLocks noChangeArrowheads="1"/>
          </p:cNvSpPr>
          <p:nvPr/>
        </p:nvSpPr>
        <p:spPr bwMode="auto">
          <a:xfrm>
            <a:off x="5824538" y="3573016"/>
            <a:ext cx="379412" cy="363538"/>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1275" name="Line 11"/>
          <p:cNvSpPr>
            <a:spLocks noChangeShapeType="1"/>
          </p:cNvSpPr>
          <p:nvPr/>
        </p:nvSpPr>
        <p:spPr bwMode="auto">
          <a:xfrm>
            <a:off x="2063750" y="4390579"/>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1276" name="Line 12"/>
          <p:cNvSpPr>
            <a:spLocks noChangeShapeType="1"/>
          </p:cNvSpPr>
          <p:nvPr/>
        </p:nvSpPr>
        <p:spPr bwMode="auto">
          <a:xfrm>
            <a:off x="2257425" y="4201666"/>
            <a:ext cx="800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1277" name="Line 13"/>
          <p:cNvSpPr>
            <a:spLocks noChangeShapeType="1"/>
          </p:cNvSpPr>
          <p:nvPr/>
        </p:nvSpPr>
        <p:spPr bwMode="auto">
          <a:xfrm flipH="1">
            <a:off x="2219325" y="4360416"/>
            <a:ext cx="927100" cy="933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1278" name="Freeform 14"/>
          <p:cNvSpPr>
            <a:spLocks/>
          </p:cNvSpPr>
          <p:nvPr/>
        </p:nvSpPr>
        <p:spPr bwMode="auto">
          <a:xfrm>
            <a:off x="1820863" y="3768279"/>
            <a:ext cx="438150" cy="331787"/>
          </a:xfrm>
          <a:custGeom>
            <a:avLst/>
            <a:gdLst>
              <a:gd name="T0" fmla="*/ 138607788 w 276"/>
              <a:gd name="T1" fmla="*/ 526711113 h 209"/>
              <a:gd name="T2" fmla="*/ 37801546 w 276"/>
              <a:gd name="T3" fmla="*/ 224292808 h 209"/>
              <a:gd name="T4" fmla="*/ 360381490 w 276"/>
              <a:gd name="T5" fmla="*/ 2519359 h 209"/>
              <a:gd name="T6" fmla="*/ 652721172 w 276"/>
              <a:gd name="T7" fmla="*/ 214212201 h 209"/>
              <a:gd name="T8" fmla="*/ 612397103 w 276"/>
              <a:gd name="T9" fmla="*/ 466227472 h 209"/>
              <a:gd name="T10" fmla="*/ 0 60000 65536"/>
              <a:gd name="T11" fmla="*/ 0 60000 65536"/>
              <a:gd name="T12" fmla="*/ 0 60000 65536"/>
              <a:gd name="T13" fmla="*/ 0 60000 65536"/>
              <a:gd name="T14" fmla="*/ 0 60000 65536"/>
              <a:gd name="T15" fmla="*/ 0 w 276"/>
              <a:gd name="T16" fmla="*/ 0 h 209"/>
              <a:gd name="T17" fmla="*/ 276 w 276"/>
              <a:gd name="T18" fmla="*/ 209 h 209"/>
            </a:gdLst>
            <a:ahLst/>
            <a:cxnLst>
              <a:cxn ang="T10">
                <a:pos x="T0" y="T1"/>
              </a:cxn>
              <a:cxn ang="T11">
                <a:pos x="T2" y="T3"/>
              </a:cxn>
              <a:cxn ang="T12">
                <a:pos x="T4" y="T5"/>
              </a:cxn>
              <a:cxn ang="T13">
                <a:pos x="T6" y="T7"/>
              </a:cxn>
              <a:cxn ang="T14">
                <a:pos x="T8" y="T9"/>
              </a:cxn>
            </a:cxnLst>
            <a:rect l="T15" t="T16" r="T17" b="T18"/>
            <a:pathLst>
              <a:path w="276" h="209">
                <a:moveTo>
                  <a:pt x="55" y="209"/>
                </a:moveTo>
                <a:cubicBezTo>
                  <a:pt x="27" y="166"/>
                  <a:pt x="0" y="124"/>
                  <a:pt x="15" y="89"/>
                </a:cubicBezTo>
                <a:cubicBezTo>
                  <a:pt x="30" y="54"/>
                  <a:pt x="102" y="2"/>
                  <a:pt x="143" y="1"/>
                </a:cubicBezTo>
                <a:cubicBezTo>
                  <a:pt x="184" y="0"/>
                  <a:pt x="242" y="54"/>
                  <a:pt x="259" y="85"/>
                </a:cubicBezTo>
                <a:cubicBezTo>
                  <a:pt x="276" y="116"/>
                  <a:pt x="246" y="169"/>
                  <a:pt x="243" y="185"/>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279" name="Freeform 19"/>
          <p:cNvSpPr>
            <a:spLocks/>
          </p:cNvSpPr>
          <p:nvPr/>
        </p:nvSpPr>
        <p:spPr bwMode="auto">
          <a:xfrm>
            <a:off x="6175375" y="4487416"/>
            <a:ext cx="889000" cy="984250"/>
          </a:xfrm>
          <a:custGeom>
            <a:avLst/>
            <a:gdLst>
              <a:gd name="T0" fmla="*/ 1411287282 w 560"/>
              <a:gd name="T1" fmla="*/ 0 h 620"/>
              <a:gd name="T2" fmla="*/ 1048384940 w 560"/>
              <a:gd name="T3" fmla="*/ 977820637 h 620"/>
              <a:gd name="T4" fmla="*/ 0 w 560"/>
              <a:gd name="T5" fmla="*/ 1562496657 h 620"/>
              <a:gd name="T6" fmla="*/ 0 60000 65536"/>
              <a:gd name="T7" fmla="*/ 0 60000 65536"/>
              <a:gd name="T8" fmla="*/ 0 60000 65536"/>
              <a:gd name="T9" fmla="*/ 0 w 560"/>
              <a:gd name="T10" fmla="*/ 0 h 620"/>
              <a:gd name="T11" fmla="*/ 560 w 560"/>
              <a:gd name="T12" fmla="*/ 620 h 620"/>
            </a:gdLst>
            <a:ahLst/>
            <a:cxnLst>
              <a:cxn ang="T6">
                <a:pos x="T0" y="T1"/>
              </a:cxn>
              <a:cxn ang="T7">
                <a:pos x="T2" y="T3"/>
              </a:cxn>
              <a:cxn ang="T8">
                <a:pos x="T4" y="T5"/>
              </a:cxn>
            </a:cxnLst>
            <a:rect l="T9" t="T10" r="T11" b="T12"/>
            <a:pathLst>
              <a:path w="560" h="620">
                <a:moveTo>
                  <a:pt x="560" y="0"/>
                </a:moveTo>
                <a:cubicBezTo>
                  <a:pt x="534" y="142"/>
                  <a:pt x="509" y="285"/>
                  <a:pt x="416" y="388"/>
                </a:cubicBezTo>
                <a:cubicBezTo>
                  <a:pt x="323" y="491"/>
                  <a:pt x="68" y="582"/>
                  <a:pt x="0" y="6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280" name="Freeform 20"/>
          <p:cNvSpPr>
            <a:spLocks/>
          </p:cNvSpPr>
          <p:nvPr/>
        </p:nvSpPr>
        <p:spPr bwMode="auto">
          <a:xfrm>
            <a:off x="6188075" y="4512816"/>
            <a:ext cx="965200" cy="1047750"/>
          </a:xfrm>
          <a:custGeom>
            <a:avLst/>
            <a:gdLst>
              <a:gd name="T0" fmla="*/ 1663590848 w 560"/>
              <a:gd name="T1" fmla="*/ 0 h 620"/>
              <a:gd name="T2" fmla="*/ 1235810948 w 560"/>
              <a:gd name="T3" fmla="*/ 1108061518 h 620"/>
              <a:gd name="T4" fmla="*/ 0 w 560"/>
              <a:gd name="T5" fmla="*/ 1770612729 h 620"/>
              <a:gd name="T6" fmla="*/ 0 60000 65536"/>
              <a:gd name="T7" fmla="*/ 0 60000 65536"/>
              <a:gd name="T8" fmla="*/ 0 60000 65536"/>
              <a:gd name="T9" fmla="*/ 0 w 560"/>
              <a:gd name="T10" fmla="*/ 0 h 620"/>
              <a:gd name="T11" fmla="*/ 560 w 560"/>
              <a:gd name="T12" fmla="*/ 620 h 620"/>
            </a:gdLst>
            <a:ahLst/>
            <a:cxnLst>
              <a:cxn ang="T6">
                <a:pos x="T0" y="T1"/>
              </a:cxn>
              <a:cxn ang="T7">
                <a:pos x="T2" y="T3"/>
              </a:cxn>
              <a:cxn ang="T8">
                <a:pos x="T4" y="T5"/>
              </a:cxn>
            </a:cxnLst>
            <a:rect l="T9" t="T10" r="T11" b="T12"/>
            <a:pathLst>
              <a:path w="560" h="620">
                <a:moveTo>
                  <a:pt x="560" y="0"/>
                </a:moveTo>
                <a:cubicBezTo>
                  <a:pt x="534" y="142"/>
                  <a:pt x="509" y="285"/>
                  <a:pt x="416" y="388"/>
                </a:cubicBezTo>
                <a:cubicBezTo>
                  <a:pt x="323" y="491"/>
                  <a:pt x="68" y="582"/>
                  <a:pt x="0" y="6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281" name="Freeform 21"/>
          <p:cNvSpPr>
            <a:spLocks/>
          </p:cNvSpPr>
          <p:nvPr/>
        </p:nvSpPr>
        <p:spPr bwMode="auto">
          <a:xfrm>
            <a:off x="6156325" y="4512816"/>
            <a:ext cx="1073150" cy="1143000"/>
          </a:xfrm>
          <a:custGeom>
            <a:avLst/>
            <a:gdLst>
              <a:gd name="T0" fmla="*/ 2056519566 w 560"/>
              <a:gd name="T1" fmla="*/ 0 h 620"/>
              <a:gd name="T2" fmla="*/ 1527699743 w 560"/>
              <a:gd name="T3" fmla="*/ 1318684572 h 620"/>
              <a:gd name="T4" fmla="*/ 0 w 560"/>
              <a:gd name="T5" fmla="*/ 2107175898 h 620"/>
              <a:gd name="T6" fmla="*/ 0 60000 65536"/>
              <a:gd name="T7" fmla="*/ 0 60000 65536"/>
              <a:gd name="T8" fmla="*/ 0 60000 65536"/>
              <a:gd name="T9" fmla="*/ 0 w 560"/>
              <a:gd name="T10" fmla="*/ 0 h 620"/>
              <a:gd name="T11" fmla="*/ 560 w 560"/>
              <a:gd name="T12" fmla="*/ 620 h 620"/>
            </a:gdLst>
            <a:ahLst/>
            <a:cxnLst>
              <a:cxn ang="T6">
                <a:pos x="T0" y="T1"/>
              </a:cxn>
              <a:cxn ang="T7">
                <a:pos x="T2" y="T3"/>
              </a:cxn>
              <a:cxn ang="T8">
                <a:pos x="T4" y="T5"/>
              </a:cxn>
            </a:cxnLst>
            <a:rect l="T9" t="T10" r="T11" b="T12"/>
            <a:pathLst>
              <a:path w="560" h="620">
                <a:moveTo>
                  <a:pt x="560" y="0"/>
                </a:moveTo>
                <a:cubicBezTo>
                  <a:pt x="534" y="142"/>
                  <a:pt x="509" y="285"/>
                  <a:pt x="416" y="388"/>
                </a:cubicBezTo>
                <a:cubicBezTo>
                  <a:pt x="323" y="491"/>
                  <a:pt x="68" y="582"/>
                  <a:pt x="0" y="6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282" name="Text Box 22"/>
          <p:cNvSpPr txBox="1">
            <a:spLocks noChangeArrowheads="1"/>
          </p:cNvSpPr>
          <p:nvPr/>
        </p:nvSpPr>
        <p:spPr bwMode="auto">
          <a:xfrm>
            <a:off x="728663" y="5733604"/>
            <a:ext cx="403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800" dirty="0">
                <a:solidFill>
                  <a:srgbClr val="FF0000"/>
                </a:solidFill>
                <a:latin typeface="Times New Roman" panose="02020603050405020304" pitchFamily="18" charset="0"/>
              </a:rPr>
              <a:t>(a) Graph with a self edge</a:t>
            </a:r>
          </a:p>
        </p:txBody>
      </p:sp>
      <p:sp>
        <p:nvSpPr>
          <p:cNvPr id="11283" name="Text Box 23"/>
          <p:cNvSpPr txBox="1">
            <a:spLocks noChangeArrowheads="1"/>
          </p:cNvSpPr>
          <p:nvPr/>
        </p:nvSpPr>
        <p:spPr bwMode="auto">
          <a:xfrm>
            <a:off x="5337175" y="5733604"/>
            <a:ext cx="2643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800" dirty="0">
                <a:solidFill>
                  <a:srgbClr val="FF0000"/>
                </a:solidFill>
                <a:latin typeface="Times New Roman" panose="02020603050405020304" pitchFamily="18" charset="0"/>
              </a:rPr>
              <a:t>(b) Multigraph</a:t>
            </a:r>
          </a:p>
        </p:txBody>
      </p:sp>
      <p:cxnSp>
        <p:nvCxnSpPr>
          <p:cNvPr id="11284" name="AutoShape 24"/>
          <p:cNvCxnSpPr>
            <a:cxnSpLocks noChangeShapeType="1"/>
            <a:stCxn id="11274" idx="4"/>
            <a:endCxn id="11271" idx="0"/>
          </p:cNvCxnSpPr>
          <p:nvPr/>
        </p:nvCxnSpPr>
        <p:spPr bwMode="auto">
          <a:xfrm>
            <a:off x="6015038" y="3936554"/>
            <a:ext cx="0" cy="5000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285" name="AutoShape 25"/>
          <p:cNvCxnSpPr>
            <a:cxnSpLocks noChangeShapeType="1"/>
            <a:stCxn id="11271" idx="4"/>
            <a:endCxn id="11272" idx="0"/>
          </p:cNvCxnSpPr>
          <p:nvPr/>
        </p:nvCxnSpPr>
        <p:spPr bwMode="auto">
          <a:xfrm>
            <a:off x="6015038" y="4800154"/>
            <a:ext cx="0" cy="5603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286" name="AutoShape 26"/>
          <p:cNvCxnSpPr>
            <a:cxnSpLocks noChangeShapeType="1"/>
            <a:stCxn id="11271" idx="7"/>
            <a:endCxn id="11273" idx="1"/>
          </p:cNvCxnSpPr>
          <p:nvPr/>
        </p:nvCxnSpPr>
        <p:spPr bwMode="auto">
          <a:xfrm rot="-5400000">
            <a:off x="6455569" y="3900835"/>
            <a:ext cx="282575" cy="896937"/>
          </a:xfrm>
          <a:prstGeom prst="curvedConnector3">
            <a:avLst>
              <a:gd name="adj1" fmla="val 200000"/>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287" name="AutoShape 27"/>
          <p:cNvCxnSpPr>
            <a:cxnSpLocks noChangeShapeType="1"/>
            <a:stCxn id="11273" idx="2"/>
            <a:endCxn id="11271" idx="6"/>
          </p:cNvCxnSpPr>
          <p:nvPr/>
        </p:nvCxnSpPr>
        <p:spPr bwMode="auto">
          <a:xfrm rot="10800000" flipV="1">
            <a:off x="6203950" y="4336604"/>
            <a:ext cx="785813" cy="282575"/>
          </a:xfrm>
          <a:prstGeom prst="curvedConnector3">
            <a:avLst>
              <a:gd name="adj1" fmla="val 49898"/>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297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TW" altLang="en-US" dirty="0"/>
              <a:t>連接與相鄰定義</a:t>
            </a:r>
            <a:r>
              <a:rPr lang="en-US" altLang="zh-TW" dirty="0"/>
              <a:t>(Adjacent and Incident)</a:t>
            </a:r>
          </a:p>
        </p:txBody>
      </p:sp>
      <p:sp>
        <p:nvSpPr>
          <p:cNvPr id="13315" name="Rectangle 18"/>
          <p:cNvSpPr>
            <a:spLocks noGrp="1" noChangeArrowheads="1"/>
          </p:cNvSpPr>
          <p:nvPr>
            <p:ph idx="1"/>
          </p:nvPr>
        </p:nvSpPr>
        <p:spPr/>
        <p:txBody>
          <a:bodyPr/>
          <a:lstStyle/>
          <a:p>
            <a:r>
              <a:rPr lang="zh-TW" altLang="en-US"/>
              <a:t>不同圖形類別有不同的定義</a:t>
            </a:r>
            <a:endParaRPr lang="en-US" altLang="zh-TW"/>
          </a:p>
          <a:p>
            <a:pPr lvl="1"/>
            <a:r>
              <a:rPr lang="en-US" altLang="zh-TW"/>
              <a:t>Undirected graph</a:t>
            </a:r>
          </a:p>
          <a:p>
            <a:pPr lvl="2"/>
            <a:r>
              <a:rPr lang="en-US" altLang="zh-TW"/>
              <a:t>If (u, v) is an edge in E(G), vertices u and v are adjacent and the edge (u, v) is the incident on vertices u and v.</a:t>
            </a:r>
          </a:p>
          <a:p>
            <a:pPr lvl="1"/>
            <a:r>
              <a:rPr lang="en-US" altLang="zh-TW"/>
              <a:t>Directed graph</a:t>
            </a:r>
          </a:p>
          <a:p>
            <a:pPr lvl="2"/>
            <a:r>
              <a:rPr lang="en-US" altLang="zh-TW"/>
              <a:t>&lt;u, v&gt; indicates u is adjacent to v and v is adjacent from u.</a:t>
            </a:r>
          </a:p>
          <a:p>
            <a:pPr lvl="2"/>
            <a:r>
              <a:rPr lang="en-US" altLang="zh-TW"/>
              <a:t>&lt;u, v&gt; is incident to u and v.</a:t>
            </a:r>
            <a:endParaRPr lang="en-US" altLang="zh-TW" dirty="0"/>
          </a:p>
        </p:txBody>
      </p:sp>
      <p:sp>
        <p:nvSpPr>
          <p:cNvPr id="13316" name="Oval 19"/>
          <p:cNvSpPr>
            <a:spLocks noChangeArrowheads="1"/>
          </p:cNvSpPr>
          <p:nvPr/>
        </p:nvSpPr>
        <p:spPr bwMode="auto">
          <a:xfrm>
            <a:off x="2809602" y="3706813"/>
            <a:ext cx="379413" cy="363537"/>
          </a:xfrm>
          <a:prstGeom prst="ellipse">
            <a:avLst/>
          </a:prstGeom>
          <a:solidFill>
            <a:schemeClr val="folHlink"/>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13317" name="Oval 20"/>
          <p:cNvSpPr>
            <a:spLocks noChangeArrowheads="1"/>
          </p:cNvSpPr>
          <p:nvPr/>
        </p:nvSpPr>
        <p:spPr bwMode="auto">
          <a:xfrm>
            <a:off x="1780902" y="4591050"/>
            <a:ext cx="379413"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13318" name="Oval 21"/>
          <p:cNvSpPr>
            <a:spLocks noChangeArrowheads="1"/>
          </p:cNvSpPr>
          <p:nvPr/>
        </p:nvSpPr>
        <p:spPr bwMode="auto">
          <a:xfrm>
            <a:off x="1331640" y="5516563"/>
            <a:ext cx="379412" cy="363537"/>
          </a:xfrm>
          <a:prstGeom prst="ellipse">
            <a:avLst/>
          </a:prstGeom>
          <a:solidFill>
            <a:schemeClr val="folHlink"/>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13319" name="Oval 22"/>
          <p:cNvSpPr>
            <a:spLocks noChangeArrowheads="1"/>
          </p:cNvSpPr>
          <p:nvPr/>
        </p:nvSpPr>
        <p:spPr bwMode="auto">
          <a:xfrm>
            <a:off x="2230165" y="5516563"/>
            <a:ext cx="379412" cy="363537"/>
          </a:xfrm>
          <a:prstGeom prst="ellipse">
            <a:avLst/>
          </a:prstGeom>
          <a:solidFill>
            <a:schemeClr val="folHlink"/>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4</a:t>
            </a:r>
          </a:p>
        </p:txBody>
      </p:sp>
      <p:sp>
        <p:nvSpPr>
          <p:cNvPr id="13320" name="Oval 23"/>
          <p:cNvSpPr>
            <a:spLocks noChangeArrowheads="1"/>
          </p:cNvSpPr>
          <p:nvPr/>
        </p:nvSpPr>
        <p:spPr bwMode="auto">
          <a:xfrm>
            <a:off x="3839890" y="4591050"/>
            <a:ext cx="379412"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13321" name="Oval 24"/>
          <p:cNvSpPr>
            <a:spLocks noChangeArrowheads="1"/>
          </p:cNvSpPr>
          <p:nvPr/>
        </p:nvSpPr>
        <p:spPr bwMode="auto">
          <a:xfrm>
            <a:off x="3390627" y="5516563"/>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5</a:t>
            </a:r>
          </a:p>
        </p:txBody>
      </p:sp>
      <p:sp>
        <p:nvSpPr>
          <p:cNvPr id="13322" name="Oval 25"/>
          <p:cNvSpPr>
            <a:spLocks noChangeArrowheads="1"/>
          </p:cNvSpPr>
          <p:nvPr/>
        </p:nvSpPr>
        <p:spPr bwMode="auto">
          <a:xfrm>
            <a:off x="4289152" y="5516563"/>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6</a:t>
            </a:r>
          </a:p>
        </p:txBody>
      </p:sp>
      <p:sp>
        <p:nvSpPr>
          <p:cNvPr id="13323" name="Line 26"/>
          <p:cNvSpPr>
            <a:spLocks noChangeShapeType="1"/>
          </p:cNvSpPr>
          <p:nvPr/>
        </p:nvSpPr>
        <p:spPr bwMode="auto">
          <a:xfrm flipH="1">
            <a:off x="2028552" y="3998913"/>
            <a:ext cx="812800" cy="595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4" name="Line 27"/>
          <p:cNvSpPr>
            <a:spLocks noChangeShapeType="1"/>
          </p:cNvSpPr>
          <p:nvPr/>
        </p:nvSpPr>
        <p:spPr bwMode="auto">
          <a:xfrm flipH="1">
            <a:off x="1550715" y="4927600"/>
            <a:ext cx="290512" cy="595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5" name="Line 28"/>
          <p:cNvSpPr>
            <a:spLocks noChangeShapeType="1"/>
          </p:cNvSpPr>
          <p:nvPr/>
        </p:nvSpPr>
        <p:spPr bwMode="auto">
          <a:xfrm>
            <a:off x="2057127" y="4941888"/>
            <a:ext cx="320675" cy="581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6" name="Line 29"/>
          <p:cNvSpPr>
            <a:spLocks noChangeShapeType="1"/>
          </p:cNvSpPr>
          <p:nvPr/>
        </p:nvSpPr>
        <p:spPr bwMode="auto">
          <a:xfrm flipH="1">
            <a:off x="3609702" y="4900613"/>
            <a:ext cx="271463" cy="635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7" name="Line 30"/>
          <p:cNvSpPr>
            <a:spLocks noChangeShapeType="1"/>
          </p:cNvSpPr>
          <p:nvPr/>
        </p:nvSpPr>
        <p:spPr bwMode="auto">
          <a:xfrm>
            <a:off x="4146277" y="4924425"/>
            <a:ext cx="290513" cy="6111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8" name="Line 31"/>
          <p:cNvSpPr>
            <a:spLocks noChangeShapeType="1"/>
          </p:cNvSpPr>
          <p:nvPr/>
        </p:nvSpPr>
        <p:spPr bwMode="auto">
          <a:xfrm>
            <a:off x="3146152" y="4013200"/>
            <a:ext cx="735013" cy="67151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9" name="Oval 33"/>
          <p:cNvSpPr>
            <a:spLocks noChangeArrowheads="1"/>
          </p:cNvSpPr>
          <p:nvPr/>
        </p:nvSpPr>
        <p:spPr bwMode="auto">
          <a:xfrm>
            <a:off x="6637883" y="3560763"/>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3330" name="Oval 34"/>
          <p:cNvSpPr>
            <a:spLocks noChangeArrowheads="1"/>
          </p:cNvSpPr>
          <p:nvPr/>
        </p:nvSpPr>
        <p:spPr bwMode="auto">
          <a:xfrm>
            <a:off x="6637883" y="4646613"/>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3331" name="Oval 35"/>
          <p:cNvSpPr>
            <a:spLocks noChangeArrowheads="1"/>
          </p:cNvSpPr>
          <p:nvPr/>
        </p:nvSpPr>
        <p:spPr bwMode="auto">
          <a:xfrm>
            <a:off x="6639470" y="5734050"/>
            <a:ext cx="379413"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3332" name="Freeform 36"/>
          <p:cNvSpPr>
            <a:spLocks/>
          </p:cNvSpPr>
          <p:nvPr/>
        </p:nvSpPr>
        <p:spPr bwMode="auto">
          <a:xfrm>
            <a:off x="6444208" y="3811588"/>
            <a:ext cx="200025" cy="914400"/>
          </a:xfrm>
          <a:custGeom>
            <a:avLst/>
            <a:gdLst>
              <a:gd name="T0" fmla="*/ 294859103 w 126"/>
              <a:gd name="T1" fmla="*/ 0 h 576"/>
              <a:gd name="T2" fmla="*/ 65524071 w 126"/>
              <a:gd name="T3" fmla="*/ 415824910 h 576"/>
              <a:gd name="T4" fmla="*/ 42843452 w 126"/>
              <a:gd name="T5" fmla="*/ 967739987 h 576"/>
              <a:gd name="T6" fmla="*/ 317539710 w 126"/>
              <a:gd name="T7" fmla="*/ 1451609782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333" name="Freeform 37"/>
          <p:cNvSpPr>
            <a:spLocks/>
          </p:cNvSpPr>
          <p:nvPr/>
        </p:nvSpPr>
        <p:spPr bwMode="auto">
          <a:xfrm flipH="1" flipV="1">
            <a:off x="6993483" y="3810000"/>
            <a:ext cx="200025" cy="914400"/>
          </a:xfrm>
          <a:custGeom>
            <a:avLst/>
            <a:gdLst>
              <a:gd name="T0" fmla="*/ 294859103 w 126"/>
              <a:gd name="T1" fmla="*/ 0 h 576"/>
              <a:gd name="T2" fmla="*/ 65524071 w 126"/>
              <a:gd name="T3" fmla="*/ 415824910 h 576"/>
              <a:gd name="T4" fmla="*/ 42843452 w 126"/>
              <a:gd name="T5" fmla="*/ 967739987 h 576"/>
              <a:gd name="T6" fmla="*/ 317539710 w 126"/>
              <a:gd name="T7" fmla="*/ 1451609782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334" name="Line 38"/>
          <p:cNvSpPr>
            <a:spLocks noChangeShapeType="1"/>
          </p:cNvSpPr>
          <p:nvPr/>
        </p:nvSpPr>
        <p:spPr bwMode="auto">
          <a:xfrm flipH="1">
            <a:off x="6831558" y="5014913"/>
            <a:ext cx="1587" cy="7270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extLst>
      <p:ext uri="{BB962C8B-B14F-4D97-AF65-F5344CB8AC3E}">
        <p14:creationId xmlns:p14="http://schemas.microsoft.com/office/powerpoint/2010/main" val="265353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3770058-1F87-4434-B1FA-16D119CEDABA}"/>
              </a:ext>
            </a:extLst>
          </p:cNvPr>
          <p:cNvSpPr>
            <a:spLocks noGrp="1"/>
          </p:cNvSpPr>
          <p:nvPr>
            <p:ph type="title"/>
          </p:nvPr>
        </p:nvSpPr>
        <p:spPr/>
        <p:txBody>
          <a:bodyPr>
            <a:normAutofit/>
          </a:bodyPr>
          <a:lstStyle/>
          <a:p>
            <a:r>
              <a:rPr lang="zh-TW" altLang="en-US" dirty="0"/>
              <a:t>跨域智慧計算的世界</a:t>
            </a:r>
          </a:p>
        </p:txBody>
      </p:sp>
      <p:sp>
        <p:nvSpPr>
          <p:cNvPr id="6" name="內容版面配置區 5">
            <a:extLst>
              <a:ext uri="{FF2B5EF4-FFF2-40B4-BE49-F238E27FC236}">
                <a16:creationId xmlns:a16="http://schemas.microsoft.com/office/drawing/2014/main" id="{8CEC9D64-FD21-450B-B570-B7E6785F61A5}"/>
              </a:ext>
            </a:extLst>
          </p:cNvPr>
          <p:cNvSpPr>
            <a:spLocks noGrp="1"/>
          </p:cNvSpPr>
          <p:nvPr>
            <p:ph idx="1"/>
          </p:nvPr>
        </p:nvSpPr>
        <p:spPr/>
        <p:txBody>
          <a:bodyPr/>
          <a:lstStyle/>
          <a:p>
            <a:r>
              <a:rPr lang="zh-TW" altLang="en-US" dirty="0"/>
              <a:t>跨域智慧計算定義：以數據為基礎，結合多學科知識，透過人工智能與機器學習技術，解決複雜問題的創新過程。</a:t>
            </a:r>
          </a:p>
          <a:p>
            <a:pPr lvl="1"/>
            <a:r>
              <a:rPr lang="zh-TW" altLang="en-US" dirty="0"/>
              <a:t>在全球數據急劇增長的今天，跨域智慧計算已成為創新與進步的驅動力。</a:t>
            </a:r>
          </a:p>
          <a:p>
            <a:endParaRPr lang="en-US" altLang="zh-TW" dirty="0"/>
          </a:p>
          <a:p>
            <a:r>
              <a:rPr lang="en-US" altLang="zh-TW" dirty="0"/>
              <a:t>What we offer? </a:t>
            </a:r>
          </a:p>
          <a:p>
            <a:pPr lvl="1"/>
            <a:r>
              <a:rPr lang="zh-TW" altLang="en-US" dirty="0"/>
              <a:t>融合了</a:t>
            </a:r>
            <a:r>
              <a:rPr lang="en-US" altLang="zh-TW" dirty="0"/>
              <a:t>AI</a:t>
            </a:r>
            <a:r>
              <a:rPr lang="zh-TW" altLang="en-US" dirty="0"/>
              <a:t>與編程的專業知識，更加入了跨學科團隊合作的</a:t>
            </a:r>
            <a:r>
              <a:rPr lang="en-US" altLang="zh-TW" dirty="0"/>
              <a:t>F</a:t>
            </a:r>
            <a:r>
              <a:rPr lang="zh-TW" altLang="en-US" dirty="0"/>
              <a:t>實作練習</a:t>
            </a:r>
            <a:endParaRPr lang="en-US" altLang="zh-TW" dirty="0"/>
          </a:p>
          <a:p>
            <a:pPr lvl="1"/>
            <a:endParaRPr lang="en-US" altLang="zh-TW" dirty="0"/>
          </a:p>
          <a:p>
            <a:pPr lvl="1"/>
            <a:endParaRPr lang="zh-TW" altLang="en-US" dirty="0"/>
          </a:p>
          <a:p>
            <a:r>
              <a:rPr lang="zh-TW" altLang="en-US" dirty="0"/>
              <a:t>學習如何挑選並應用適合的演算法，解決跨學科的實際問題。</a:t>
            </a:r>
          </a:p>
        </p:txBody>
      </p:sp>
    </p:spTree>
    <p:extLst>
      <p:ext uri="{BB962C8B-B14F-4D97-AF65-F5344CB8AC3E}">
        <p14:creationId xmlns:p14="http://schemas.microsoft.com/office/powerpoint/2010/main" val="390655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zh-TW" altLang="en-US" dirty="0"/>
              <a:t>子圖</a:t>
            </a:r>
            <a:r>
              <a:rPr lang="en-US" altLang="zh-TW" dirty="0"/>
              <a:t>(Subgraph)</a:t>
            </a:r>
          </a:p>
        </p:txBody>
      </p:sp>
      <p:sp>
        <p:nvSpPr>
          <p:cNvPr id="1029" name="Rectangle 3"/>
          <p:cNvSpPr>
            <a:spLocks noGrp="1" noChangeArrowheads="1"/>
          </p:cNvSpPr>
          <p:nvPr>
            <p:ph idx="1"/>
          </p:nvPr>
        </p:nvSpPr>
        <p:spPr/>
        <p:txBody>
          <a:bodyPr/>
          <a:lstStyle/>
          <a:p>
            <a:r>
              <a:rPr lang="zh-TW" altLang="en-US" dirty="0"/>
              <a:t>一圖形為</a:t>
            </a:r>
            <a:r>
              <a:rPr lang="en-US" altLang="zh-TW" dirty="0"/>
              <a:t>G</a:t>
            </a:r>
            <a:r>
              <a:rPr lang="zh-TW" altLang="en-US" dirty="0"/>
              <a:t>，其子圖為</a:t>
            </a:r>
            <a:r>
              <a:rPr lang="en-US" altLang="zh-TW" dirty="0"/>
              <a:t> G’</a:t>
            </a:r>
            <a:r>
              <a:rPr lang="zh-TW" altLang="en-US" dirty="0"/>
              <a:t>，則</a:t>
            </a:r>
            <a:r>
              <a:rPr lang="en-US" altLang="zh-TW" dirty="0"/>
              <a:t> V(G’)</a:t>
            </a:r>
            <a:r>
              <a:rPr lang="zh-TW" altLang="en-US" dirty="0"/>
              <a:t>      </a:t>
            </a:r>
            <a:r>
              <a:rPr lang="en-US" altLang="zh-TW" dirty="0"/>
              <a:t>V(G) </a:t>
            </a:r>
            <a:r>
              <a:rPr lang="zh-TW" altLang="en-US" dirty="0"/>
              <a:t>、</a:t>
            </a:r>
            <a:br>
              <a:rPr lang="en-US" altLang="zh-TW" dirty="0"/>
            </a:br>
            <a:r>
              <a:rPr lang="en-US" altLang="zh-TW" dirty="0"/>
              <a:t>E(G’)</a:t>
            </a:r>
            <a:r>
              <a:rPr lang="zh-TW" altLang="en-US" dirty="0"/>
              <a:t>      </a:t>
            </a:r>
            <a:r>
              <a:rPr lang="en-US" altLang="zh-TW" dirty="0"/>
              <a:t>E(G).</a:t>
            </a:r>
          </a:p>
          <a:p>
            <a:endParaRPr lang="en-US" altLang="zh-TW" dirty="0"/>
          </a:p>
          <a:p>
            <a:endParaRPr lang="en-US" altLang="zh-TW" dirty="0"/>
          </a:p>
        </p:txBody>
      </p:sp>
      <p:sp>
        <p:nvSpPr>
          <p:cNvPr id="1030" name="Oval 6"/>
          <p:cNvSpPr>
            <a:spLocks noChangeArrowheads="1"/>
          </p:cNvSpPr>
          <p:nvPr/>
        </p:nvSpPr>
        <p:spPr bwMode="auto">
          <a:xfrm>
            <a:off x="2868613" y="2729285"/>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grpSp>
        <p:nvGrpSpPr>
          <p:cNvPr id="3" name="群組 2"/>
          <p:cNvGrpSpPr/>
          <p:nvPr/>
        </p:nvGrpSpPr>
        <p:grpSpPr>
          <a:xfrm>
            <a:off x="6743700" y="2653085"/>
            <a:ext cx="1785938" cy="1001712"/>
            <a:chOff x="6743700" y="2297113"/>
            <a:chExt cx="1785938" cy="1001712"/>
          </a:xfrm>
        </p:grpSpPr>
        <p:sp>
          <p:nvSpPr>
            <p:cNvPr id="1031" name="Oval 7"/>
            <p:cNvSpPr>
              <a:spLocks noChangeArrowheads="1"/>
            </p:cNvSpPr>
            <p:nvPr/>
          </p:nvSpPr>
          <p:spPr bwMode="auto">
            <a:xfrm>
              <a:off x="7446963" y="2935288"/>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1032" name="Oval 8"/>
            <p:cNvSpPr>
              <a:spLocks noChangeArrowheads="1"/>
            </p:cNvSpPr>
            <p:nvPr/>
          </p:nvSpPr>
          <p:spPr bwMode="auto">
            <a:xfrm>
              <a:off x="6743700" y="2297113"/>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1033" name="Oval 9"/>
            <p:cNvSpPr>
              <a:spLocks noChangeArrowheads="1"/>
            </p:cNvSpPr>
            <p:nvPr/>
          </p:nvSpPr>
          <p:spPr bwMode="auto">
            <a:xfrm>
              <a:off x="8150225" y="2297113"/>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1034" name="Line 10"/>
            <p:cNvSpPr>
              <a:spLocks noChangeShapeType="1"/>
            </p:cNvSpPr>
            <p:nvPr/>
          </p:nvSpPr>
          <p:spPr bwMode="auto">
            <a:xfrm>
              <a:off x="7116763" y="2470150"/>
              <a:ext cx="10239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35" name="Line 11"/>
            <p:cNvSpPr>
              <a:spLocks noChangeShapeType="1"/>
            </p:cNvSpPr>
            <p:nvPr/>
          </p:nvSpPr>
          <p:spPr bwMode="auto">
            <a:xfrm flipH="1">
              <a:off x="7777163" y="2633663"/>
              <a:ext cx="436562"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36" name="Line 12"/>
            <p:cNvSpPr>
              <a:spLocks noChangeShapeType="1"/>
            </p:cNvSpPr>
            <p:nvPr/>
          </p:nvSpPr>
          <p:spPr bwMode="auto">
            <a:xfrm>
              <a:off x="7050088" y="2611438"/>
              <a:ext cx="422275"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5" name="群組 4"/>
          <p:cNvGrpSpPr/>
          <p:nvPr/>
        </p:nvGrpSpPr>
        <p:grpSpPr>
          <a:xfrm>
            <a:off x="555625" y="4240213"/>
            <a:ext cx="1785938" cy="1639887"/>
            <a:chOff x="555625" y="4240213"/>
            <a:chExt cx="1785938" cy="1639887"/>
          </a:xfrm>
        </p:grpSpPr>
        <p:sp>
          <p:nvSpPr>
            <p:cNvPr id="1037" name="Oval 13"/>
            <p:cNvSpPr>
              <a:spLocks noChangeArrowheads="1"/>
            </p:cNvSpPr>
            <p:nvPr/>
          </p:nvSpPr>
          <p:spPr bwMode="auto">
            <a:xfrm>
              <a:off x="1258888" y="4240213"/>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1038" name="Oval 14"/>
            <p:cNvSpPr>
              <a:spLocks noChangeArrowheads="1"/>
            </p:cNvSpPr>
            <p:nvPr/>
          </p:nvSpPr>
          <p:spPr bwMode="auto">
            <a:xfrm>
              <a:off x="1258888" y="5516563"/>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1039" name="Oval 15"/>
            <p:cNvSpPr>
              <a:spLocks noChangeArrowheads="1"/>
            </p:cNvSpPr>
            <p:nvPr/>
          </p:nvSpPr>
          <p:spPr bwMode="auto">
            <a:xfrm>
              <a:off x="555625" y="4878388"/>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1040" name="Oval 16"/>
            <p:cNvSpPr>
              <a:spLocks noChangeArrowheads="1"/>
            </p:cNvSpPr>
            <p:nvPr/>
          </p:nvSpPr>
          <p:spPr bwMode="auto">
            <a:xfrm>
              <a:off x="1962150" y="4878388"/>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1041" name="Line 17"/>
            <p:cNvSpPr>
              <a:spLocks noChangeShapeType="1"/>
            </p:cNvSpPr>
            <p:nvPr/>
          </p:nvSpPr>
          <p:spPr bwMode="auto">
            <a:xfrm>
              <a:off x="928688" y="5051425"/>
              <a:ext cx="10239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42" name="Line 18"/>
            <p:cNvSpPr>
              <a:spLocks noChangeShapeType="1"/>
            </p:cNvSpPr>
            <p:nvPr/>
          </p:nvSpPr>
          <p:spPr bwMode="auto">
            <a:xfrm>
              <a:off x="1444625" y="4605338"/>
              <a:ext cx="0" cy="900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43" name="Line 19"/>
            <p:cNvSpPr>
              <a:spLocks noChangeShapeType="1"/>
            </p:cNvSpPr>
            <p:nvPr/>
          </p:nvSpPr>
          <p:spPr bwMode="auto">
            <a:xfrm flipH="1">
              <a:off x="1589088" y="5214938"/>
              <a:ext cx="436562"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4" name="群組 3"/>
          <p:cNvGrpSpPr/>
          <p:nvPr/>
        </p:nvGrpSpPr>
        <p:grpSpPr>
          <a:xfrm>
            <a:off x="4244975" y="2570535"/>
            <a:ext cx="1785938" cy="1001712"/>
            <a:chOff x="4244975" y="2214563"/>
            <a:chExt cx="1785938" cy="1001712"/>
          </a:xfrm>
        </p:grpSpPr>
        <p:sp>
          <p:nvSpPr>
            <p:cNvPr id="1044" name="Oval 20"/>
            <p:cNvSpPr>
              <a:spLocks noChangeArrowheads="1"/>
            </p:cNvSpPr>
            <p:nvPr/>
          </p:nvSpPr>
          <p:spPr bwMode="auto">
            <a:xfrm>
              <a:off x="4948238" y="2214563"/>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1045" name="Oval 21"/>
            <p:cNvSpPr>
              <a:spLocks noChangeArrowheads="1"/>
            </p:cNvSpPr>
            <p:nvPr/>
          </p:nvSpPr>
          <p:spPr bwMode="auto">
            <a:xfrm>
              <a:off x="4244975" y="2852738"/>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dirty="0">
                  <a:latin typeface="Times New Roman" panose="02020603050405020304" pitchFamily="18" charset="0"/>
                </a:rPr>
                <a:t>1</a:t>
              </a:r>
            </a:p>
          </p:txBody>
        </p:sp>
        <p:sp>
          <p:nvSpPr>
            <p:cNvPr id="1046" name="Oval 22"/>
            <p:cNvSpPr>
              <a:spLocks noChangeArrowheads="1"/>
            </p:cNvSpPr>
            <p:nvPr/>
          </p:nvSpPr>
          <p:spPr bwMode="auto">
            <a:xfrm>
              <a:off x="5651500" y="2852738"/>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1047" name="Line 23"/>
            <p:cNvSpPr>
              <a:spLocks noChangeShapeType="1"/>
            </p:cNvSpPr>
            <p:nvPr/>
          </p:nvSpPr>
          <p:spPr bwMode="auto">
            <a:xfrm flipH="1">
              <a:off x="4551363" y="2533650"/>
              <a:ext cx="436562"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48" name="Line 24"/>
            <p:cNvSpPr>
              <a:spLocks noChangeShapeType="1"/>
            </p:cNvSpPr>
            <p:nvPr/>
          </p:nvSpPr>
          <p:spPr bwMode="auto">
            <a:xfrm>
              <a:off x="5292725" y="2505075"/>
              <a:ext cx="434975"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049" name="Group 76"/>
          <p:cNvGrpSpPr>
            <a:grpSpLocks/>
          </p:cNvGrpSpPr>
          <p:nvPr/>
        </p:nvGrpSpPr>
        <p:grpSpPr bwMode="auto">
          <a:xfrm>
            <a:off x="3531394" y="3849621"/>
            <a:ext cx="4999038" cy="2536825"/>
            <a:chOff x="444" y="2515"/>
            <a:chExt cx="3149" cy="1598"/>
          </a:xfrm>
        </p:grpSpPr>
        <p:sp>
          <p:nvSpPr>
            <p:cNvPr id="1065" name="Oval 29"/>
            <p:cNvSpPr>
              <a:spLocks noChangeArrowheads="1"/>
            </p:cNvSpPr>
            <p:nvPr/>
          </p:nvSpPr>
          <p:spPr bwMode="auto">
            <a:xfrm>
              <a:off x="1156" y="3203"/>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066" name="Oval 30"/>
            <p:cNvSpPr>
              <a:spLocks noChangeArrowheads="1"/>
            </p:cNvSpPr>
            <p:nvPr/>
          </p:nvSpPr>
          <p:spPr bwMode="auto">
            <a:xfrm>
              <a:off x="1882" y="2658"/>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067" name="Oval 31"/>
            <p:cNvSpPr>
              <a:spLocks noChangeArrowheads="1"/>
            </p:cNvSpPr>
            <p:nvPr/>
          </p:nvSpPr>
          <p:spPr bwMode="auto">
            <a:xfrm>
              <a:off x="1881" y="3243"/>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068" name="Oval 35"/>
            <p:cNvSpPr>
              <a:spLocks noChangeArrowheads="1"/>
            </p:cNvSpPr>
            <p:nvPr/>
          </p:nvSpPr>
          <p:spPr bwMode="auto">
            <a:xfrm>
              <a:off x="2562" y="3248"/>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069" name="Oval 36"/>
            <p:cNvSpPr>
              <a:spLocks noChangeArrowheads="1"/>
            </p:cNvSpPr>
            <p:nvPr/>
          </p:nvSpPr>
          <p:spPr bwMode="auto">
            <a:xfrm>
              <a:off x="2562" y="3838"/>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070" name="Oval 38"/>
            <p:cNvSpPr>
              <a:spLocks noChangeArrowheads="1"/>
            </p:cNvSpPr>
            <p:nvPr/>
          </p:nvSpPr>
          <p:spPr bwMode="auto">
            <a:xfrm>
              <a:off x="3243" y="2609"/>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071" name="Oval 39"/>
            <p:cNvSpPr>
              <a:spLocks noChangeArrowheads="1"/>
            </p:cNvSpPr>
            <p:nvPr/>
          </p:nvSpPr>
          <p:spPr bwMode="auto">
            <a:xfrm>
              <a:off x="3243" y="3293"/>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072" name="Freeform 41"/>
            <p:cNvSpPr>
              <a:spLocks/>
            </p:cNvSpPr>
            <p:nvPr/>
          </p:nvSpPr>
          <p:spPr bwMode="auto">
            <a:xfrm>
              <a:off x="3121" y="2767"/>
              <a:ext cx="126" cy="576"/>
            </a:xfrm>
            <a:custGeom>
              <a:avLst/>
              <a:gdLst>
                <a:gd name="T0" fmla="*/ 117 w 126"/>
                <a:gd name="T1" fmla="*/ 0 h 576"/>
                <a:gd name="T2" fmla="*/ 26 w 126"/>
                <a:gd name="T3" fmla="*/ 165 h 576"/>
                <a:gd name="T4" fmla="*/ 17 w 126"/>
                <a:gd name="T5" fmla="*/ 384 h 576"/>
                <a:gd name="T6" fmla="*/ 126 w 126"/>
                <a:gd name="T7" fmla="*/ 576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73" name="Freeform 42"/>
            <p:cNvSpPr>
              <a:spLocks/>
            </p:cNvSpPr>
            <p:nvPr/>
          </p:nvSpPr>
          <p:spPr bwMode="auto">
            <a:xfrm flipH="1" flipV="1">
              <a:off x="3467" y="2766"/>
              <a:ext cx="126" cy="576"/>
            </a:xfrm>
            <a:custGeom>
              <a:avLst/>
              <a:gdLst>
                <a:gd name="T0" fmla="*/ 117 w 126"/>
                <a:gd name="T1" fmla="*/ 0 h 576"/>
                <a:gd name="T2" fmla="*/ 26 w 126"/>
                <a:gd name="T3" fmla="*/ 165 h 576"/>
                <a:gd name="T4" fmla="*/ 17 w 126"/>
                <a:gd name="T5" fmla="*/ 384 h 576"/>
                <a:gd name="T6" fmla="*/ 126 w 126"/>
                <a:gd name="T7" fmla="*/ 576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74" name="Line 45"/>
            <p:cNvSpPr>
              <a:spLocks noChangeShapeType="1"/>
            </p:cNvSpPr>
            <p:nvPr/>
          </p:nvSpPr>
          <p:spPr bwMode="auto">
            <a:xfrm>
              <a:off x="2008" y="2876"/>
              <a:ext cx="0" cy="3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75" name="Oval 46"/>
            <p:cNvSpPr>
              <a:spLocks noChangeArrowheads="1"/>
            </p:cNvSpPr>
            <p:nvPr/>
          </p:nvSpPr>
          <p:spPr bwMode="auto">
            <a:xfrm>
              <a:off x="566" y="2515"/>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dirty="0">
                  <a:latin typeface="Comic Sans MS" panose="030F0702030302020204" pitchFamily="66" charset="0"/>
                </a:rPr>
                <a:t>0</a:t>
              </a:r>
            </a:p>
          </p:txBody>
        </p:sp>
        <p:sp>
          <p:nvSpPr>
            <p:cNvPr id="1076" name="Oval 47"/>
            <p:cNvSpPr>
              <a:spLocks noChangeArrowheads="1"/>
            </p:cNvSpPr>
            <p:nvPr/>
          </p:nvSpPr>
          <p:spPr bwMode="auto">
            <a:xfrm>
              <a:off x="566" y="3199"/>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077" name="Oval 48"/>
            <p:cNvSpPr>
              <a:spLocks noChangeArrowheads="1"/>
            </p:cNvSpPr>
            <p:nvPr/>
          </p:nvSpPr>
          <p:spPr bwMode="auto">
            <a:xfrm>
              <a:off x="567" y="3884"/>
              <a:ext cx="239" cy="229"/>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dirty="0">
                  <a:latin typeface="Comic Sans MS" panose="030F0702030302020204" pitchFamily="66" charset="0"/>
                </a:rPr>
                <a:t>2</a:t>
              </a:r>
            </a:p>
          </p:txBody>
        </p:sp>
        <p:sp>
          <p:nvSpPr>
            <p:cNvPr id="1078" name="Freeform 49"/>
            <p:cNvSpPr>
              <a:spLocks/>
            </p:cNvSpPr>
            <p:nvPr/>
          </p:nvSpPr>
          <p:spPr bwMode="auto">
            <a:xfrm>
              <a:off x="444" y="2673"/>
              <a:ext cx="126" cy="576"/>
            </a:xfrm>
            <a:custGeom>
              <a:avLst/>
              <a:gdLst>
                <a:gd name="T0" fmla="*/ 117 w 126"/>
                <a:gd name="T1" fmla="*/ 0 h 576"/>
                <a:gd name="T2" fmla="*/ 26 w 126"/>
                <a:gd name="T3" fmla="*/ 165 h 576"/>
                <a:gd name="T4" fmla="*/ 17 w 126"/>
                <a:gd name="T5" fmla="*/ 384 h 576"/>
                <a:gd name="T6" fmla="*/ 126 w 126"/>
                <a:gd name="T7" fmla="*/ 576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79" name="Freeform 50"/>
            <p:cNvSpPr>
              <a:spLocks/>
            </p:cNvSpPr>
            <p:nvPr/>
          </p:nvSpPr>
          <p:spPr bwMode="auto">
            <a:xfrm flipH="1" flipV="1">
              <a:off x="790" y="2672"/>
              <a:ext cx="126" cy="576"/>
            </a:xfrm>
            <a:custGeom>
              <a:avLst/>
              <a:gdLst>
                <a:gd name="T0" fmla="*/ 117 w 126"/>
                <a:gd name="T1" fmla="*/ 0 h 576"/>
                <a:gd name="T2" fmla="*/ 26 w 126"/>
                <a:gd name="T3" fmla="*/ 165 h 576"/>
                <a:gd name="T4" fmla="*/ 17 w 126"/>
                <a:gd name="T5" fmla="*/ 384 h 576"/>
                <a:gd name="T6" fmla="*/ 126 w 126"/>
                <a:gd name="T7" fmla="*/ 576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80" name="Line 51"/>
            <p:cNvSpPr>
              <a:spLocks noChangeShapeType="1"/>
            </p:cNvSpPr>
            <p:nvPr/>
          </p:nvSpPr>
          <p:spPr bwMode="auto">
            <a:xfrm flipH="1">
              <a:off x="688" y="3431"/>
              <a:ext cx="1" cy="4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1050" name="Oval 62"/>
          <p:cNvSpPr>
            <a:spLocks noChangeArrowheads="1"/>
          </p:cNvSpPr>
          <p:nvPr/>
        </p:nvSpPr>
        <p:spPr bwMode="auto">
          <a:xfrm>
            <a:off x="1042988" y="2437185"/>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051" name="Oval 63"/>
          <p:cNvSpPr>
            <a:spLocks noChangeArrowheads="1"/>
          </p:cNvSpPr>
          <p:nvPr/>
        </p:nvSpPr>
        <p:spPr bwMode="auto">
          <a:xfrm>
            <a:off x="1042988" y="3713535"/>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3</a:t>
            </a:r>
          </a:p>
        </p:txBody>
      </p:sp>
      <p:sp>
        <p:nvSpPr>
          <p:cNvPr id="1052" name="Oval 64"/>
          <p:cNvSpPr>
            <a:spLocks noChangeArrowheads="1"/>
          </p:cNvSpPr>
          <p:nvPr/>
        </p:nvSpPr>
        <p:spPr bwMode="auto">
          <a:xfrm>
            <a:off x="339725" y="3075360"/>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053" name="Oval 65"/>
          <p:cNvSpPr>
            <a:spLocks noChangeArrowheads="1"/>
          </p:cNvSpPr>
          <p:nvPr/>
        </p:nvSpPr>
        <p:spPr bwMode="auto">
          <a:xfrm>
            <a:off x="1746250" y="3075360"/>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054" name="Line 66"/>
          <p:cNvSpPr>
            <a:spLocks noChangeShapeType="1"/>
          </p:cNvSpPr>
          <p:nvPr/>
        </p:nvSpPr>
        <p:spPr bwMode="auto">
          <a:xfrm>
            <a:off x="712788" y="3248397"/>
            <a:ext cx="10239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55" name="Line 67"/>
          <p:cNvSpPr>
            <a:spLocks noChangeShapeType="1"/>
          </p:cNvSpPr>
          <p:nvPr/>
        </p:nvSpPr>
        <p:spPr bwMode="auto">
          <a:xfrm>
            <a:off x="1228725" y="2802310"/>
            <a:ext cx="0" cy="900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56" name="Line 68"/>
          <p:cNvSpPr>
            <a:spLocks noChangeShapeType="1"/>
          </p:cNvSpPr>
          <p:nvPr/>
        </p:nvSpPr>
        <p:spPr bwMode="auto">
          <a:xfrm flipH="1">
            <a:off x="1373188" y="3411910"/>
            <a:ext cx="436562"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57" name="Line 69"/>
          <p:cNvSpPr>
            <a:spLocks noChangeShapeType="1"/>
          </p:cNvSpPr>
          <p:nvPr/>
        </p:nvSpPr>
        <p:spPr bwMode="auto">
          <a:xfrm flipH="1">
            <a:off x="646113" y="2756272"/>
            <a:ext cx="436562"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58" name="Line 70"/>
          <p:cNvSpPr>
            <a:spLocks noChangeShapeType="1"/>
          </p:cNvSpPr>
          <p:nvPr/>
        </p:nvSpPr>
        <p:spPr bwMode="auto">
          <a:xfrm>
            <a:off x="646113" y="3389685"/>
            <a:ext cx="422275"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59" name="Line 71"/>
          <p:cNvSpPr>
            <a:spLocks noChangeShapeType="1"/>
          </p:cNvSpPr>
          <p:nvPr/>
        </p:nvSpPr>
        <p:spPr bwMode="auto">
          <a:xfrm>
            <a:off x="1387475" y="2727697"/>
            <a:ext cx="434975"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64" name="Line 77"/>
          <p:cNvSpPr>
            <a:spLocks noChangeShapeType="1"/>
          </p:cNvSpPr>
          <p:nvPr/>
        </p:nvSpPr>
        <p:spPr bwMode="auto">
          <a:xfrm>
            <a:off x="7108846" y="5385022"/>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aphicFrame>
        <p:nvGraphicFramePr>
          <p:cNvPr id="1027" name="Object 63"/>
          <p:cNvGraphicFramePr>
            <a:graphicFrameLocks noChangeAspect="1"/>
          </p:cNvGraphicFramePr>
          <p:nvPr>
            <p:extLst>
              <p:ext uri="{D42A27DB-BD31-4B8C-83A1-F6EECF244321}">
                <p14:modId xmlns:p14="http://schemas.microsoft.com/office/powerpoint/2010/main" val="2229947193"/>
              </p:ext>
            </p:extLst>
          </p:nvPr>
        </p:nvGraphicFramePr>
        <p:xfrm>
          <a:off x="5244660" y="1600200"/>
          <a:ext cx="433388" cy="431800"/>
        </p:xfrm>
        <a:graphic>
          <a:graphicData uri="http://schemas.openxmlformats.org/presentationml/2006/ole">
            <mc:AlternateContent xmlns:mc="http://schemas.openxmlformats.org/markup-compatibility/2006">
              <mc:Choice xmlns:v="urn:schemas-microsoft-com:vml" Requires="v">
                <p:oleObj spid="_x0000_s23781" name="方程式" r:id="rId3" imgW="152280" imgH="152280" progId="Equation.3">
                  <p:embed/>
                </p:oleObj>
              </mc:Choice>
              <mc:Fallback>
                <p:oleObj name="方程式" r:id="rId3" imgW="152280" imgH="152280" progId="Equation.3">
                  <p:embed/>
                  <p:pic>
                    <p:nvPicPr>
                      <p:cNvPr id="1027"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660" y="1600200"/>
                        <a:ext cx="433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63"/>
          <p:cNvGraphicFramePr>
            <a:graphicFrameLocks noChangeAspect="1"/>
          </p:cNvGraphicFramePr>
          <p:nvPr>
            <p:extLst>
              <p:ext uri="{D42A27DB-BD31-4B8C-83A1-F6EECF244321}">
                <p14:modId xmlns:p14="http://schemas.microsoft.com/office/powerpoint/2010/main" val="2986359021"/>
              </p:ext>
            </p:extLst>
          </p:nvPr>
        </p:nvGraphicFramePr>
        <p:xfrm>
          <a:off x="1638300" y="1902300"/>
          <a:ext cx="433388" cy="431800"/>
        </p:xfrm>
        <a:graphic>
          <a:graphicData uri="http://schemas.openxmlformats.org/presentationml/2006/ole">
            <mc:AlternateContent xmlns:mc="http://schemas.openxmlformats.org/markup-compatibility/2006">
              <mc:Choice xmlns:v="urn:schemas-microsoft-com:vml" Requires="v">
                <p:oleObj spid="_x0000_s23782" name="方程式" r:id="rId3" imgW="152280" imgH="152280" progId="Equation.3">
                  <p:embed/>
                </p:oleObj>
              </mc:Choice>
              <mc:Fallback>
                <p:oleObj name="方程式" r:id="rId3" imgW="152280" imgH="152280" progId="Equation.3">
                  <p:embed/>
                  <p:pic>
                    <p:nvPicPr>
                      <p:cNvPr id="1027"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1902300"/>
                        <a:ext cx="433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881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9"/>
                                        </p:tgtEl>
                                        <p:attrNameLst>
                                          <p:attrName>style.visibility</p:attrName>
                                        </p:attrNameLst>
                                      </p:cBhvr>
                                      <p:to>
                                        <p:strVal val="visible"/>
                                      </p:to>
                                    </p:set>
                                    <p:animEffect transition="in" filter="fade">
                                      <p:cBhvr>
                                        <p:cTn id="27" dur="500"/>
                                        <p:tgtEl>
                                          <p:spTgt spid="1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zh-TW" altLang="en-US" dirty="0"/>
              <a:t>連通圖</a:t>
            </a:r>
            <a:r>
              <a:rPr lang="en-US" altLang="zh-TW" dirty="0"/>
              <a:t>Connected </a:t>
            </a:r>
            <a:endParaRPr lang="zh-TW" altLang="en-US" dirty="0"/>
          </a:p>
        </p:txBody>
      </p:sp>
      <p:sp>
        <p:nvSpPr>
          <p:cNvPr id="17411" name="內容版面配置區 2"/>
          <p:cNvSpPr>
            <a:spLocks noGrp="1"/>
          </p:cNvSpPr>
          <p:nvPr>
            <p:ph idx="1"/>
          </p:nvPr>
        </p:nvSpPr>
        <p:spPr/>
        <p:txBody>
          <a:bodyPr/>
          <a:lstStyle/>
          <a:p>
            <a:r>
              <a:rPr lang="zh-TW" altLang="en-US" dirty="0"/>
              <a:t>若圖</a:t>
            </a:r>
            <a:r>
              <a:rPr lang="en-US" altLang="zh-TW" dirty="0"/>
              <a:t>G</a:t>
            </a:r>
            <a:r>
              <a:rPr lang="zh-TW" altLang="en-US" dirty="0"/>
              <a:t>，任</a:t>
            </a:r>
            <a:r>
              <a:rPr lang="en-US" altLang="zh-TW" dirty="0"/>
              <a:t>2</a:t>
            </a:r>
            <a:r>
              <a:rPr lang="zh-TW" altLang="en-US" dirty="0"/>
              <a:t>點間有一路徑存在，該圖稱為連通圖。</a:t>
            </a:r>
            <a:endParaRPr lang="en-US" altLang="zh-TW" dirty="0"/>
          </a:p>
          <a:p>
            <a:r>
              <a:rPr lang="zh-TW" altLang="en-US" dirty="0"/>
              <a:t>若圖</a:t>
            </a:r>
            <a:r>
              <a:rPr lang="en-US" altLang="zh-TW" dirty="0"/>
              <a:t>G</a:t>
            </a:r>
            <a:r>
              <a:rPr lang="zh-TW" altLang="en-US" dirty="0"/>
              <a:t>不連通，則圖</a:t>
            </a:r>
            <a:r>
              <a:rPr lang="en-US" altLang="zh-TW" dirty="0"/>
              <a:t>G</a:t>
            </a:r>
            <a:r>
              <a:rPr lang="zh-TW" altLang="en-US" dirty="0"/>
              <a:t>的最大連通子圖，稱為圖</a:t>
            </a:r>
            <a:r>
              <a:rPr lang="en-US" altLang="zh-TW" dirty="0"/>
              <a:t>G </a:t>
            </a:r>
            <a:r>
              <a:rPr lang="zh-TW" altLang="en-US" dirty="0"/>
              <a:t>的連通成分</a:t>
            </a:r>
            <a:r>
              <a:rPr lang="en-US" altLang="zh-TW" dirty="0"/>
              <a:t>(connected components)</a:t>
            </a:r>
          </a:p>
          <a:p>
            <a:r>
              <a:rPr lang="zh-TW" altLang="en-US" dirty="0"/>
              <a:t>若圖</a:t>
            </a:r>
            <a:r>
              <a:rPr lang="en-US" altLang="zh-TW" dirty="0"/>
              <a:t>G</a:t>
            </a:r>
            <a:r>
              <a:rPr lang="zh-TW" altLang="en-US" dirty="0"/>
              <a:t>為有向圖，若且惟若圖</a:t>
            </a:r>
            <a:r>
              <a:rPr lang="en-US" altLang="zh-TW" dirty="0"/>
              <a:t>G</a:t>
            </a:r>
            <a:r>
              <a:rPr lang="zh-TW" altLang="en-US" dirty="0"/>
              <a:t>中任兩點</a:t>
            </a:r>
            <a:r>
              <a:rPr lang="en-US" altLang="zh-TW" dirty="0"/>
              <a:t>u</a:t>
            </a:r>
            <a:r>
              <a:rPr lang="zh-TW" altLang="en-US" dirty="0"/>
              <a:t>到</a:t>
            </a:r>
            <a:r>
              <a:rPr lang="en-US" altLang="zh-TW" dirty="0"/>
              <a:t>v</a:t>
            </a:r>
            <a:r>
              <a:rPr lang="zh-TW" altLang="en-US" dirty="0"/>
              <a:t>有一路徑存在，則</a:t>
            </a:r>
            <a:r>
              <a:rPr lang="en-US" altLang="zh-TW" dirty="0"/>
              <a:t>v </a:t>
            </a:r>
            <a:r>
              <a:rPr lang="zh-TW" altLang="en-US" dirty="0"/>
              <a:t>到</a:t>
            </a:r>
            <a:r>
              <a:rPr lang="en-US" altLang="zh-TW" dirty="0"/>
              <a:t>u</a:t>
            </a:r>
            <a:r>
              <a:rPr lang="zh-TW" altLang="en-US" dirty="0"/>
              <a:t>亦存在有一路徑，則圖</a:t>
            </a:r>
            <a:r>
              <a:rPr lang="en-US" altLang="zh-TW" dirty="0"/>
              <a:t>G </a:t>
            </a:r>
            <a:r>
              <a:rPr lang="zh-TW" altLang="en-US" dirty="0"/>
              <a:t>稱為強連通</a:t>
            </a:r>
            <a:r>
              <a:rPr lang="en-US" altLang="zh-TW" dirty="0"/>
              <a:t>(strongly connected)</a:t>
            </a:r>
          </a:p>
          <a:p>
            <a:r>
              <a:rPr lang="zh-TW" altLang="en-US" dirty="0"/>
              <a:t>有向圖</a:t>
            </a:r>
            <a:r>
              <a:rPr lang="en-US" altLang="zh-TW" dirty="0"/>
              <a:t>G</a:t>
            </a:r>
            <a:r>
              <a:rPr lang="zh-TW" altLang="en-US" dirty="0"/>
              <a:t>中，最大強連通子圖，稱為圖</a:t>
            </a:r>
            <a:r>
              <a:rPr lang="en-US" altLang="zh-TW" dirty="0"/>
              <a:t>G </a:t>
            </a:r>
            <a:r>
              <a:rPr lang="zh-TW" altLang="en-US" dirty="0"/>
              <a:t>的強連通成分</a:t>
            </a:r>
            <a:r>
              <a:rPr lang="en-US" altLang="zh-TW" dirty="0"/>
              <a:t>(strongly connected components)</a:t>
            </a:r>
          </a:p>
          <a:p>
            <a:endParaRPr lang="en-US" altLang="zh-TW" dirty="0"/>
          </a:p>
          <a:p>
            <a:endParaRPr lang="en-US" altLang="zh-TW" dirty="0"/>
          </a:p>
        </p:txBody>
      </p:sp>
    </p:spTree>
    <p:extLst>
      <p:ext uri="{BB962C8B-B14F-4D97-AF65-F5344CB8AC3E}">
        <p14:creationId xmlns:p14="http://schemas.microsoft.com/office/powerpoint/2010/main" val="312633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Oval 5"/>
          <p:cNvSpPr>
            <a:spLocks noChangeArrowheads="1"/>
          </p:cNvSpPr>
          <p:nvPr/>
        </p:nvSpPr>
        <p:spPr bwMode="auto">
          <a:xfrm>
            <a:off x="2107804" y="1539875"/>
            <a:ext cx="379412"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dirty="0">
                <a:latin typeface="Times New Roman" panose="02020603050405020304" pitchFamily="18" charset="0"/>
              </a:rPr>
              <a:t>0</a:t>
            </a:r>
          </a:p>
        </p:txBody>
      </p:sp>
      <p:sp>
        <p:nvSpPr>
          <p:cNvPr id="18436" name="Oval 6"/>
          <p:cNvSpPr>
            <a:spLocks noChangeArrowheads="1"/>
          </p:cNvSpPr>
          <p:nvPr/>
        </p:nvSpPr>
        <p:spPr bwMode="auto">
          <a:xfrm>
            <a:off x="2107804" y="2816225"/>
            <a:ext cx="379412"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dirty="0">
                <a:latin typeface="Times New Roman" panose="02020603050405020304" pitchFamily="18" charset="0"/>
              </a:rPr>
              <a:t>3</a:t>
            </a:r>
          </a:p>
        </p:txBody>
      </p:sp>
      <p:sp>
        <p:nvSpPr>
          <p:cNvPr id="18437" name="Oval 7"/>
          <p:cNvSpPr>
            <a:spLocks noChangeArrowheads="1"/>
          </p:cNvSpPr>
          <p:nvPr/>
        </p:nvSpPr>
        <p:spPr bwMode="auto">
          <a:xfrm>
            <a:off x="1404541" y="2178050"/>
            <a:ext cx="379413"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1</a:t>
            </a:r>
          </a:p>
        </p:txBody>
      </p:sp>
      <p:sp>
        <p:nvSpPr>
          <p:cNvPr id="18438" name="Oval 8"/>
          <p:cNvSpPr>
            <a:spLocks noChangeArrowheads="1"/>
          </p:cNvSpPr>
          <p:nvPr/>
        </p:nvSpPr>
        <p:spPr bwMode="auto">
          <a:xfrm>
            <a:off x="2811066" y="2178050"/>
            <a:ext cx="379413"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2</a:t>
            </a:r>
          </a:p>
        </p:txBody>
      </p:sp>
      <p:sp>
        <p:nvSpPr>
          <p:cNvPr id="18439" name="Line 9"/>
          <p:cNvSpPr>
            <a:spLocks noChangeShapeType="1"/>
          </p:cNvSpPr>
          <p:nvPr/>
        </p:nvSpPr>
        <p:spPr bwMode="auto">
          <a:xfrm flipH="1">
            <a:off x="2438004" y="2514600"/>
            <a:ext cx="436562"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40" name="Line 10"/>
          <p:cNvSpPr>
            <a:spLocks noChangeShapeType="1"/>
          </p:cNvSpPr>
          <p:nvPr/>
        </p:nvSpPr>
        <p:spPr bwMode="auto">
          <a:xfrm flipH="1">
            <a:off x="1710929" y="1858963"/>
            <a:ext cx="436562"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41" name="Line 11"/>
          <p:cNvSpPr>
            <a:spLocks noChangeShapeType="1"/>
          </p:cNvSpPr>
          <p:nvPr/>
        </p:nvSpPr>
        <p:spPr bwMode="auto">
          <a:xfrm>
            <a:off x="1710929" y="2492375"/>
            <a:ext cx="422275"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42" name="Line 12"/>
          <p:cNvSpPr>
            <a:spLocks noChangeShapeType="1"/>
          </p:cNvSpPr>
          <p:nvPr/>
        </p:nvSpPr>
        <p:spPr bwMode="auto">
          <a:xfrm>
            <a:off x="2452291" y="1830388"/>
            <a:ext cx="434975" cy="392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43" name="Oval 13"/>
          <p:cNvSpPr>
            <a:spLocks noChangeArrowheads="1"/>
          </p:cNvSpPr>
          <p:nvPr/>
        </p:nvSpPr>
        <p:spPr bwMode="auto">
          <a:xfrm>
            <a:off x="5664380" y="1420019"/>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4</a:t>
            </a:r>
          </a:p>
        </p:txBody>
      </p:sp>
      <p:sp>
        <p:nvSpPr>
          <p:cNvPr id="18444" name="Oval 14"/>
          <p:cNvSpPr>
            <a:spLocks noChangeArrowheads="1"/>
          </p:cNvSpPr>
          <p:nvPr/>
        </p:nvSpPr>
        <p:spPr bwMode="auto">
          <a:xfrm>
            <a:off x="5664380" y="2696369"/>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7</a:t>
            </a:r>
          </a:p>
        </p:txBody>
      </p:sp>
      <p:sp>
        <p:nvSpPr>
          <p:cNvPr id="18445" name="Oval 15"/>
          <p:cNvSpPr>
            <a:spLocks noChangeArrowheads="1"/>
          </p:cNvSpPr>
          <p:nvPr/>
        </p:nvSpPr>
        <p:spPr bwMode="auto">
          <a:xfrm>
            <a:off x="4961118" y="2058194"/>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5</a:t>
            </a:r>
          </a:p>
        </p:txBody>
      </p:sp>
      <p:sp>
        <p:nvSpPr>
          <p:cNvPr id="18446" name="Oval 16"/>
          <p:cNvSpPr>
            <a:spLocks noChangeArrowheads="1"/>
          </p:cNvSpPr>
          <p:nvPr/>
        </p:nvSpPr>
        <p:spPr bwMode="auto">
          <a:xfrm>
            <a:off x="6367643" y="2058194"/>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6</a:t>
            </a:r>
          </a:p>
        </p:txBody>
      </p:sp>
      <p:sp>
        <p:nvSpPr>
          <p:cNvPr id="18447" name="Line 17"/>
          <p:cNvSpPr>
            <a:spLocks noChangeShapeType="1"/>
          </p:cNvSpPr>
          <p:nvPr/>
        </p:nvSpPr>
        <p:spPr bwMode="auto">
          <a:xfrm>
            <a:off x="5334180" y="2231231"/>
            <a:ext cx="10239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48" name="Line 18"/>
          <p:cNvSpPr>
            <a:spLocks noChangeShapeType="1"/>
          </p:cNvSpPr>
          <p:nvPr/>
        </p:nvSpPr>
        <p:spPr bwMode="auto">
          <a:xfrm flipH="1">
            <a:off x="5994580" y="2394744"/>
            <a:ext cx="436563"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49" name="Line 19"/>
          <p:cNvSpPr>
            <a:spLocks noChangeShapeType="1"/>
          </p:cNvSpPr>
          <p:nvPr/>
        </p:nvSpPr>
        <p:spPr bwMode="auto">
          <a:xfrm flipH="1">
            <a:off x="5267505" y="1739106"/>
            <a:ext cx="436563"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450" name="Text Box 20"/>
          <p:cNvSpPr txBox="1">
            <a:spLocks noChangeArrowheads="1"/>
          </p:cNvSpPr>
          <p:nvPr/>
        </p:nvSpPr>
        <p:spPr bwMode="auto">
          <a:xfrm>
            <a:off x="3832225" y="6031730"/>
            <a:ext cx="62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800" dirty="0">
                <a:latin typeface="Times New Roman" panose="02020603050405020304" pitchFamily="18" charset="0"/>
              </a:rPr>
              <a:t>G</a:t>
            </a:r>
            <a:r>
              <a:rPr lang="en-US" altLang="zh-TW" sz="2800" baseline="-25000" dirty="0">
                <a:latin typeface="Times New Roman" panose="02020603050405020304" pitchFamily="18" charset="0"/>
              </a:rPr>
              <a:t>3</a:t>
            </a:r>
          </a:p>
        </p:txBody>
      </p:sp>
      <p:sp>
        <p:nvSpPr>
          <p:cNvPr id="18451" name="Text Box 21"/>
          <p:cNvSpPr txBox="1">
            <a:spLocks noChangeArrowheads="1"/>
          </p:cNvSpPr>
          <p:nvPr/>
        </p:nvSpPr>
        <p:spPr bwMode="auto">
          <a:xfrm>
            <a:off x="1115616" y="1433513"/>
            <a:ext cx="62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800">
                <a:latin typeface="Times New Roman" panose="02020603050405020304" pitchFamily="18" charset="0"/>
              </a:rPr>
              <a:t>H</a:t>
            </a:r>
            <a:r>
              <a:rPr lang="en-US" altLang="zh-TW" sz="2800" baseline="-25000">
                <a:latin typeface="Times New Roman" panose="02020603050405020304" pitchFamily="18" charset="0"/>
              </a:rPr>
              <a:t>1</a:t>
            </a:r>
          </a:p>
        </p:txBody>
      </p:sp>
      <p:sp>
        <p:nvSpPr>
          <p:cNvPr id="18452" name="Text Box 22"/>
          <p:cNvSpPr txBox="1">
            <a:spLocks noChangeArrowheads="1"/>
          </p:cNvSpPr>
          <p:nvPr/>
        </p:nvSpPr>
        <p:spPr bwMode="auto">
          <a:xfrm>
            <a:off x="4615043" y="1299369"/>
            <a:ext cx="625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800" dirty="0">
                <a:latin typeface="Times New Roman" panose="02020603050405020304" pitchFamily="18" charset="0"/>
              </a:rPr>
              <a:t>H</a:t>
            </a:r>
            <a:r>
              <a:rPr lang="en-US" altLang="zh-TW" sz="2800" baseline="-25000" dirty="0">
                <a:latin typeface="Times New Roman" panose="02020603050405020304" pitchFamily="18" charset="0"/>
              </a:rPr>
              <a:t>2</a:t>
            </a:r>
          </a:p>
        </p:txBody>
      </p:sp>
      <p:sp>
        <p:nvSpPr>
          <p:cNvPr id="18453" name="Oval 23"/>
          <p:cNvSpPr>
            <a:spLocks noChangeArrowheads="1"/>
          </p:cNvSpPr>
          <p:nvPr/>
        </p:nvSpPr>
        <p:spPr bwMode="auto">
          <a:xfrm>
            <a:off x="1330325" y="370363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8454" name="Oval 24"/>
          <p:cNvSpPr>
            <a:spLocks noChangeArrowheads="1"/>
          </p:cNvSpPr>
          <p:nvPr/>
        </p:nvSpPr>
        <p:spPr bwMode="auto">
          <a:xfrm>
            <a:off x="1330325" y="4789488"/>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8455" name="Oval 25"/>
          <p:cNvSpPr>
            <a:spLocks noChangeArrowheads="1"/>
          </p:cNvSpPr>
          <p:nvPr/>
        </p:nvSpPr>
        <p:spPr bwMode="auto">
          <a:xfrm>
            <a:off x="1331913" y="5876925"/>
            <a:ext cx="379412" cy="363538"/>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18456" name="Freeform 26"/>
          <p:cNvSpPr>
            <a:spLocks/>
          </p:cNvSpPr>
          <p:nvPr/>
        </p:nvSpPr>
        <p:spPr bwMode="auto">
          <a:xfrm>
            <a:off x="1136650" y="3954463"/>
            <a:ext cx="200025" cy="914400"/>
          </a:xfrm>
          <a:custGeom>
            <a:avLst/>
            <a:gdLst>
              <a:gd name="T0" fmla="*/ 185738 w 126"/>
              <a:gd name="T1" fmla="*/ 0 h 576"/>
              <a:gd name="T2" fmla="*/ 41275 w 126"/>
              <a:gd name="T3" fmla="*/ 261937 h 576"/>
              <a:gd name="T4" fmla="*/ 26988 w 126"/>
              <a:gd name="T5" fmla="*/ 609600 h 576"/>
              <a:gd name="T6" fmla="*/ 200025 w 126"/>
              <a:gd name="T7" fmla="*/ 914400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457" name="Freeform 27"/>
          <p:cNvSpPr>
            <a:spLocks/>
          </p:cNvSpPr>
          <p:nvPr/>
        </p:nvSpPr>
        <p:spPr bwMode="auto">
          <a:xfrm flipH="1" flipV="1">
            <a:off x="1685925" y="3952875"/>
            <a:ext cx="200025" cy="914400"/>
          </a:xfrm>
          <a:custGeom>
            <a:avLst/>
            <a:gdLst>
              <a:gd name="T0" fmla="*/ 185738 w 126"/>
              <a:gd name="T1" fmla="*/ 0 h 576"/>
              <a:gd name="T2" fmla="*/ 41275 w 126"/>
              <a:gd name="T3" fmla="*/ 261937 h 576"/>
              <a:gd name="T4" fmla="*/ 26988 w 126"/>
              <a:gd name="T5" fmla="*/ 609600 h 576"/>
              <a:gd name="T6" fmla="*/ 200025 w 126"/>
              <a:gd name="T7" fmla="*/ 914400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458" name="Line 28"/>
          <p:cNvSpPr>
            <a:spLocks noChangeShapeType="1"/>
          </p:cNvSpPr>
          <p:nvPr/>
        </p:nvSpPr>
        <p:spPr bwMode="auto">
          <a:xfrm flipH="1">
            <a:off x="1524000" y="5157788"/>
            <a:ext cx="1588" cy="727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8459" name="Oval 30"/>
          <p:cNvSpPr>
            <a:spLocks noChangeArrowheads="1"/>
          </p:cNvSpPr>
          <p:nvPr/>
        </p:nvSpPr>
        <p:spPr bwMode="auto">
          <a:xfrm>
            <a:off x="3863975" y="4303713"/>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0</a:t>
            </a:r>
          </a:p>
        </p:txBody>
      </p:sp>
      <p:sp>
        <p:nvSpPr>
          <p:cNvPr id="18460" name="Oval 31"/>
          <p:cNvSpPr>
            <a:spLocks noChangeArrowheads="1"/>
          </p:cNvSpPr>
          <p:nvPr/>
        </p:nvSpPr>
        <p:spPr bwMode="auto">
          <a:xfrm>
            <a:off x="3863975" y="5389563"/>
            <a:ext cx="379413"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1</a:t>
            </a:r>
          </a:p>
        </p:txBody>
      </p:sp>
      <p:sp>
        <p:nvSpPr>
          <p:cNvPr id="18461" name="Freeform 32"/>
          <p:cNvSpPr>
            <a:spLocks/>
          </p:cNvSpPr>
          <p:nvPr/>
        </p:nvSpPr>
        <p:spPr bwMode="auto">
          <a:xfrm>
            <a:off x="3670300" y="4554538"/>
            <a:ext cx="200025" cy="914400"/>
          </a:xfrm>
          <a:custGeom>
            <a:avLst/>
            <a:gdLst>
              <a:gd name="T0" fmla="*/ 185738 w 126"/>
              <a:gd name="T1" fmla="*/ 0 h 576"/>
              <a:gd name="T2" fmla="*/ 41275 w 126"/>
              <a:gd name="T3" fmla="*/ 261937 h 576"/>
              <a:gd name="T4" fmla="*/ 26988 w 126"/>
              <a:gd name="T5" fmla="*/ 609600 h 576"/>
              <a:gd name="T6" fmla="*/ 200025 w 126"/>
              <a:gd name="T7" fmla="*/ 914400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462" name="Freeform 33"/>
          <p:cNvSpPr>
            <a:spLocks/>
          </p:cNvSpPr>
          <p:nvPr/>
        </p:nvSpPr>
        <p:spPr bwMode="auto">
          <a:xfrm flipH="1" flipV="1">
            <a:off x="4219575" y="4552950"/>
            <a:ext cx="200025" cy="914400"/>
          </a:xfrm>
          <a:custGeom>
            <a:avLst/>
            <a:gdLst>
              <a:gd name="T0" fmla="*/ 185738 w 126"/>
              <a:gd name="T1" fmla="*/ 0 h 576"/>
              <a:gd name="T2" fmla="*/ 41275 w 126"/>
              <a:gd name="T3" fmla="*/ 261937 h 576"/>
              <a:gd name="T4" fmla="*/ 26988 w 126"/>
              <a:gd name="T5" fmla="*/ 609600 h 576"/>
              <a:gd name="T6" fmla="*/ 200025 w 126"/>
              <a:gd name="T7" fmla="*/ 914400 h 576"/>
              <a:gd name="T8" fmla="*/ 0 60000 65536"/>
              <a:gd name="T9" fmla="*/ 0 60000 65536"/>
              <a:gd name="T10" fmla="*/ 0 60000 65536"/>
              <a:gd name="T11" fmla="*/ 0 60000 65536"/>
              <a:gd name="T12" fmla="*/ 0 w 126"/>
              <a:gd name="T13" fmla="*/ 0 h 576"/>
              <a:gd name="T14" fmla="*/ 126 w 126"/>
              <a:gd name="T15" fmla="*/ 576 h 576"/>
            </a:gdLst>
            <a:ahLst/>
            <a:cxnLst>
              <a:cxn ang="T8">
                <a:pos x="T0" y="T1"/>
              </a:cxn>
              <a:cxn ang="T9">
                <a:pos x="T2" y="T3"/>
              </a:cxn>
              <a:cxn ang="T10">
                <a:pos x="T4" y="T5"/>
              </a:cxn>
              <a:cxn ang="T11">
                <a:pos x="T6" y="T7"/>
              </a:cxn>
            </a:cxnLst>
            <a:rect l="T12" t="T13" r="T14" b="T15"/>
            <a:pathLst>
              <a:path w="126" h="576">
                <a:moveTo>
                  <a:pt x="117" y="0"/>
                </a:moveTo>
                <a:cubicBezTo>
                  <a:pt x="80" y="50"/>
                  <a:pt x="43" y="101"/>
                  <a:pt x="26" y="165"/>
                </a:cubicBezTo>
                <a:cubicBezTo>
                  <a:pt x="9" y="229"/>
                  <a:pt x="0" y="316"/>
                  <a:pt x="17" y="384"/>
                </a:cubicBezTo>
                <a:cubicBezTo>
                  <a:pt x="34" y="452"/>
                  <a:pt x="80" y="514"/>
                  <a:pt x="126" y="57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463" name="Oval 34"/>
          <p:cNvSpPr>
            <a:spLocks noChangeArrowheads="1"/>
          </p:cNvSpPr>
          <p:nvPr/>
        </p:nvSpPr>
        <p:spPr bwMode="auto">
          <a:xfrm>
            <a:off x="6227763" y="5373688"/>
            <a:ext cx="379412" cy="363537"/>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a:latin typeface="Comic Sans MS" panose="030F0702030302020204" pitchFamily="66" charset="0"/>
              </a:rPr>
              <a:t>2</a:t>
            </a:r>
          </a:p>
        </p:txBody>
      </p:sp>
      <p:sp>
        <p:nvSpPr>
          <p:cNvPr id="3" name="標題 2"/>
          <p:cNvSpPr>
            <a:spLocks noGrp="1"/>
          </p:cNvSpPr>
          <p:nvPr>
            <p:ph type="title"/>
          </p:nvPr>
        </p:nvSpPr>
        <p:spPr/>
        <p:txBody>
          <a:bodyPr/>
          <a:lstStyle/>
          <a:p>
            <a:r>
              <a:rPr lang="zh-TW" altLang="en-US"/>
              <a:t>連通圖的基本範例</a:t>
            </a:r>
            <a:endParaRPr lang="zh-TW" altLang="en-US" dirty="0"/>
          </a:p>
        </p:txBody>
      </p:sp>
      <p:sp>
        <p:nvSpPr>
          <p:cNvPr id="38" name="Oval 6"/>
          <p:cNvSpPr>
            <a:spLocks noChangeArrowheads="1"/>
          </p:cNvSpPr>
          <p:nvPr/>
        </p:nvSpPr>
        <p:spPr bwMode="auto">
          <a:xfrm>
            <a:off x="3468489" y="2703921"/>
            <a:ext cx="379412"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dirty="0">
                <a:latin typeface="Times New Roman" panose="02020603050405020304" pitchFamily="18" charset="0"/>
              </a:rPr>
              <a:t>3</a:t>
            </a:r>
          </a:p>
        </p:txBody>
      </p:sp>
      <p:sp>
        <p:nvSpPr>
          <p:cNvPr id="39" name="Oval 8"/>
          <p:cNvSpPr>
            <a:spLocks noChangeArrowheads="1"/>
          </p:cNvSpPr>
          <p:nvPr/>
        </p:nvSpPr>
        <p:spPr bwMode="auto">
          <a:xfrm>
            <a:off x="4171751" y="2065746"/>
            <a:ext cx="379413" cy="363538"/>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2</a:t>
            </a:r>
          </a:p>
        </p:txBody>
      </p:sp>
      <p:sp>
        <p:nvSpPr>
          <p:cNvPr id="40" name="Line 9"/>
          <p:cNvSpPr>
            <a:spLocks noChangeShapeType="1"/>
          </p:cNvSpPr>
          <p:nvPr/>
        </p:nvSpPr>
        <p:spPr bwMode="auto">
          <a:xfrm flipH="1">
            <a:off x="3798689" y="2402296"/>
            <a:ext cx="436562" cy="363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1" name="Oval 14"/>
          <p:cNvSpPr>
            <a:spLocks noChangeArrowheads="1"/>
          </p:cNvSpPr>
          <p:nvPr/>
        </p:nvSpPr>
        <p:spPr bwMode="auto">
          <a:xfrm>
            <a:off x="6909774" y="2494176"/>
            <a:ext cx="379413"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7</a:t>
            </a:r>
          </a:p>
        </p:txBody>
      </p:sp>
      <p:sp>
        <p:nvSpPr>
          <p:cNvPr id="42" name="Oval 16"/>
          <p:cNvSpPr>
            <a:spLocks noChangeArrowheads="1"/>
          </p:cNvSpPr>
          <p:nvPr/>
        </p:nvSpPr>
        <p:spPr bwMode="auto">
          <a:xfrm>
            <a:off x="7613037" y="1856001"/>
            <a:ext cx="379412" cy="363537"/>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800">
                <a:latin typeface="Times New Roman" panose="02020603050405020304" pitchFamily="18" charset="0"/>
              </a:rPr>
              <a:t>6</a:t>
            </a:r>
          </a:p>
        </p:txBody>
      </p:sp>
      <p:sp>
        <p:nvSpPr>
          <p:cNvPr id="43" name="Line 18"/>
          <p:cNvSpPr>
            <a:spLocks noChangeShapeType="1"/>
          </p:cNvSpPr>
          <p:nvPr/>
        </p:nvSpPr>
        <p:spPr bwMode="auto">
          <a:xfrm flipH="1">
            <a:off x="7239974" y="2192551"/>
            <a:ext cx="436563" cy="363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Tree>
    <p:extLst>
      <p:ext uri="{BB962C8B-B14F-4D97-AF65-F5344CB8AC3E}">
        <p14:creationId xmlns:p14="http://schemas.microsoft.com/office/powerpoint/2010/main" val="331554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p:txBody>
          <a:bodyPr/>
          <a:lstStyle/>
          <a:p>
            <a:r>
              <a:rPr lang="zh-TW" altLang="en-US" dirty="0"/>
              <a:t>森林和樹</a:t>
            </a:r>
            <a:r>
              <a:rPr lang="en-US" altLang="zh-TW" dirty="0"/>
              <a:t>(Forest &amp; Tree)</a:t>
            </a:r>
            <a:endParaRPr lang="zh-TW" altLang="en-US" dirty="0"/>
          </a:p>
        </p:txBody>
      </p:sp>
      <p:sp>
        <p:nvSpPr>
          <p:cNvPr id="21507" name="內容版面配置區 2"/>
          <p:cNvSpPr>
            <a:spLocks noGrp="1"/>
          </p:cNvSpPr>
          <p:nvPr>
            <p:ph idx="1"/>
          </p:nvPr>
        </p:nvSpPr>
        <p:spPr/>
        <p:txBody>
          <a:bodyPr/>
          <a:lstStyle/>
          <a:p>
            <a:r>
              <a:rPr lang="zh-TW" altLang="en-US" dirty="0"/>
              <a:t>森林是沒有迴路</a:t>
            </a:r>
            <a:r>
              <a:rPr lang="en-US" altLang="zh-TW" dirty="0"/>
              <a:t>(Cycle) </a:t>
            </a:r>
            <a:r>
              <a:rPr lang="zh-TW" altLang="en-US" dirty="0"/>
              <a:t>的圖。</a:t>
            </a:r>
            <a:endParaRPr lang="en-US" altLang="zh-TW" dirty="0"/>
          </a:p>
          <a:p>
            <a:r>
              <a:rPr lang="zh-TW" altLang="en-US" dirty="0"/>
              <a:t>樹是連通的森林。</a:t>
            </a:r>
            <a:endParaRPr lang="en-US" altLang="zh-TW" dirty="0"/>
          </a:p>
          <a:p>
            <a:r>
              <a:rPr lang="zh-TW" altLang="en-US" dirty="0"/>
              <a:t>生成樹</a:t>
            </a:r>
            <a:r>
              <a:rPr lang="en-US" altLang="zh-TW" dirty="0"/>
              <a:t>(Spanning tree) </a:t>
            </a:r>
            <a:r>
              <a:rPr lang="zh-TW" altLang="en-US" dirty="0"/>
              <a:t>是圖</a:t>
            </a:r>
            <a:r>
              <a:rPr lang="en-US" altLang="zh-TW" dirty="0"/>
              <a:t>G </a:t>
            </a:r>
            <a:r>
              <a:rPr lang="zh-TW" altLang="en-US" dirty="0"/>
              <a:t>的形成樹的生成子圖。</a:t>
            </a:r>
            <a:r>
              <a:rPr lang="en-US" altLang="zh-TW" dirty="0"/>
              <a:t> </a:t>
            </a:r>
          </a:p>
          <a:p>
            <a:endParaRPr lang="zh-TW" altLang="en-US" dirty="0"/>
          </a:p>
        </p:txBody>
      </p:sp>
      <p:sp>
        <p:nvSpPr>
          <p:cNvPr id="4" name="Oval 4"/>
          <p:cNvSpPr>
            <a:spLocks noChangeArrowheads="1"/>
          </p:cNvSpPr>
          <p:nvPr/>
        </p:nvSpPr>
        <p:spPr bwMode="auto">
          <a:xfrm>
            <a:off x="2462609" y="3244004"/>
            <a:ext cx="449263"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5" name="Oval 5"/>
          <p:cNvSpPr>
            <a:spLocks noChangeArrowheads="1"/>
          </p:cNvSpPr>
          <p:nvPr/>
        </p:nvSpPr>
        <p:spPr bwMode="auto">
          <a:xfrm>
            <a:off x="3419872" y="3244004"/>
            <a:ext cx="449262"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6" name="Oval 6"/>
          <p:cNvSpPr>
            <a:spLocks noChangeArrowheads="1"/>
          </p:cNvSpPr>
          <p:nvPr/>
        </p:nvSpPr>
        <p:spPr bwMode="auto">
          <a:xfrm>
            <a:off x="2462609" y="4199679"/>
            <a:ext cx="449263"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7" name="Oval 7"/>
          <p:cNvSpPr>
            <a:spLocks noChangeArrowheads="1"/>
          </p:cNvSpPr>
          <p:nvPr/>
        </p:nvSpPr>
        <p:spPr bwMode="auto">
          <a:xfrm>
            <a:off x="3419872" y="4199679"/>
            <a:ext cx="449262"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8" name="Line 8"/>
          <p:cNvSpPr>
            <a:spLocks noChangeShapeType="1"/>
          </p:cNvSpPr>
          <p:nvPr/>
        </p:nvSpPr>
        <p:spPr bwMode="auto">
          <a:xfrm flipV="1">
            <a:off x="2913459" y="3477367"/>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Line 9"/>
          <p:cNvSpPr>
            <a:spLocks noChangeShapeType="1"/>
          </p:cNvSpPr>
          <p:nvPr/>
        </p:nvSpPr>
        <p:spPr bwMode="auto">
          <a:xfrm flipV="1">
            <a:off x="2915047" y="4440979"/>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Line 10"/>
          <p:cNvSpPr>
            <a:spLocks noChangeShapeType="1"/>
          </p:cNvSpPr>
          <p:nvPr/>
        </p:nvSpPr>
        <p:spPr bwMode="auto">
          <a:xfrm rot="16200000" flipV="1">
            <a:off x="2430859" y="3947267"/>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 name="Line 11"/>
          <p:cNvSpPr>
            <a:spLocks noChangeShapeType="1"/>
          </p:cNvSpPr>
          <p:nvPr/>
        </p:nvSpPr>
        <p:spPr bwMode="auto">
          <a:xfrm rot="16200000" flipV="1">
            <a:off x="3389709" y="3948854"/>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 name="Line 12"/>
          <p:cNvSpPr>
            <a:spLocks noChangeShapeType="1"/>
          </p:cNvSpPr>
          <p:nvPr/>
        </p:nvSpPr>
        <p:spPr bwMode="auto">
          <a:xfrm>
            <a:off x="2842022" y="3626592"/>
            <a:ext cx="642937"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 name="Line 13"/>
          <p:cNvSpPr>
            <a:spLocks noChangeShapeType="1"/>
          </p:cNvSpPr>
          <p:nvPr/>
        </p:nvSpPr>
        <p:spPr bwMode="auto">
          <a:xfrm rot="-5400000">
            <a:off x="2853928" y="3636910"/>
            <a:ext cx="642938"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4" name="Oval 14"/>
          <p:cNvSpPr>
            <a:spLocks noChangeArrowheads="1"/>
          </p:cNvSpPr>
          <p:nvPr/>
        </p:nvSpPr>
        <p:spPr bwMode="auto">
          <a:xfrm>
            <a:off x="5370909" y="3244004"/>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5" name="Oval 15"/>
          <p:cNvSpPr>
            <a:spLocks noChangeArrowheads="1"/>
          </p:cNvSpPr>
          <p:nvPr/>
        </p:nvSpPr>
        <p:spPr bwMode="auto">
          <a:xfrm>
            <a:off x="6328172" y="3244004"/>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6" name="Oval 16"/>
          <p:cNvSpPr>
            <a:spLocks noChangeArrowheads="1"/>
          </p:cNvSpPr>
          <p:nvPr/>
        </p:nvSpPr>
        <p:spPr bwMode="auto">
          <a:xfrm>
            <a:off x="5370909" y="4199679"/>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7" name="Oval 17"/>
          <p:cNvSpPr>
            <a:spLocks noChangeArrowheads="1"/>
          </p:cNvSpPr>
          <p:nvPr/>
        </p:nvSpPr>
        <p:spPr bwMode="auto">
          <a:xfrm>
            <a:off x="6328172" y="4199679"/>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8" name="Line 18"/>
          <p:cNvSpPr>
            <a:spLocks noChangeShapeType="1"/>
          </p:cNvSpPr>
          <p:nvPr/>
        </p:nvSpPr>
        <p:spPr bwMode="auto">
          <a:xfrm flipV="1">
            <a:off x="5821759" y="3477367"/>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9"/>
          <p:cNvSpPr>
            <a:spLocks noChangeShapeType="1"/>
          </p:cNvSpPr>
          <p:nvPr/>
        </p:nvSpPr>
        <p:spPr bwMode="auto">
          <a:xfrm rot="16200000" flipV="1">
            <a:off x="5339159" y="3947267"/>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20"/>
          <p:cNvSpPr>
            <a:spLocks noChangeShapeType="1"/>
          </p:cNvSpPr>
          <p:nvPr/>
        </p:nvSpPr>
        <p:spPr bwMode="auto">
          <a:xfrm rot="16200000" flipV="1">
            <a:off x="6298009" y="3948854"/>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Oval 21"/>
          <p:cNvSpPr>
            <a:spLocks noChangeArrowheads="1"/>
          </p:cNvSpPr>
          <p:nvPr/>
        </p:nvSpPr>
        <p:spPr bwMode="auto">
          <a:xfrm>
            <a:off x="2462609" y="5067351"/>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2" name="Oval 22"/>
          <p:cNvSpPr>
            <a:spLocks noChangeArrowheads="1"/>
          </p:cNvSpPr>
          <p:nvPr/>
        </p:nvSpPr>
        <p:spPr bwMode="auto">
          <a:xfrm>
            <a:off x="3419872" y="5067351"/>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3" name="Oval 23"/>
          <p:cNvSpPr>
            <a:spLocks noChangeArrowheads="1"/>
          </p:cNvSpPr>
          <p:nvPr/>
        </p:nvSpPr>
        <p:spPr bwMode="auto">
          <a:xfrm>
            <a:off x="2462609" y="6023026"/>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4" name="Oval 24"/>
          <p:cNvSpPr>
            <a:spLocks noChangeArrowheads="1"/>
          </p:cNvSpPr>
          <p:nvPr/>
        </p:nvSpPr>
        <p:spPr bwMode="auto">
          <a:xfrm>
            <a:off x="3419872" y="6023026"/>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5" name="Line 25"/>
          <p:cNvSpPr>
            <a:spLocks noChangeShapeType="1"/>
          </p:cNvSpPr>
          <p:nvPr/>
        </p:nvSpPr>
        <p:spPr bwMode="auto">
          <a:xfrm flipV="1">
            <a:off x="2915047" y="6264326"/>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6" name="Line 26"/>
          <p:cNvSpPr>
            <a:spLocks noChangeShapeType="1"/>
          </p:cNvSpPr>
          <p:nvPr/>
        </p:nvSpPr>
        <p:spPr bwMode="auto">
          <a:xfrm rot="16200000" flipV="1">
            <a:off x="2430859" y="5770614"/>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Line 27"/>
          <p:cNvSpPr>
            <a:spLocks noChangeShapeType="1"/>
          </p:cNvSpPr>
          <p:nvPr/>
        </p:nvSpPr>
        <p:spPr bwMode="auto">
          <a:xfrm rot="-5400000">
            <a:off x="2853928" y="5460257"/>
            <a:ext cx="642938"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Oval 28"/>
          <p:cNvSpPr>
            <a:spLocks noChangeArrowheads="1"/>
          </p:cNvSpPr>
          <p:nvPr/>
        </p:nvSpPr>
        <p:spPr bwMode="auto">
          <a:xfrm>
            <a:off x="5370909" y="5067351"/>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9" name="Oval 29"/>
          <p:cNvSpPr>
            <a:spLocks noChangeArrowheads="1"/>
          </p:cNvSpPr>
          <p:nvPr/>
        </p:nvSpPr>
        <p:spPr bwMode="auto">
          <a:xfrm>
            <a:off x="6328172" y="5067351"/>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0" name="Oval 30"/>
          <p:cNvSpPr>
            <a:spLocks noChangeArrowheads="1"/>
          </p:cNvSpPr>
          <p:nvPr/>
        </p:nvSpPr>
        <p:spPr bwMode="auto">
          <a:xfrm>
            <a:off x="5370909" y="6023026"/>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1" name="Oval 31"/>
          <p:cNvSpPr>
            <a:spLocks noChangeArrowheads="1"/>
          </p:cNvSpPr>
          <p:nvPr/>
        </p:nvSpPr>
        <p:spPr bwMode="auto">
          <a:xfrm>
            <a:off x="6328172" y="6023026"/>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2" name="Line 32"/>
          <p:cNvSpPr>
            <a:spLocks noChangeShapeType="1"/>
          </p:cNvSpPr>
          <p:nvPr/>
        </p:nvSpPr>
        <p:spPr bwMode="auto">
          <a:xfrm flipV="1">
            <a:off x="5821759" y="5300714"/>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Line 33"/>
          <p:cNvSpPr>
            <a:spLocks noChangeShapeType="1"/>
          </p:cNvSpPr>
          <p:nvPr/>
        </p:nvSpPr>
        <p:spPr bwMode="auto">
          <a:xfrm flipV="1">
            <a:off x="5823347" y="6264326"/>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4" name="Line 34"/>
          <p:cNvSpPr>
            <a:spLocks noChangeShapeType="1"/>
          </p:cNvSpPr>
          <p:nvPr/>
        </p:nvSpPr>
        <p:spPr bwMode="auto">
          <a:xfrm rot="16200000" flipV="1">
            <a:off x="6298009" y="5772201"/>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 name="矩形 1"/>
          <p:cNvSpPr/>
          <p:nvPr/>
        </p:nvSpPr>
        <p:spPr>
          <a:xfrm>
            <a:off x="1397855" y="3802856"/>
            <a:ext cx="877163" cy="369332"/>
          </a:xfrm>
          <a:prstGeom prst="rect">
            <a:avLst/>
          </a:prstGeom>
        </p:spPr>
        <p:txBody>
          <a:bodyPr wrap="none">
            <a:spAutoFit/>
          </a:bodyPr>
          <a:lstStyle/>
          <a:p>
            <a:r>
              <a:rPr lang="zh-TW" altLang="en-US"/>
              <a:t>完全圖</a:t>
            </a:r>
            <a:endParaRPr lang="zh-TW" altLang="en-US" dirty="0"/>
          </a:p>
        </p:txBody>
      </p:sp>
      <p:sp>
        <p:nvSpPr>
          <p:cNvPr id="3" name="矩形 2"/>
          <p:cNvSpPr/>
          <p:nvPr/>
        </p:nvSpPr>
        <p:spPr>
          <a:xfrm>
            <a:off x="4465476" y="3806759"/>
            <a:ext cx="697627" cy="369332"/>
          </a:xfrm>
          <a:prstGeom prst="rect">
            <a:avLst/>
          </a:prstGeom>
        </p:spPr>
        <p:txBody>
          <a:bodyPr wrap="none">
            <a:spAutoFit/>
          </a:bodyPr>
          <a:lstStyle/>
          <a:p>
            <a:r>
              <a:rPr lang="en-US" altLang="zh-TW" dirty="0"/>
              <a:t>SP-1</a:t>
            </a:r>
            <a:endParaRPr lang="zh-TW" altLang="en-US" dirty="0"/>
          </a:p>
        </p:txBody>
      </p:sp>
      <p:sp>
        <p:nvSpPr>
          <p:cNvPr id="38" name="矩形 37"/>
          <p:cNvSpPr/>
          <p:nvPr/>
        </p:nvSpPr>
        <p:spPr>
          <a:xfrm>
            <a:off x="1487622" y="5585947"/>
            <a:ext cx="697627" cy="369332"/>
          </a:xfrm>
          <a:prstGeom prst="rect">
            <a:avLst/>
          </a:prstGeom>
        </p:spPr>
        <p:txBody>
          <a:bodyPr wrap="none">
            <a:spAutoFit/>
          </a:bodyPr>
          <a:lstStyle/>
          <a:p>
            <a:r>
              <a:rPr lang="en-US" altLang="zh-TW" dirty="0"/>
              <a:t>SP-2</a:t>
            </a:r>
            <a:endParaRPr lang="zh-TW" altLang="en-US" dirty="0"/>
          </a:p>
        </p:txBody>
      </p:sp>
      <p:sp>
        <p:nvSpPr>
          <p:cNvPr id="40" name="矩形 39"/>
          <p:cNvSpPr/>
          <p:nvPr/>
        </p:nvSpPr>
        <p:spPr>
          <a:xfrm>
            <a:off x="4465475" y="5596962"/>
            <a:ext cx="697627" cy="369332"/>
          </a:xfrm>
          <a:prstGeom prst="rect">
            <a:avLst/>
          </a:prstGeom>
        </p:spPr>
        <p:txBody>
          <a:bodyPr wrap="none">
            <a:spAutoFit/>
          </a:bodyPr>
          <a:lstStyle/>
          <a:p>
            <a:r>
              <a:rPr lang="en-US" altLang="zh-TW" dirty="0"/>
              <a:t>SP-3</a:t>
            </a:r>
            <a:endParaRPr lang="zh-TW" altLang="en-US" dirty="0"/>
          </a:p>
        </p:txBody>
      </p:sp>
    </p:spTree>
    <p:extLst>
      <p:ext uri="{BB962C8B-B14F-4D97-AF65-F5344CB8AC3E}">
        <p14:creationId xmlns:p14="http://schemas.microsoft.com/office/powerpoint/2010/main" val="306937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生成樹的特質</a:t>
            </a:r>
            <a:endParaRPr lang="zh-TW" altLang="en-US" dirty="0"/>
          </a:p>
        </p:txBody>
      </p:sp>
      <p:sp>
        <p:nvSpPr>
          <p:cNvPr id="3" name="內容版面配置區 2"/>
          <p:cNvSpPr>
            <a:spLocks noGrp="1"/>
          </p:cNvSpPr>
          <p:nvPr>
            <p:ph idx="1"/>
          </p:nvPr>
        </p:nvSpPr>
        <p:spPr/>
        <p:txBody>
          <a:bodyPr/>
          <a:lstStyle/>
          <a:p>
            <a:r>
              <a:rPr lang="zh-TW" altLang="en-US" dirty="0"/>
              <a:t>一個包含</a:t>
            </a:r>
            <a:r>
              <a:rPr lang="en-US" altLang="zh-TW" dirty="0"/>
              <a:t>N </a:t>
            </a:r>
            <a:r>
              <a:rPr lang="zh-TW" altLang="en-US" dirty="0"/>
              <a:t>個頂點的無向相連圖，我們可以找出用圖中的</a:t>
            </a:r>
            <a:r>
              <a:rPr lang="en-US" altLang="zh-TW" dirty="0"/>
              <a:t>N-1 </a:t>
            </a:r>
            <a:r>
              <a:rPr lang="zh-TW" altLang="en-US" dirty="0"/>
              <a:t>個邊來連接所有頂點的樹</a:t>
            </a:r>
          </a:p>
          <a:p>
            <a:r>
              <a:rPr lang="zh-TW" altLang="en-US" dirty="0"/>
              <a:t>若再加入圖形中其餘的邊到生成樹中必會形成迴路</a:t>
            </a:r>
          </a:p>
          <a:p>
            <a:r>
              <a:rPr lang="zh-TW" altLang="en-US" dirty="0"/>
              <a:t>生成樹中的任兩個頂點間都是相連的，也就是存在一條路徑可通，但此一路徑不一定是原圖形中該兩頂點之最短路徑。</a:t>
            </a:r>
          </a:p>
          <a:p>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24</a:t>
            </a:fld>
            <a:endParaRPr lang="en-US" altLang="zh-TW"/>
          </a:p>
        </p:txBody>
      </p:sp>
      <p:sp>
        <p:nvSpPr>
          <p:cNvPr id="6" name="Oval 4"/>
          <p:cNvSpPr>
            <a:spLocks noChangeArrowheads="1"/>
          </p:cNvSpPr>
          <p:nvPr/>
        </p:nvSpPr>
        <p:spPr bwMode="auto">
          <a:xfrm>
            <a:off x="1231725" y="4345039"/>
            <a:ext cx="449263"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7" name="Oval 5"/>
          <p:cNvSpPr>
            <a:spLocks noChangeArrowheads="1"/>
          </p:cNvSpPr>
          <p:nvPr/>
        </p:nvSpPr>
        <p:spPr bwMode="auto">
          <a:xfrm>
            <a:off x="2188988" y="4345039"/>
            <a:ext cx="449262"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8" name="Oval 6"/>
          <p:cNvSpPr>
            <a:spLocks noChangeArrowheads="1"/>
          </p:cNvSpPr>
          <p:nvPr/>
        </p:nvSpPr>
        <p:spPr bwMode="auto">
          <a:xfrm>
            <a:off x="1231725" y="5300714"/>
            <a:ext cx="449263"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9" name="Oval 7"/>
          <p:cNvSpPr>
            <a:spLocks noChangeArrowheads="1"/>
          </p:cNvSpPr>
          <p:nvPr/>
        </p:nvSpPr>
        <p:spPr bwMode="auto">
          <a:xfrm>
            <a:off x="2188988" y="5300714"/>
            <a:ext cx="449262" cy="45085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0" name="Line 8"/>
          <p:cNvSpPr>
            <a:spLocks noChangeShapeType="1"/>
          </p:cNvSpPr>
          <p:nvPr/>
        </p:nvSpPr>
        <p:spPr bwMode="auto">
          <a:xfrm flipV="1">
            <a:off x="1682575" y="4578402"/>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 name="Line 9"/>
          <p:cNvSpPr>
            <a:spLocks noChangeShapeType="1"/>
          </p:cNvSpPr>
          <p:nvPr/>
        </p:nvSpPr>
        <p:spPr bwMode="auto">
          <a:xfrm flipV="1">
            <a:off x="1684163" y="5542014"/>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 name="Line 10"/>
          <p:cNvSpPr>
            <a:spLocks noChangeShapeType="1"/>
          </p:cNvSpPr>
          <p:nvPr/>
        </p:nvSpPr>
        <p:spPr bwMode="auto">
          <a:xfrm rot="16200000" flipV="1">
            <a:off x="1199975" y="5048302"/>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 name="Line 11"/>
          <p:cNvSpPr>
            <a:spLocks noChangeShapeType="1"/>
          </p:cNvSpPr>
          <p:nvPr/>
        </p:nvSpPr>
        <p:spPr bwMode="auto">
          <a:xfrm rot="16200000" flipV="1">
            <a:off x="2158825" y="5049889"/>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4" name="Line 12"/>
          <p:cNvSpPr>
            <a:spLocks noChangeShapeType="1"/>
          </p:cNvSpPr>
          <p:nvPr/>
        </p:nvSpPr>
        <p:spPr bwMode="auto">
          <a:xfrm>
            <a:off x="1611138" y="4727627"/>
            <a:ext cx="642937"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rot="-5400000">
            <a:off x="1623044" y="4737945"/>
            <a:ext cx="642938"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Oval 14"/>
          <p:cNvSpPr>
            <a:spLocks noChangeArrowheads="1"/>
          </p:cNvSpPr>
          <p:nvPr/>
        </p:nvSpPr>
        <p:spPr bwMode="auto">
          <a:xfrm>
            <a:off x="3096927" y="4317548"/>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7" name="Oval 15"/>
          <p:cNvSpPr>
            <a:spLocks noChangeArrowheads="1"/>
          </p:cNvSpPr>
          <p:nvPr/>
        </p:nvSpPr>
        <p:spPr bwMode="auto">
          <a:xfrm>
            <a:off x="4054190" y="4317548"/>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8" name="Oval 16"/>
          <p:cNvSpPr>
            <a:spLocks noChangeArrowheads="1"/>
          </p:cNvSpPr>
          <p:nvPr/>
        </p:nvSpPr>
        <p:spPr bwMode="auto">
          <a:xfrm>
            <a:off x="3096927" y="5273223"/>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9" name="Oval 17"/>
          <p:cNvSpPr>
            <a:spLocks noChangeArrowheads="1"/>
          </p:cNvSpPr>
          <p:nvPr/>
        </p:nvSpPr>
        <p:spPr bwMode="auto">
          <a:xfrm>
            <a:off x="4054190" y="5273223"/>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0" name="Line 18"/>
          <p:cNvSpPr>
            <a:spLocks noChangeShapeType="1"/>
          </p:cNvSpPr>
          <p:nvPr/>
        </p:nvSpPr>
        <p:spPr bwMode="auto">
          <a:xfrm flipV="1">
            <a:off x="3547777" y="4550911"/>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rot="16200000" flipV="1">
            <a:off x="3065177" y="5020811"/>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rot="16200000" flipV="1">
            <a:off x="4024027" y="5022398"/>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Oval 21"/>
          <p:cNvSpPr>
            <a:spLocks noChangeArrowheads="1"/>
          </p:cNvSpPr>
          <p:nvPr/>
        </p:nvSpPr>
        <p:spPr bwMode="auto">
          <a:xfrm>
            <a:off x="6673456" y="4317548"/>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4" name="Oval 22"/>
          <p:cNvSpPr>
            <a:spLocks noChangeArrowheads="1"/>
          </p:cNvSpPr>
          <p:nvPr/>
        </p:nvSpPr>
        <p:spPr bwMode="auto">
          <a:xfrm>
            <a:off x="7630719" y="4317548"/>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5" name="Oval 23"/>
          <p:cNvSpPr>
            <a:spLocks noChangeArrowheads="1"/>
          </p:cNvSpPr>
          <p:nvPr/>
        </p:nvSpPr>
        <p:spPr bwMode="auto">
          <a:xfrm>
            <a:off x="6673456" y="5273223"/>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6" name="Oval 24"/>
          <p:cNvSpPr>
            <a:spLocks noChangeArrowheads="1"/>
          </p:cNvSpPr>
          <p:nvPr/>
        </p:nvSpPr>
        <p:spPr bwMode="auto">
          <a:xfrm>
            <a:off x="7630719" y="5273223"/>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27" name="Line 25"/>
          <p:cNvSpPr>
            <a:spLocks noChangeShapeType="1"/>
          </p:cNvSpPr>
          <p:nvPr/>
        </p:nvSpPr>
        <p:spPr bwMode="auto">
          <a:xfrm flipV="1">
            <a:off x="7125894" y="5514523"/>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Line 26"/>
          <p:cNvSpPr>
            <a:spLocks noChangeShapeType="1"/>
          </p:cNvSpPr>
          <p:nvPr/>
        </p:nvSpPr>
        <p:spPr bwMode="auto">
          <a:xfrm rot="16200000" flipV="1">
            <a:off x="6641706" y="5020811"/>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Line 27"/>
          <p:cNvSpPr>
            <a:spLocks noChangeShapeType="1"/>
          </p:cNvSpPr>
          <p:nvPr/>
        </p:nvSpPr>
        <p:spPr bwMode="auto">
          <a:xfrm rot="-5400000">
            <a:off x="7064775" y="4710454"/>
            <a:ext cx="642938"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0" name="Oval 28"/>
          <p:cNvSpPr>
            <a:spLocks noChangeArrowheads="1"/>
          </p:cNvSpPr>
          <p:nvPr/>
        </p:nvSpPr>
        <p:spPr bwMode="auto">
          <a:xfrm>
            <a:off x="4823232" y="4317548"/>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1" name="Oval 29"/>
          <p:cNvSpPr>
            <a:spLocks noChangeArrowheads="1"/>
          </p:cNvSpPr>
          <p:nvPr/>
        </p:nvSpPr>
        <p:spPr bwMode="auto">
          <a:xfrm>
            <a:off x="5780495" y="4317548"/>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2" name="Oval 30"/>
          <p:cNvSpPr>
            <a:spLocks noChangeArrowheads="1"/>
          </p:cNvSpPr>
          <p:nvPr/>
        </p:nvSpPr>
        <p:spPr bwMode="auto">
          <a:xfrm>
            <a:off x="4823232" y="5273223"/>
            <a:ext cx="449263"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3" name="Oval 31"/>
          <p:cNvSpPr>
            <a:spLocks noChangeArrowheads="1"/>
          </p:cNvSpPr>
          <p:nvPr/>
        </p:nvSpPr>
        <p:spPr bwMode="auto">
          <a:xfrm>
            <a:off x="5780495" y="5273223"/>
            <a:ext cx="449262" cy="450850"/>
          </a:xfrm>
          <a:prstGeom prst="ellipse">
            <a:avLst/>
          </a:prstGeom>
          <a:solidFill>
            <a:srgbClr val="CCFF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4" name="Line 32"/>
          <p:cNvSpPr>
            <a:spLocks noChangeShapeType="1"/>
          </p:cNvSpPr>
          <p:nvPr/>
        </p:nvSpPr>
        <p:spPr bwMode="auto">
          <a:xfrm flipV="1">
            <a:off x="5274082" y="4550911"/>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5" name="Line 33"/>
          <p:cNvSpPr>
            <a:spLocks noChangeShapeType="1"/>
          </p:cNvSpPr>
          <p:nvPr/>
        </p:nvSpPr>
        <p:spPr bwMode="auto">
          <a:xfrm flipV="1">
            <a:off x="5275670" y="5514523"/>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 name="Line 34"/>
          <p:cNvSpPr>
            <a:spLocks noChangeShapeType="1"/>
          </p:cNvSpPr>
          <p:nvPr/>
        </p:nvSpPr>
        <p:spPr bwMode="auto">
          <a:xfrm rot="16200000" flipV="1">
            <a:off x="5750332" y="5022398"/>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 name="矩形 36"/>
          <p:cNvSpPr/>
          <p:nvPr/>
        </p:nvSpPr>
        <p:spPr>
          <a:xfrm>
            <a:off x="337089" y="4903891"/>
            <a:ext cx="877163" cy="369332"/>
          </a:xfrm>
          <a:prstGeom prst="rect">
            <a:avLst/>
          </a:prstGeom>
        </p:spPr>
        <p:txBody>
          <a:bodyPr wrap="none">
            <a:spAutoFit/>
          </a:bodyPr>
          <a:lstStyle/>
          <a:p>
            <a:r>
              <a:rPr lang="zh-TW" altLang="en-US"/>
              <a:t>完全圖</a:t>
            </a:r>
            <a:endParaRPr lang="zh-TW" altLang="en-US" dirty="0"/>
          </a:p>
        </p:txBody>
      </p:sp>
      <p:sp>
        <p:nvSpPr>
          <p:cNvPr id="43" name="矩形 42"/>
          <p:cNvSpPr/>
          <p:nvPr/>
        </p:nvSpPr>
        <p:spPr>
          <a:xfrm>
            <a:off x="1611138" y="5853165"/>
            <a:ext cx="596638"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N=4</a:t>
            </a:r>
            <a:endParaRPr lang="zh-TW" altLang="en-US" dirty="0"/>
          </a:p>
        </p:txBody>
      </p:sp>
      <p:sp>
        <p:nvSpPr>
          <p:cNvPr id="44" name="矩形 43"/>
          <p:cNvSpPr/>
          <p:nvPr/>
        </p:nvSpPr>
        <p:spPr>
          <a:xfrm>
            <a:off x="3507897" y="5859566"/>
            <a:ext cx="596638"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N=3</a:t>
            </a:r>
            <a:endParaRPr lang="zh-TW" altLang="en-US" dirty="0"/>
          </a:p>
        </p:txBody>
      </p:sp>
      <p:sp>
        <p:nvSpPr>
          <p:cNvPr id="45" name="矩形 44"/>
          <p:cNvSpPr/>
          <p:nvPr/>
        </p:nvSpPr>
        <p:spPr>
          <a:xfrm>
            <a:off x="5229763" y="5850557"/>
            <a:ext cx="596638"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N=3</a:t>
            </a:r>
            <a:endParaRPr lang="zh-TW" altLang="en-US" dirty="0"/>
          </a:p>
        </p:txBody>
      </p:sp>
      <p:sp>
        <p:nvSpPr>
          <p:cNvPr id="46" name="矩形 45"/>
          <p:cNvSpPr/>
          <p:nvPr/>
        </p:nvSpPr>
        <p:spPr>
          <a:xfrm>
            <a:off x="7034081" y="5859566"/>
            <a:ext cx="596638"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N=3</a:t>
            </a:r>
            <a:endParaRPr lang="zh-TW" altLang="en-US" dirty="0"/>
          </a:p>
        </p:txBody>
      </p:sp>
    </p:spTree>
    <p:extLst>
      <p:ext uri="{BB962C8B-B14F-4D97-AF65-F5344CB8AC3E}">
        <p14:creationId xmlns:p14="http://schemas.microsoft.com/office/powerpoint/2010/main" val="30866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標題 1"/>
          <p:cNvSpPr>
            <a:spLocks noGrp="1"/>
          </p:cNvSpPr>
          <p:nvPr>
            <p:ph type="title"/>
          </p:nvPr>
        </p:nvSpPr>
        <p:spPr/>
        <p:txBody>
          <a:bodyPr/>
          <a:lstStyle/>
          <a:p>
            <a:r>
              <a:rPr lang="en-US" altLang="zh-TW"/>
              <a:t>Graph </a:t>
            </a:r>
            <a:r>
              <a:rPr lang="zh-TW" altLang="en-US"/>
              <a:t>的一些性質</a:t>
            </a:r>
          </a:p>
        </p:txBody>
      </p:sp>
      <p:sp>
        <p:nvSpPr>
          <p:cNvPr id="2053" name="內容版面配置區 2"/>
          <p:cNvSpPr>
            <a:spLocks noGrp="1"/>
          </p:cNvSpPr>
          <p:nvPr>
            <p:ph idx="1"/>
          </p:nvPr>
        </p:nvSpPr>
        <p:spPr/>
        <p:txBody>
          <a:bodyPr/>
          <a:lstStyle/>
          <a:p>
            <a:r>
              <a:rPr lang="zh-TW" altLang="en-US" dirty="0"/>
              <a:t>計算</a:t>
            </a:r>
            <a:r>
              <a:rPr lang="en-US" altLang="zh-TW" dirty="0"/>
              <a:t>Degree </a:t>
            </a:r>
            <a:r>
              <a:rPr lang="zh-TW" altLang="en-US" dirty="0"/>
              <a:t>的方法</a:t>
            </a:r>
            <a:endParaRPr lang="en-US" altLang="zh-TW" dirty="0"/>
          </a:p>
          <a:p>
            <a:pPr lvl="1"/>
            <a:r>
              <a:rPr lang="zh-TW" altLang="en-US" dirty="0"/>
              <a:t>令</a:t>
            </a:r>
            <a:r>
              <a:rPr lang="en-US" altLang="zh-TW" dirty="0"/>
              <a:t>G</a:t>
            </a:r>
            <a:r>
              <a:rPr lang="zh-TW" altLang="en-US" dirty="0"/>
              <a:t>為一具有</a:t>
            </a:r>
            <a:r>
              <a:rPr lang="en-US" altLang="zh-TW" dirty="0"/>
              <a:t>m</a:t>
            </a:r>
            <a:r>
              <a:rPr lang="zh-TW" altLang="en-US" dirty="0"/>
              <a:t>邊的圖，則</a:t>
            </a:r>
            <a:endParaRPr lang="en-US" altLang="zh-TW" dirty="0"/>
          </a:p>
          <a:p>
            <a:pPr lvl="1"/>
            <a:endParaRPr lang="en-US" altLang="zh-TW" dirty="0"/>
          </a:p>
          <a:p>
            <a:pPr lvl="1"/>
            <a:endParaRPr lang="en-US" altLang="zh-TW" dirty="0"/>
          </a:p>
          <a:p>
            <a:endParaRPr lang="en-US" altLang="zh-TW" dirty="0"/>
          </a:p>
          <a:p>
            <a:endParaRPr lang="en-US" altLang="zh-TW" dirty="0"/>
          </a:p>
          <a:p>
            <a:r>
              <a:rPr lang="zh-TW" altLang="en-US" dirty="0"/>
              <a:t>內連</a:t>
            </a:r>
            <a:r>
              <a:rPr lang="en-US" altLang="zh-TW" dirty="0"/>
              <a:t>/</a:t>
            </a:r>
            <a:r>
              <a:rPr lang="zh-TW" altLang="en-US" dirty="0"/>
              <a:t>外連</a:t>
            </a:r>
            <a:r>
              <a:rPr lang="en-US" altLang="zh-TW" dirty="0"/>
              <a:t>Degree </a:t>
            </a:r>
            <a:r>
              <a:rPr lang="zh-TW" altLang="en-US" dirty="0"/>
              <a:t>的關係</a:t>
            </a:r>
            <a:r>
              <a:rPr lang="en-US" altLang="zh-TW" dirty="0"/>
              <a:t>!!</a:t>
            </a:r>
          </a:p>
          <a:p>
            <a:pPr lvl="1"/>
            <a:r>
              <a:rPr lang="zh-TW" altLang="en-US" dirty="0"/>
              <a:t>令</a:t>
            </a:r>
            <a:r>
              <a:rPr lang="en-US" altLang="zh-TW" dirty="0"/>
              <a:t>G</a:t>
            </a:r>
            <a:r>
              <a:rPr lang="zh-TW" altLang="en-US" dirty="0"/>
              <a:t>為一具有</a:t>
            </a:r>
            <a:r>
              <a:rPr lang="en-US" altLang="zh-TW" dirty="0"/>
              <a:t>m</a:t>
            </a:r>
            <a:r>
              <a:rPr lang="zh-TW" altLang="en-US" dirty="0"/>
              <a:t>邊的有向圖，則</a:t>
            </a:r>
            <a:endParaRPr lang="en-US" altLang="zh-TW" dirty="0"/>
          </a:p>
          <a:p>
            <a:endParaRPr lang="zh-TW" altLang="en-US" dirty="0"/>
          </a:p>
        </p:txBody>
      </p:sp>
      <p:graphicFrame>
        <p:nvGraphicFramePr>
          <p:cNvPr id="2050" name="Object 2"/>
          <p:cNvGraphicFramePr>
            <a:graphicFrameLocks noChangeAspect="1"/>
          </p:cNvGraphicFramePr>
          <p:nvPr>
            <p:extLst>
              <p:ext uri="{D42A27DB-BD31-4B8C-83A1-F6EECF244321}">
                <p14:modId xmlns:p14="http://schemas.microsoft.com/office/powerpoint/2010/main" val="2150974272"/>
              </p:ext>
            </p:extLst>
          </p:nvPr>
        </p:nvGraphicFramePr>
        <p:xfrm>
          <a:off x="2627784" y="2276872"/>
          <a:ext cx="2230438" cy="792163"/>
        </p:xfrm>
        <a:graphic>
          <a:graphicData uri="http://schemas.openxmlformats.org/presentationml/2006/ole">
            <mc:AlternateContent xmlns:mc="http://schemas.openxmlformats.org/markup-compatibility/2006">
              <mc:Choice xmlns:v="urn:schemas-microsoft-com:vml" Requires="v">
                <p:oleObj spid="_x0000_s24802" name="方程式" r:id="rId3" imgW="965160" imgH="342720" progId="Equation.3">
                  <p:embed/>
                </p:oleObj>
              </mc:Choice>
              <mc:Fallback>
                <p:oleObj name="方程式" r:id="rId3" imgW="965160" imgH="342720" progId="Equation.3">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276872"/>
                        <a:ext cx="223043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p:cNvGraphicFramePr>
            <a:graphicFrameLocks noChangeAspect="1"/>
          </p:cNvGraphicFramePr>
          <p:nvPr>
            <p:extLst>
              <p:ext uri="{D42A27DB-BD31-4B8C-83A1-F6EECF244321}">
                <p14:modId xmlns:p14="http://schemas.microsoft.com/office/powerpoint/2010/main" val="2004496732"/>
              </p:ext>
            </p:extLst>
          </p:nvPr>
        </p:nvGraphicFramePr>
        <p:xfrm>
          <a:off x="2051720" y="4379880"/>
          <a:ext cx="4549775" cy="792162"/>
        </p:xfrm>
        <a:graphic>
          <a:graphicData uri="http://schemas.openxmlformats.org/presentationml/2006/ole">
            <mc:AlternateContent xmlns:mc="http://schemas.openxmlformats.org/markup-compatibility/2006">
              <mc:Choice xmlns:v="urn:schemas-microsoft-com:vml" Requires="v">
                <p:oleObj spid="_x0000_s24803" name="方程式" r:id="rId5" imgW="1968480" imgH="342720" progId="Equation.3">
                  <p:embed/>
                </p:oleObj>
              </mc:Choice>
              <mc:Fallback>
                <p:oleObj name="方程式" r:id="rId5" imgW="1968480" imgH="342720" progId="Equation.3">
                  <p:embed/>
                  <p:pic>
                    <p:nvPicPr>
                      <p:cNvPr id="205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4379880"/>
                        <a:ext cx="454977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2958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標題 1"/>
          <p:cNvSpPr>
            <a:spLocks noGrp="1"/>
          </p:cNvSpPr>
          <p:nvPr>
            <p:ph type="title"/>
          </p:nvPr>
        </p:nvSpPr>
        <p:spPr/>
        <p:txBody>
          <a:bodyPr/>
          <a:lstStyle/>
          <a:p>
            <a:r>
              <a:rPr lang="en-US" altLang="zh-TW"/>
              <a:t>Graph </a:t>
            </a:r>
            <a:r>
              <a:rPr lang="zh-TW" altLang="en-US"/>
              <a:t>的一些性質</a:t>
            </a:r>
          </a:p>
        </p:txBody>
      </p:sp>
      <p:sp>
        <p:nvSpPr>
          <p:cNvPr id="3077" name="內容版面配置區 2"/>
          <p:cNvSpPr>
            <a:spLocks noGrp="1"/>
          </p:cNvSpPr>
          <p:nvPr>
            <p:ph idx="1"/>
          </p:nvPr>
        </p:nvSpPr>
        <p:spPr/>
        <p:txBody>
          <a:bodyPr/>
          <a:lstStyle/>
          <a:p>
            <a:r>
              <a:rPr lang="zh-TW" altLang="en-US" dirty="0"/>
              <a:t>量化</a:t>
            </a:r>
            <a:r>
              <a:rPr lang="en-US" altLang="zh-TW" dirty="0"/>
              <a:t>Edge </a:t>
            </a:r>
            <a:r>
              <a:rPr lang="zh-TW" altLang="en-US" dirty="0"/>
              <a:t>數量與</a:t>
            </a:r>
            <a:r>
              <a:rPr lang="en-US" altLang="zh-TW" dirty="0"/>
              <a:t>Vertex </a:t>
            </a:r>
            <a:r>
              <a:rPr lang="zh-TW" altLang="en-US" dirty="0"/>
              <a:t>數量之間的關係</a:t>
            </a:r>
            <a:endParaRPr lang="en-US" altLang="zh-TW" dirty="0"/>
          </a:p>
          <a:p>
            <a:pPr lvl="1"/>
            <a:r>
              <a:rPr lang="zh-TW" altLang="en-US" dirty="0"/>
              <a:t>令</a:t>
            </a:r>
            <a:r>
              <a:rPr lang="en-US" altLang="zh-TW" dirty="0"/>
              <a:t>G</a:t>
            </a:r>
            <a:r>
              <a:rPr lang="zh-TW" altLang="en-US" dirty="0"/>
              <a:t>為一具有</a:t>
            </a:r>
            <a:r>
              <a:rPr lang="en-US" altLang="zh-TW" dirty="0"/>
              <a:t>n </a:t>
            </a:r>
            <a:r>
              <a:rPr lang="zh-TW" altLang="en-US" dirty="0"/>
              <a:t>個頂點和</a:t>
            </a:r>
            <a:r>
              <a:rPr lang="en-US" altLang="zh-TW" dirty="0"/>
              <a:t>m </a:t>
            </a:r>
            <a:r>
              <a:rPr lang="zh-TW" altLang="en-US" dirty="0"/>
              <a:t>個邊的簡單圖。</a:t>
            </a:r>
            <a:endParaRPr lang="en-US" altLang="zh-TW" dirty="0"/>
          </a:p>
          <a:p>
            <a:pPr lvl="2"/>
            <a:r>
              <a:rPr lang="zh-TW" altLang="en-US" dirty="0"/>
              <a:t>若</a:t>
            </a:r>
            <a:r>
              <a:rPr lang="en-US" altLang="zh-TW" dirty="0"/>
              <a:t>G</a:t>
            </a:r>
            <a:r>
              <a:rPr lang="zh-TW" altLang="en-US" dirty="0"/>
              <a:t>為無向圖，則</a:t>
            </a:r>
            <a:endParaRPr lang="en-US" altLang="zh-TW" dirty="0"/>
          </a:p>
          <a:p>
            <a:pPr lvl="2"/>
            <a:endParaRPr lang="en-US" altLang="zh-TW" dirty="0"/>
          </a:p>
          <a:p>
            <a:pPr lvl="2"/>
            <a:endParaRPr lang="en-US" altLang="zh-TW" dirty="0"/>
          </a:p>
          <a:p>
            <a:pPr lvl="2"/>
            <a:r>
              <a:rPr lang="zh-TW" altLang="en-US" dirty="0"/>
              <a:t>若</a:t>
            </a:r>
            <a:r>
              <a:rPr lang="en-US" altLang="zh-TW" dirty="0"/>
              <a:t>G </a:t>
            </a:r>
            <a:r>
              <a:rPr lang="zh-TW" altLang="en-US" dirty="0"/>
              <a:t>為有向圖，則</a:t>
            </a:r>
            <a:endParaRPr lang="en-US" altLang="zh-TW" dirty="0"/>
          </a:p>
          <a:p>
            <a:pPr lvl="2"/>
            <a:endParaRPr lang="en-US" altLang="zh-TW" dirty="0"/>
          </a:p>
          <a:p>
            <a:pPr lvl="1"/>
            <a:endParaRPr lang="en-US" altLang="zh-TW" dirty="0"/>
          </a:p>
          <a:p>
            <a:pPr lvl="1"/>
            <a:endParaRPr lang="en-US" altLang="zh-TW" dirty="0"/>
          </a:p>
          <a:p>
            <a:endParaRPr lang="zh-TW" altLang="en-US" dirty="0"/>
          </a:p>
        </p:txBody>
      </p:sp>
      <p:graphicFrame>
        <p:nvGraphicFramePr>
          <p:cNvPr id="3074" name="Object 4"/>
          <p:cNvGraphicFramePr>
            <a:graphicFrameLocks noChangeAspect="1"/>
          </p:cNvGraphicFramePr>
          <p:nvPr>
            <p:extLst>
              <p:ext uri="{D42A27DB-BD31-4B8C-83A1-F6EECF244321}">
                <p14:modId xmlns:p14="http://schemas.microsoft.com/office/powerpoint/2010/main" val="1563648015"/>
              </p:ext>
            </p:extLst>
          </p:nvPr>
        </p:nvGraphicFramePr>
        <p:xfrm>
          <a:off x="3491880" y="2636912"/>
          <a:ext cx="2143125" cy="469900"/>
        </p:xfrm>
        <a:graphic>
          <a:graphicData uri="http://schemas.openxmlformats.org/presentationml/2006/ole">
            <mc:AlternateContent xmlns:mc="http://schemas.openxmlformats.org/markup-compatibility/2006">
              <mc:Choice xmlns:v="urn:schemas-microsoft-com:vml" Requires="v">
                <p:oleObj spid="_x0000_s25826" name="方程式" r:id="rId3" imgW="927000" imgH="203040" progId="Equation.3">
                  <p:embed/>
                </p:oleObj>
              </mc:Choice>
              <mc:Fallback>
                <p:oleObj name="方程式" r:id="rId3" imgW="927000" imgH="203040"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2636912"/>
                        <a:ext cx="21431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3"/>
          <p:cNvGraphicFramePr>
            <a:graphicFrameLocks noChangeAspect="1"/>
          </p:cNvGraphicFramePr>
          <p:nvPr>
            <p:extLst>
              <p:ext uri="{D42A27DB-BD31-4B8C-83A1-F6EECF244321}">
                <p14:modId xmlns:p14="http://schemas.microsoft.com/office/powerpoint/2010/main" val="3876976276"/>
              </p:ext>
            </p:extLst>
          </p:nvPr>
        </p:nvGraphicFramePr>
        <p:xfrm>
          <a:off x="3563888" y="3826402"/>
          <a:ext cx="1733550" cy="469900"/>
        </p:xfrm>
        <a:graphic>
          <a:graphicData uri="http://schemas.openxmlformats.org/presentationml/2006/ole">
            <mc:AlternateContent xmlns:mc="http://schemas.openxmlformats.org/markup-compatibility/2006">
              <mc:Choice xmlns:v="urn:schemas-microsoft-com:vml" Requires="v">
                <p:oleObj spid="_x0000_s25827" name="方程式" r:id="rId5" imgW="749160" imgH="203040" progId="Equation.3">
                  <p:embed/>
                </p:oleObj>
              </mc:Choice>
              <mc:Fallback>
                <p:oleObj name="方程式" r:id="rId5" imgW="749160" imgH="203040" progId="Equation.3">
                  <p:embed/>
                  <p:pic>
                    <p:nvPicPr>
                      <p:cNvPr id="3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826402"/>
                        <a:ext cx="17335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4401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p:txBody>
          <a:bodyPr/>
          <a:lstStyle/>
          <a:p>
            <a:r>
              <a:rPr lang="en-US" altLang="zh-TW"/>
              <a:t>Graph </a:t>
            </a:r>
            <a:r>
              <a:rPr lang="zh-TW" altLang="en-US"/>
              <a:t>的一些性質</a:t>
            </a:r>
          </a:p>
        </p:txBody>
      </p:sp>
      <p:sp>
        <p:nvSpPr>
          <p:cNvPr id="3" name="內容版面配置區 2"/>
          <p:cNvSpPr>
            <a:spLocks noGrp="1"/>
          </p:cNvSpPr>
          <p:nvPr>
            <p:ph idx="1"/>
          </p:nvPr>
        </p:nvSpPr>
        <p:spPr/>
        <p:txBody>
          <a:bodyPr/>
          <a:lstStyle/>
          <a:p>
            <a:r>
              <a:rPr lang="zh-TW" altLang="en-US" dirty="0"/>
              <a:t>確認</a:t>
            </a:r>
            <a:r>
              <a:rPr lang="en-US" altLang="zh-TW" dirty="0"/>
              <a:t>Graph, tree, forest </a:t>
            </a:r>
            <a:r>
              <a:rPr lang="zh-TW" altLang="en-US" dirty="0"/>
              <a:t>之間的關係</a:t>
            </a:r>
            <a:endParaRPr lang="en-US" altLang="zh-TW" dirty="0"/>
          </a:p>
          <a:p>
            <a:r>
              <a:rPr lang="zh-TW" altLang="en-US" dirty="0"/>
              <a:t>圖</a:t>
            </a:r>
            <a:r>
              <a:rPr lang="en-US" altLang="zh-TW" dirty="0"/>
              <a:t>G </a:t>
            </a:r>
            <a:r>
              <a:rPr lang="zh-TW" altLang="en-US" dirty="0"/>
              <a:t>為一有</a:t>
            </a:r>
            <a:r>
              <a:rPr lang="en-US" altLang="zh-TW" dirty="0"/>
              <a:t>n </a:t>
            </a:r>
            <a:r>
              <a:rPr lang="zh-TW" altLang="en-US" dirty="0"/>
              <a:t>個頂點與</a:t>
            </a:r>
            <a:r>
              <a:rPr lang="en-US" altLang="zh-TW" dirty="0"/>
              <a:t>m </a:t>
            </a:r>
            <a:r>
              <a:rPr lang="zh-TW" altLang="en-US" dirty="0"/>
              <a:t>個邊的無向圖，則</a:t>
            </a:r>
            <a:endParaRPr lang="en-US" altLang="zh-TW" dirty="0"/>
          </a:p>
          <a:p>
            <a:pPr lvl="1"/>
            <a:r>
              <a:rPr lang="zh-TW" altLang="en-US" dirty="0"/>
              <a:t>若</a:t>
            </a:r>
            <a:r>
              <a:rPr lang="en-US" altLang="zh-TW" dirty="0"/>
              <a:t>G </a:t>
            </a:r>
            <a:r>
              <a:rPr lang="zh-TW" altLang="en-US" dirty="0"/>
              <a:t>為連通圖，則</a:t>
            </a:r>
            <a:r>
              <a:rPr lang="en-US" altLang="zh-TW" dirty="0"/>
              <a:t>m &gt;=  n – 1</a:t>
            </a:r>
          </a:p>
          <a:p>
            <a:pPr lvl="1"/>
            <a:r>
              <a:rPr lang="zh-TW" altLang="en-US" dirty="0"/>
              <a:t>若</a:t>
            </a:r>
            <a:r>
              <a:rPr lang="en-US" altLang="zh-TW" dirty="0"/>
              <a:t>G </a:t>
            </a:r>
            <a:r>
              <a:rPr lang="zh-TW" altLang="en-US" dirty="0"/>
              <a:t>為樹，則</a:t>
            </a:r>
            <a:r>
              <a:rPr lang="en-US" altLang="zh-TW" dirty="0"/>
              <a:t>m = n – 1</a:t>
            </a:r>
          </a:p>
          <a:p>
            <a:pPr lvl="1"/>
            <a:r>
              <a:rPr lang="zh-TW" altLang="en-US" dirty="0"/>
              <a:t>若</a:t>
            </a:r>
            <a:r>
              <a:rPr lang="en-US" altLang="zh-TW" dirty="0"/>
              <a:t>G </a:t>
            </a:r>
            <a:r>
              <a:rPr lang="zh-TW" altLang="en-US" dirty="0"/>
              <a:t>為森林，則</a:t>
            </a:r>
            <a:r>
              <a:rPr lang="en-US" altLang="zh-TW" dirty="0"/>
              <a:t>m &lt;= n - 1</a:t>
            </a:r>
          </a:p>
          <a:p>
            <a:pPr lvl="1"/>
            <a:endParaRPr lang="en-US" altLang="zh-TW" dirty="0"/>
          </a:p>
        </p:txBody>
      </p:sp>
    </p:spTree>
    <p:extLst>
      <p:ext uri="{BB962C8B-B14F-4D97-AF65-F5344CB8AC3E}">
        <p14:creationId xmlns:p14="http://schemas.microsoft.com/office/powerpoint/2010/main" val="36150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圖形表示法</a:t>
            </a:r>
            <a:endParaRPr lang="zh-TW" altLang="en-US" dirty="0"/>
          </a:p>
        </p:txBody>
      </p:sp>
      <p:sp>
        <p:nvSpPr>
          <p:cNvPr id="3" name="內容版面配置區 2"/>
          <p:cNvSpPr>
            <a:spLocks noGrp="1"/>
          </p:cNvSpPr>
          <p:nvPr>
            <p:ph idx="1"/>
          </p:nvPr>
        </p:nvSpPr>
        <p:spPr/>
        <p:txBody>
          <a:bodyPr/>
          <a:lstStyle/>
          <a:p>
            <a:r>
              <a:rPr lang="zh-TW" altLang="en-US" dirty="0"/>
              <a:t>邊的清單</a:t>
            </a:r>
            <a:r>
              <a:rPr lang="en-US" altLang="zh-TW" dirty="0"/>
              <a:t>(Edge list)</a:t>
            </a:r>
          </a:p>
          <a:p>
            <a:pPr lvl="1"/>
            <a:r>
              <a:rPr lang="zh-TW" altLang="en-US" dirty="0"/>
              <a:t>兩兩一對的當成儲存空間</a:t>
            </a:r>
            <a:endParaRPr lang="en-US" altLang="zh-TW" dirty="0"/>
          </a:p>
          <a:p>
            <a:pPr lvl="1"/>
            <a:r>
              <a:rPr lang="zh-TW" altLang="en-US" dirty="0"/>
              <a:t>最省空間</a:t>
            </a:r>
            <a:r>
              <a:rPr lang="en-US" altLang="zh-TW" dirty="0"/>
              <a:t>!!</a:t>
            </a:r>
          </a:p>
          <a:p>
            <a:pPr lvl="2"/>
            <a:r>
              <a:rPr lang="zh-TW" altLang="en-US" dirty="0"/>
              <a:t>不利於計算</a:t>
            </a:r>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28</a:t>
            </a:fld>
            <a:endParaRPr lang="en-US" altLang="zh-TW"/>
          </a:p>
        </p:txBody>
      </p:sp>
      <p:pic>
        <p:nvPicPr>
          <p:cNvPr id="30722" name="Picture 2" descr="http://www.csie.ntnu.edu.tw/~u91029/Graph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429000"/>
            <a:ext cx="46482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0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TW" altLang="en-US" dirty="0"/>
              <a:t>圖形的表示法</a:t>
            </a:r>
          </a:p>
        </p:txBody>
      </p:sp>
      <p:sp>
        <p:nvSpPr>
          <p:cNvPr id="41987" name="Rectangle 3"/>
          <p:cNvSpPr>
            <a:spLocks noGrp="1" noChangeArrowheads="1"/>
          </p:cNvSpPr>
          <p:nvPr>
            <p:ph idx="1"/>
          </p:nvPr>
        </p:nvSpPr>
        <p:spPr/>
        <p:txBody>
          <a:bodyPr/>
          <a:lstStyle/>
          <a:p>
            <a:r>
              <a:rPr lang="zh-TW" altLang="en-US" dirty="0"/>
              <a:t>對於圖形結構，要怎麼儲存</a:t>
            </a:r>
            <a:r>
              <a:rPr lang="en-US" altLang="zh-TW" dirty="0"/>
              <a:t>?</a:t>
            </a:r>
          </a:p>
          <a:p>
            <a:pPr lvl="1"/>
            <a:r>
              <a:rPr lang="zh-TW" altLang="en-US" dirty="0"/>
              <a:t>鄰接矩陣</a:t>
            </a:r>
            <a:r>
              <a:rPr lang="en-US" altLang="zh-TW" dirty="0"/>
              <a:t>(Adjacency matrix) </a:t>
            </a:r>
            <a:r>
              <a:rPr lang="zh-TW" altLang="en-US" dirty="0"/>
              <a:t>表示法是一種</a:t>
            </a:r>
          </a:p>
        </p:txBody>
      </p:sp>
      <p:sp>
        <p:nvSpPr>
          <p:cNvPr id="41988" name="Rectangle 4"/>
          <p:cNvSpPr>
            <a:spLocks noChangeArrowheads="1"/>
          </p:cNvSpPr>
          <p:nvPr/>
        </p:nvSpPr>
        <p:spPr bwMode="auto">
          <a:xfrm>
            <a:off x="305593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sp>
        <p:nvSpPr>
          <p:cNvPr id="41989" name="Rectangle 5"/>
          <p:cNvSpPr>
            <a:spLocks noChangeArrowheads="1"/>
          </p:cNvSpPr>
          <p:nvPr/>
        </p:nvSpPr>
        <p:spPr bwMode="auto">
          <a:xfrm>
            <a:off x="2884488" y="2808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sp>
        <p:nvSpPr>
          <p:cNvPr id="41990" name="Rectangle 6"/>
          <p:cNvSpPr>
            <a:spLocks noChangeArrowheads="1"/>
          </p:cNvSpPr>
          <p:nvPr/>
        </p:nvSpPr>
        <p:spPr bwMode="auto">
          <a:xfrm>
            <a:off x="2887663" y="2960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pic>
        <p:nvPicPr>
          <p:cNvPr id="26725" name="Picture 101" descr="http://www.csie.ntnu.edu.tw/~u91029/GraphD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906" y="2636912"/>
            <a:ext cx="40290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7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資料結構示意圖</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80" y="2273941"/>
            <a:ext cx="6577040" cy="3224517"/>
          </a:xfrm>
        </p:spPr>
      </p:pic>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3</a:t>
            </a:fld>
            <a:endParaRPr lang="en-US" altLang="zh-TW" dirty="0"/>
          </a:p>
        </p:txBody>
      </p:sp>
      <p:sp>
        <p:nvSpPr>
          <p:cNvPr id="3" name="圓角矩形 2"/>
          <p:cNvSpPr/>
          <p:nvPr/>
        </p:nvSpPr>
        <p:spPr bwMode="auto">
          <a:xfrm>
            <a:off x="6588224" y="4509120"/>
            <a:ext cx="1368152" cy="825697"/>
          </a:xfrm>
          <a:prstGeom prst="roundRect">
            <a:avLst/>
          </a:prstGeom>
          <a:solidFill>
            <a:srgbClr val="FF0000">
              <a:alpha val="36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Arial" charset="0"/>
            </a:endParaRPr>
          </a:p>
        </p:txBody>
      </p:sp>
      <p:sp>
        <p:nvSpPr>
          <p:cNvPr id="7" name="文字方塊 6"/>
          <p:cNvSpPr txBox="1"/>
          <p:nvPr/>
        </p:nvSpPr>
        <p:spPr>
          <a:xfrm>
            <a:off x="2549525" y="5661248"/>
            <a:ext cx="3877985" cy="369332"/>
          </a:xfrm>
          <a:prstGeom prst="rect">
            <a:avLst/>
          </a:prstGeom>
          <a:noFill/>
        </p:spPr>
        <p:txBody>
          <a:bodyPr wrap="none" rtlCol="0">
            <a:spAutoFit/>
          </a:bodyPr>
          <a:lstStyle/>
          <a:p>
            <a:r>
              <a:rPr lang="zh-TW" altLang="en-US" b="1" dirty="0"/>
              <a:t>同時也是最有</a:t>
            </a:r>
            <a:r>
              <a:rPr lang="en-US" altLang="zh-TW" b="1" dirty="0"/>
              <a:t>(</a:t>
            </a:r>
            <a:r>
              <a:rPr lang="zh-TW" altLang="en-US" b="1" dirty="0"/>
              <a:t>恐</a:t>
            </a:r>
            <a:r>
              <a:rPr lang="en-US" altLang="zh-TW" b="1" dirty="0"/>
              <a:t>)</a:t>
            </a:r>
            <a:r>
              <a:rPr lang="zh-TW" altLang="en-US" b="1" dirty="0"/>
              <a:t>用</a:t>
            </a:r>
            <a:r>
              <a:rPr lang="en-US" altLang="zh-TW" b="1" dirty="0"/>
              <a:t>(</a:t>
            </a:r>
            <a:r>
              <a:rPr lang="zh-TW" altLang="en-US" b="1" dirty="0"/>
              <a:t>怖</a:t>
            </a:r>
            <a:r>
              <a:rPr lang="en-US" altLang="zh-TW" b="1" dirty="0"/>
              <a:t>)</a:t>
            </a:r>
            <a:r>
              <a:rPr lang="zh-TW" altLang="en-US" b="1" dirty="0"/>
              <a:t>的一個章節</a:t>
            </a:r>
            <a:r>
              <a:rPr lang="en-US" altLang="zh-TW" b="1" dirty="0"/>
              <a:t>!!</a:t>
            </a:r>
            <a:endParaRPr lang="zh-TW" altLang="en-US" b="1" dirty="0"/>
          </a:p>
        </p:txBody>
      </p:sp>
    </p:spTree>
    <p:extLst>
      <p:ext uri="{BB962C8B-B14F-4D97-AF65-F5344CB8AC3E}">
        <p14:creationId xmlns:p14="http://schemas.microsoft.com/office/powerpoint/2010/main" val="324845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TW" altLang="en-US" dirty="0"/>
              <a:t>圖形的表示法</a:t>
            </a:r>
          </a:p>
        </p:txBody>
      </p:sp>
      <p:sp>
        <p:nvSpPr>
          <p:cNvPr id="44035" name="Rectangle 3"/>
          <p:cNvSpPr>
            <a:spLocks noGrp="1" noChangeArrowheads="1"/>
          </p:cNvSpPr>
          <p:nvPr>
            <p:ph idx="1"/>
          </p:nvPr>
        </p:nvSpPr>
        <p:spPr/>
        <p:txBody>
          <a:bodyPr/>
          <a:lstStyle/>
          <a:p>
            <a:r>
              <a:rPr lang="zh-TW" altLang="en-US" dirty="0"/>
              <a:t>鄰接串列</a:t>
            </a:r>
            <a:r>
              <a:rPr lang="en-US" altLang="zh-TW" dirty="0"/>
              <a:t>(Adjacency list) </a:t>
            </a:r>
            <a:r>
              <a:rPr lang="zh-TW" altLang="en-US" dirty="0"/>
              <a:t>表示法</a:t>
            </a:r>
          </a:p>
        </p:txBody>
      </p:sp>
      <p:sp>
        <p:nvSpPr>
          <p:cNvPr id="44037" name="Rectangle 5"/>
          <p:cNvSpPr>
            <a:spLocks noChangeArrowheads="1"/>
          </p:cNvSpPr>
          <p:nvPr/>
        </p:nvSpPr>
        <p:spPr bwMode="auto">
          <a:xfrm>
            <a:off x="2309813" y="2827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grpSp>
        <p:nvGrpSpPr>
          <p:cNvPr id="44038" name="Group 6"/>
          <p:cNvGrpSpPr>
            <a:grpSpLocks/>
          </p:cNvGrpSpPr>
          <p:nvPr/>
        </p:nvGrpSpPr>
        <p:grpSpPr bwMode="auto">
          <a:xfrm>
            <a:off x="1547664" y="1911349"/>
            <a:ext cx="6705600" cy="4641850"/>
            <a:chOff x="1008" y="1031"/>
            <a:chExt cx="4224" cy="2924"/>
          </a:xfrm>
        </p:grpSpPr>
        <p:graphicFrame>
          <p:nvGraphicFramePr>
            <p:cNvPr id="44039" name="Object 7"/>
            <p:cNvGraphicFramePr>
              <a:graphicFrameLocks noChangeAspect="1"/>
            </p:cNvGraphicFramePr>
            <p:nvPr>
              <p:extLst>
                <p:ext uri="{D42A27DB-BD31-4B8C-83A1-F6EECF244321}">
                  <p14:modId xmlns:p14="http://schemas.microsoft.com/office/powerpoint/2010/main" val="2812871584"/>
                </p:ext>
              </p:extLst>
            </p:nvPr>
          </p:nvGraphicFramePr>
          <p:xfrm>
            <a:off x="1144" y="1031"/>
            <a:ext cx="3168" cy="1165"/>
          </p:xfrm>
          <a:graphic>
            <a:graphicData uri="http://schemas.openxmlformats.org/presentationml/2006/ole">
              <mc:AlternateContent xmlns:mc="http://schemas.openxmlformats.org/markup-compatibility/2006">
                <mc:Choice xmlns:v="urn:schemas-microsoft-com:vml" Requires="v">
                  <p:oleObj spid="_x0000_s4336" r:id="rId4" imgW="3374136" imgH="1243584" progId="Visio.Drawing.5">
                    <p:embed/>
                  </p:oleObj>
                </mc:Choice>
                <mc:Fallback>
                  <p:oleObj r:id="rId4" imgW="3374136" imgH="1243584" progId="Visio.Drawing.5">
                    <p:embed/>
                    <p:pic>
                      <p:nvPicPr>
                        <p:cNvPr id="4403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 y="1031"/>
                          <a:ext cx="3168" cy="1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0" name="AutoShape 8"/>
            <p:cNvSpPr>
              <a:spLocks noChangeArrowheads="1"/>
            </p:cNvSpPr>
            <p:nvPr/>
          </p:nvSpPr>
          <p:spPr bwMode="auto">
            <a:xfrm>
              <a:off x="3552" y="2208"/>
              <a:ext cx="288" cy="432"/>
            </a:xfrm>
            <a:prstGeom prst="downArrow">
              <a:avLst>
                <a:gd name="adj1" fmla="val 50000"/>
                <a:gd name="adj2" fmla="val 37500"/>
              </a:avLst>
            </a:prstGeom>
            <a:ln>
              <a:headEnd/>
              <a:tailEnd/>
            </a:ln>
            <a:extLst/>
          </p:spPr>
          <p:style>
            <a:lnRef idx="1">
              <a:schemeClr val="accent4"/>
            </a:lnRef>
            <a:fillRef idx="2">
              <a:schemeClr val="accent4"/>
            </a:fillRef>
            <a:effectRef idx="1">
              <a:schemeClr val="accent4"/>
            </a:effectRef>
            <a:fontRef idx="minor">
              <a:schemeClr val="dk1"/>
            </a:fontRef>
          </p:style>
          <p:txBody>
            <a:bodyPr vert="eaVert" wrap="none" anchor="ctr"/>
            <a:lstStyle/>
            <a:p>
              <a:endParaRPr lang="zh-TW" altLang="en-US"/>
            </a:p>
          </p:txBody>
        </p:sp>
        <p:sp>
          <p:nvSpPr>
            <p:cNvPr id="44041" name="AutoShape 9"/>
            <p:cNvSpPr>
              <a:spLocks noChangeArrowheads="1"/>
            </p:cNvSpPr>
            <p:nvPr/>
          </p:nvSpPr>
          <p:spPr bwMode="auto">
            <a:xfrm>
              <a:off x="1728" y="2208"/>
              <a:ext cx="288" cy="432"/>
            </a:xfrm>
            <a:prstGeom prst="downArrow">
              <a:avLst>
                <a:gd name="adj1" fmla="val 50000"/>
                <a:gd name="adj2" fmla="val 37500"/>
              </a:avLst>
            </a:prstGeom>
            <a:ln>
              <a:headEnd/>
              <a:tailEnd/>
            </a:ln>
            <a:extLst/>
          </p:spPr>
          <p:style>
            <a:lnRef idx="1">
              <a:schemeClr val="accent4"/>
            </a:lnRef>
            <a:fillRef idx="2">
              <a:schemeClr val="accent4"/>
            </a:fillRef>
            <a:effectRef idx="1">
              <a:schemeClr val="accent4"/>
            </a:effectRef>
            <a:fontRef idx="minor">
              <a:schemeClr val="dk1"/>
            </a:fontRef>
          </p:style>
          <p:txBody>
            <a:bodyPr vert="eaVert" wrap="none" anchor="ctr"/>
            <a:lstStyle/>
            <a:p>
              <a:endParaRPr lang="zh-TW" altLang="en-US"/>
            </a:p>
          </p:txBody>
        </p:sp>
        <p:graphicFrame>
          <p:nvGraphicFramePr>
            <p:cNvPr id="44042" name="Object 10"/>
            <p:cNvGraphicFramePr>
              <a:graphicFrameLocks noChangeAspect="1"/>
            </p:cNvGraphicFramePr>
            <p:nvPr/>
          </p:nvGraphicFramePr>
          <p:xfrm>
            <a:off x="1008" y="2832"/>
            <a:ext cx="4224" cy="1123"/>
          </p:xfrm>
          <a:graphic>
            <a:graphicData uri="http://schemas.openxmlformats.org/presentationml/2006/ole">
              <mc:AlternateContent xmlns:mc="http://schemas.openxmlformats.org/markup-compatibility/2006">
                <mc:Choice xmlns:v="urn:schemas-microsoft-com:vml" Requires="v">
                  <p:oleObj spid="_x0000_s4337" name="Visio" r:id="rId6" imgW="4524756" imgH="1207008" progId="Visio.Drawing.11">
                    <p:embed/>
                  </p:oleObj>
                </mc:Choice>
                <mc:Fallback>
                  <p:oleObj name="Visio" r:id="rId6" imgW="4524756" imgH="1207008" progId="Visio.Drawing.11">
                    <p:embed/>
                    <p:pic>
                      <p:nvPicPr>
                        <p:cNvPr id="4404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 y="2832"/>
                          <a:ext cx="4224" cy="1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8857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TW" altLang="en-US" dirty="0"/>
              <a:t>圖形的表示法</a:t>
            </a:r>
          </a:p>
        </p:txBody>
      </p:sp>
      <p:sp>
        <p:nvSpPr>
          <p:cNvPr id="46083" name="Rectangle 3"/>
          <p:cNvSpPr>
            <a:spLocks noGrp="1" noChangeArrowheads="1"/>
          </p:cNvSpPr>
          <p:nvPr>
            <p:ph idx="1"/>
          </p:nvPr>
        </p:nvSpPr>
        <p:spPr/>
        <p:txBody>
          <a:bodyPr/>
          <a:lstStyle/>
          <a:p>
            <a:r>
              <a:rPr lang="zh-TW" altLang="en-US"/>
              <a:t>鄰接串列與反鄰接串列</a:t>
            </a:r>
          </a:p>
        </p:txBody>
      </p:sp>
      <p:sp>
        <p:nvSpPr>
          <p:cNvPr id="46084" name="Rectangle 4"/>
          <p:cNvSpPr>
            <a:spLocks noChangeArrowheads="1"/>
          </p:cNvSpPr>
          <p:nvPr/>
        </p:nvSpPr>
        <p:spPr bwMode="auto">
          <a:xfrm>
            <a:off x="3055938"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sp>
        <p:nvSpPr>
          <p:cNvPr id="46085" name="Rectangle 5"/>
          <p:cNvSpPr>
            <a:spLocks noChangeArrowheads="1"/>
          </p:cNvSpPr>
          <p:nvPr/>
        </p:nvSpPr>
        <p:spPr bwMode="auto">
          <a:xfrm>
            <a:off x="2309813" y="2827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TW" altLang="en-US"/>
          </a:p>
        </p:txBody>
      </p:sp>
      <p:graphicFrame>
        <p:nvGraphicFramePr>
          <p:cNvPr id="46086" name="Object 6"/>
          <p:cNvGraphicFramePr>
            <a:graphicFrameLocks noChangeAspect="1"/>
          </p:cNvGraphicFramePr>
          <p:nvPr>
            <p:extLst>
              <p:ext uri="{D42A27DB-BD31-4B8C-83A1-F6EECF244321}">
                <p14:modId xmlns:p14="http://schemas.microsoft.com/office/powerpoint/2010/main" val="740475696"/>
              </p:ext>
            </p:extLst>
          </p:nvPr>
        </p:nvGraphicFramePr>
        <p:xfrm>
          <a:off x="762000" y="2514600"/>
          <a:ext cx="2514600" cy="1731963"/>
        </p:xfrm>
        <a:graphic>
          <a:graphicData uri="http://schemas.openxmlformats.org/presentationml/2006/ole">
            <mc:AlternateContent xmlns:mc="http://schemas.openxmlformats.org/markup-compatibility/2006">
              <mc:Choice xmlns:v="urn:schemas-microsoft-com:vml" Requires="v">
                <p:oleObj spid="_x0000_s5479" name="VISIO" r:id="rId4" imgW="1413360" imgH="972720" progId="Visio.Drawing.5">
                  <p:embed/>
                </p:oleObj>
              </mc:Choice>
              <mc:Fallback>
                <p:oleObj name="VISIO" r:id="rId4" imgW="1413360" imgH="972720" progId="Visio.Drawing.5">
                  <p:embed/>
                  <p:pic>
                    <p:nvPicPr>
                      <p:cNvPr id="46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514600"/>
                        <a:ext cx="2514600" cy="173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7" name="Object 7"/>
          <p:cNvGraphicFramePr>
            <a:graphicFrameLocks noChangeAspect="1"/>
          </p:cNvGraphicFramePr>
          <p:nvPr/>
        </p:nvGraphicFramePr>
        <p:xfrm>
          <a:off x="4953000" y="1447800"/>
          <a:ext cx="3581400" cy="1979613"/>
        </p:xfrm>
        <a:graphic>
          <a:graphicData uri="http://schemas.openxmlformats.org/presentationml/2006/ole">
            <mc:AlternateContent xmlns:mc="http://schemas.openxmlformats.org/markup-compatibility/2006">
              <mc:Choice xmlns:v="urn:schemas-microsoft-com:vml" Requires="v">
                <p:oleObj spid="_x0000_s5480" name="VISIO" r:id="rId6" imgW="2184120" imgH="1206360" progId="Visio.Drawing.5">
                  <p:embed/>
                </p:oleObj>
              </mc:Choice>
              <mc:Fallback>
                <p:oleObj name="VISIO" r:id="rId6" imgW="2184120" imgH="1206360" progId="Visio.Drawing.5">
                  <p:embed/>
                  <p:pic>
                    <p:nvPicPr>
                      <p:cNvPr id="4608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447800"/>
                        <a:ext cx="3581400"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8" name="Object 8"/>
          <p:cNvGraphicFramePr>
            <a:graphicFrameLocks noChangeAspect="1"/>
          </p:cNvGraphicFramePr>
          <p:nvPr/>
        </p:nvGraphicFramePr>
        <p:xfrm>
          <a:off x="4953000" y="3886200"/>
          <a:ext cx="2667000" cy="1955800"/>
        </p:xfrm>
        <a:graphic>
          <a:graphicData uri="http://schemas.openxmlformats.org/presentationml/2006/ole">
            <mc:AlternateContent xmlns:mc="http://schemas.openxmlformats.org/markup-compatibility/2006">
              <mc:Choice xmlns:v="urn:schemas-microsoft-com:vml" Requires="v">
                <p:oleObj spid="_x0000_s5481" name="VISIO" r:id="rId8" imgW="1644120" imgH="1206360" progId="Visio.Drawing.5">
                  <p:embed/>
                </p:oleObj>
              </mc:Choice>
              <mc:Fallback>
                <p:oleObj name="VISIO" r:id="rId8" imgW="1644120" imgH="1206360" progId="Visio.Drawing.5">
                  <p:embed/>
                  <p:pic>
                    <p:nvPicPr>
                      <p:cNvPr id="4608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3886200"/>
                        <a:ext cx="2667000"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9" name="Line 9"/>
          <p:cNvSpPr>
            <a:spLocks noChangeShapeType="1"/>
          </p:cNvSpPr>
          <p:nvPr/>
        </p:nvSpPr>
        <p:spPr bwMode="auto">
          <a:xfrm flipV="1">
            <a:off x="3352800" y="2362200"/>
            <a:ext cx="1371600" cy="685800"/>
          </a:xfrm>
          <a:prstGeom prst="line">
            <a:avLst/>
          </a:prstGeom>
          <a:noFill/>
          <a:ln w="635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46090" name="Line 10"/>
          <p:cNvSpPr>
            <a:spLocks noChangeShapeType="1"/>
          </p:cNvSpPr>
          <p:nvPr/>
        </p:nvSpPr>
        <p:spPr bwMode="auto">
          <a:xfrm>
            <a:off x="3352800" y="3276600"/>
            <a:ext cx="1295400" cy="838200"/>
          </a:xfrm>
          <a:prstGeom prst="line">
            <a:avLst/>
          </a:prstGeom>
          <a:noFill/>
          <a:ln w="635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46091" name="Text Box 11"/>
          <p:cNvSpPr txBox="1">
            <a:spLocks noChangeArrowheads="1"/>
          </p:cNvSpPr>
          <p:nvPr/>
        </p:nvSpPr>
        <p:spPr bwMode="auto">
          <a:xfrm>
            <a:off x="3384216" y="1900549"/>
            <a:ext cx="1295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000" b="1" dirty="0">
                <a:solidFill>
                  <a:srgbClr val="339933"/>
                </a:solidFill>
                <a:latin typeface="SimSun" panose="02010600030101010101" pitchFamily="2" charset="-122"/>
              </a:rPr>
              <a:t>連接串列</a:t>
            </a:r>
          </a:p>
        </p:txBody>
      </p:sp>
      <p:sp>
        <p:nvSpPr>
          <p:cNvPr id="46092" name="Text Box 12"/>
          <p:cNvSpPr txBox="1">
            <a:spLocks noChangeArrowheads="1"/>
          </p:cNvSpPr>
          <p:nvPr/>
        </p:nvSpPr>
        <p:spPr bwMode="auto">
          <a:xfrm>
            <a:off x="3231816" y="4205287"/>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af-ZA" sz="2000" b="1" dirty="0">
                <a:solidFill>
                  <a:srgbClr val="339933"/>
                </a:solidFill>
                <a:latin typeface="SimSun" panose="02010600030101010101" pitchFamily="2" charset="-122"/>
              </a:rPr>
              <a:t>反</a:t>
            </a:r>
            <a:r>
              <a:rPr lang="zh-TW" altLang="en-US" sz="2000" b="1" dirty="0">
                <a:solidFill>
                  <a:srgbClr val="339933"/>
                </a:solidFill>
                <a:latin typeface="SimSun" panose="02010600030101010101" pitchFamily="2" charset="-122"/>
              </a:rPr>
              <a:t>連接串列</a:t>
            </a:r>
          </a:p>
        </p:txBody>
      </p:sp>
      <p:sp>
        <p:nvSpPr>
          <p:cNvPr id="2" name="文字方塊 1"/>
          <p:cNvSpPr txBox="1"/>
          <p:nvPr/>
        </p:nvSpPr>
        <p:spPr>
          <a:xfrm>
            <a:off x="3023432" y="4791965"/>
            <a:ext cx="1808584" cy="646331"/>
          </a:xfrm>
          <a:prstGeom prst="rect">
            <a:avLst/>
          </a:prstGeom>
          <a:noFill/>
        </p:spPr>
        <p:txBody>
          <a:bodyPr wrap="square" rtlCol="0">
            <a:spAutoFit/>
          </a:bodyPr>
          <a:lstStyle/>
          <a:p>
            <a:pPr algn="ctr"/>
            <a:r>
              <a:rPr lang="zh-TW" altLang="en-US" dirty="0"/>
              <a:t>看的箭頭方向相反</a:t>
            </a:r>
            <a:r>
              <a:rPr lang="en-US" altLang="zh-TW" dirty="0"/>
              <a:t>!!</a:t>
            </a:r>
            <a:endParaRPr lang="zh-TW" altLang="en-US" dirty="0"/>
          </a:p>
        </p:txBody>
      </p:sp>
    </p:spTree>
    <p:extLst>
      <p:ext uri="{BB962C8B-B14F-4D97-AF65-F5344CB8AC3E}">
        <p14:creationId xmlns:p14="http://schemas.microsoft.com/office/powerpoint/2010/main" val="171278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圖形表示法</a:t>
            </a:r>
            <a:endParaRPr lang="zh-TW" altLang="en-US" dirty="0"/>
          </a:p>
        </p:txBody>
      </p:sp>
      <p:sp>
        <p:nvSpPr>
          <p:cNvPr id="3" name="內容版面配置區 2"/>
          <p:cNvSpPr>
            <a:spLocks noGrp="1"/>
          </p:cNvSpPr>
          <p:nvPr>
            <p:ph idx="1"/>
          </p:nvPr>
        </p:nvSpPr>
        <p:spPr>
          <a:xfrm>
            <a:off x="828675" y="1628800"/>
            <a:ext cx="7486650" cy="4572000"/>
          </a:xfrm>
        </p:spPr>
        <p:txBody>
          <a:bodyPr/>
          <a:lstStyle/>
          <a:p>
            <a:r>
              <a:rPr lang="zh-TW" altLang="en-US" dirty="0"/>
              <a:t>複習一下兩種表示法</a:t>
            </a:r>
            <a:r>
              <a:rPr lang="en-US" altLang="zh-TW" dirty="0"/>
              <a:t>-- </a:t>
            </a:r>
            <a:r>
              <a:rPr lang="zh-TW" altLang="en-US" dirty="0"/>
              <a:t>各有優缺點</a:t>
            </a:r>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32</a:t>
            </a:fld>
            <a:endParaRPr lang="en-US" altLang="zh-TW"/>
          </a:p>
        </p:txBody>
      </p:sp>
      <p:sp>
        <p:nvSpPr>
          <p:cNvPr id="6" name="橢圓 5"/>
          <p:cNvSpPr/>
          <p:nvPr/>
        </p:nvSpPr>
        <p:spPr bwMode="auto">
          <a:xfrm>
            <a:off x="3279921" y="2905094"/>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C</a:t>
            </a:r>
            <a:endParaRPr kumimoji="0" lang="zh-TW" altLang="en-US" sz="1800" b="0" i="0" u="none" strike="noStrike" cap="none" normalizeH="0" baseline="0" dirty="0">
              <a:ln>
                <a:noFill/>
              </a:ln>
              <a:solidFill>
                <a:schemeClr val="tx1"/>
              </a:solidFill>
              <a:effectLst/>
              <a:latin typeface="Arial" charset="0"/>
            </a:endParaRPr>
          </a:p>
        </p:txBody>
      </p:sp>
      <p:sp>
        <p:nvSpPr>
          <p:cNvPr id="9" name="橢圓 8"/>
          <p:cNvSpPr/>
          <p:nvPr/>
        </p:nvSpPr>
        <p:spPr bwMode="auto">
          <a:xfrm>
            <a:off x="4613401" y="3300921"/>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F</a:t>
            </a:r>
            <a:endParaRPr kumimoji="0" lang="zh-TW" altLang="en-US" sz="1800" b="0" i="0" u="none" strike="noStrike" cap="none" normalizeH="0" baseline="0" dirty="0">
              <a:ln>
                <a:noFill/>
              </a:ln>
              <a:solidFill>
                <a:schemeClr val="tx1"/>
              </a:solidFill>
              <a:effectLst/>
              <a:latin typeface="Arial" charset="0"/>
            </a:endParaRPr>
          </a:p>
        </p:txBody>
      </p:sp>
      <p:sp>
        <p:nvSpPr>
          <p:cNvPr id="10" name="橢圓 9"/>
          <p:cNvSpPr/>
          <p:nvPr/>
        </p:nvSpPr>
        <p:spPr bwMode="auto">
          <a:xfrm>
            <a:off x="2537484" y="1980916"/>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A</a:t>
            </a:r>
            <a:endParaRPr kumimoji="0" lang="zh-TW" altLang="en-US" sz="1800" b="0" i="0" u="none" strike="noStrike" cap="none" normalizeH="0" baseline="0" dirty="0">
              <a:ln>
                <a:noFill/>
              </a:ln>
              <a:solidFill>
                <a:schemeClr val="tx1"/>
              </a:solidFill>
              <a:effectLst/>
              <a:latin typeface="Arial" charset="0"/>
            </a:endParaRPr>
          </a:p>
        </p:txBody>
      </p:sp>
      <p:sp>
        <p:nvSpPr>
          <p:cNvPr id="11" name="橢圓 10"/>
          <p:cNvSpPr/>
          <p:nvPr/>
        </p:nvSpPr>
        <p:spPr bwMode="auto">
          <a:xfrm>
            <a:off x="6021967" y="3645024"/>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H</a:t>
            </a:r>
            <a:endParaRPr kumimoji="0" lang="zh-TW" altLang="en-US" sz="1800" b="0" i="0" u="none" strike="noStrike" cap="none" normalizeH="0" baseline="0" dirty="0">
              <a:ln>
                <a:noFill/>
              </a:ln>
              <a:solidFill>
                <a:schemeClr val="tx1"/>
              </a:solidFill>
              <a:effectLst/>
              <a:latin typeface="Arial" charset="0"/>
            </a:endParaRPr>
          </a:p>
        </p:txBody>
      </p:sp>
      <p:sp>
        <p:nvSpPr>
          <p:cNvPr id="12" name="橢圓 11"/>
          <p:cNvSpPr/>
          <p:nvPr/>
        </p:nvSpPr>
        <p:spPr bwMode="auto">
          <a:xfrm>
            <a:off x="4615717" y="1980916"/>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E</a:t>
            </a:r>
            <a:endParaRPr kumimoji="0" lang="zh-TW" altLang="en-US" sz="1800" b="0" i="0" u="none" strike="noStrike" cap="none" normalizeH="0" baseline="0" dirty="0">
              <a:ln>
                <a:noFill/>
              </a:ln>
              <a:solidFill>
                <a:schemeClr val="tx1"/>
              </a:solidFill>
              <a:effectLst/>
              <a:latin typeface="Arial" charset="0"/>
            </a:endParaRPr>
          </a:p>
        </p:txBody>
      </p:sp>
      <p:sp>
        <p:nvSpPr>
          <p:cNvPr id="13" name="橢圓 12"/>
          <p:cNvSpPr/>
          <p:nvPr/>
        </p:nvSpPr>
        <p:spPr bwMode="auto">
          <a:xfrm>
            <a:off x="2537484" y="3596630"/>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B</a:t>
            </a:r>
            <a:endParaRPr kumimoji="0" lang="zh-TW" altLang="en-US" sz="1800" b="0" i="0" u="none" strike="noStrike" cap="none" normalizeH="0" baseline="0" dirty="0">
              <a:ln>
                <a:noFill/>
              </a:ln>
              <a:solidFill>
                <a:schemeClr val="tx1"/>
              </a:solidFill>
              <a:effectLst/>
              <a:latin typeface="Arial" charset="0"/>
            </a:endParaRPr>
          </a:p>
        </p:txBody>
      </p:sp>
      <p:sp>
        <p:nvSpPr>
          <p:cNvPr id="14" name="橢圓 13"/>
          <p:cNvSpPr/>
          <p:nvPr/>
        </p:nvSpPr>
        <p:spPr bwMode="auto">
          <a:xfrm>
            <a:off x="3682011" y="3590414"/>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D</a:t>
            </a:r>
            <a:endParaRPr kumimoji="0" lang="zh-TW" altLang="en-US" sz="1800" b="0" i="0" u="none" strike="noStrike" cap="none" normalizeH="0" baseline="0" dirty="0">
              <a:ln>
                <a:noFill/>
              </a:ln>
              <a:solidFill>
                <a:schemeClr val="tx1"/>
              </a:solidFill>
              <a:effectLst/>
              <a:latin typeface="Arial" charset="0"/>
            </a:endParaRPr>
          </a:p>
        </p:txBody>
      </p:sp>
      <p:sp>
        <p:nvSpPr>
          <p:cNvPr id="16" name="橢圓 15"/>
          <p:cNvSpPr/>
          <p:nvPr/>
        </p:nvSpPr>
        <p:spPr bwMode="auto">
          <a:xfrm>
            <a:off x="6015966" y="1988689"/>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G</a:t>
            </a:r>
            <a:endParaRPr kumimoji="0" lang="zh-TW" altLang="en-US" sz="1800" b="0" i="0" u="none" strike="noStrike" cap="none" normalizeH="0" baseline="0" dirty="0">
              <a:ln>
                <a:noFill/>
              </a:ln>
              <a:solidFill>
                <a:schemeClr val="tx1"/>
              </a:solidFill>
              <a:effectLst/>
              <a:latin typeface="Arial" charset="0"/>
            </a:endParaRPr>
          </a:p>
        </p:txBody>
      </p:sp>
      <p:cxnSp>
        <p:nvCxnSpPr>
          <p:cNvPr id="8" name="直線單箭頭接點 7"/>
          <p:cNvCxnSpPr>
            <a:stCxn id="10" idx="6"/>
            <a:endCxn id="12" idx="2"/>
          </p:cNvCxnSpPr>
          <p:nvPr/>
        </p:nvCxnSpPr>
        <p:spPr bwMode="auto">
          <a:xfrm>
            <a:off x="3064435" y="2232944"/>
            <a:ext cx="1551282" cy="0"/>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18" name="直線單箭頭接點 17"/>
          <p:cNvCxnSpPr>
            <a:stCxn id="13" idx="0"/>
            <a:endCxn id="10" idx="4"/>
          </p:cNvCxnSpPr>
          <p:nvPr/>
        </p:nvCxnSpPr>
        <p:spPr bwMode="auto">
          <a:xfrm flipV="1">
            <a:off x="2800960" y="2484972"/>
            <a:ext cx="0" cy="1111658"/>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1" name="直線單箭頭接點 20"/>
          <p:cNvCxnSpPr>
            <a:stCxn id="13" idx="7"/>
            <a:endCxn id="6" idx="3"/>
          </p:cNvCxnSpPr>
          <p:nvPr/>
        </p:nvCxnSpPr>
        <p:spPr bwMode="auto">
          <a:xfrm flipV="1">
            <a:off x="2987265" y="3335333"/>
            <a:ext cx="369826" cy="335114"/>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3" name="直線單箭頭接點 22"/>
          <p:cNvCxnSpPr>
            <a:stCxn id="13" idx="6"/>
            <a:endCxn id="14" idx="2"/>
          </p:cNvCxnSpPr>
          <p:nvPr/>
        </p:nvCxnSpPr>
        <p:spPr bwMode="auto">
          <a:xfrm flipV="1">
            <a:off x="3064435" y="3842442"/>
            <a:ext cx="617576" cy="621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5" name="直線單箭頭接點 24"/>
          <p:cNvCxnSpPr>
            <a:stCxn id="14" idx="3"/>
            <a:endCxn id="13" idx="5"/>
          </p:cNvCxnSpPr>
          <p:nvPr/>
        </p:nvCxnSpPr>
        <p:spPr bwMode="auto">
          <a:xfrm flipH="1">
            <a:off x="2987265" y="4020653"/>
            <a:ext cx="771916" cy="621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7" name="直線單箭頭接點 26"/>
          <p:cNvCxnSpPr>
            <a:stCxn id="14" idx="0"/>
            <a:endCxn id="6" idx="5"/>
          </p:cNvCxnSpPr>
          <p:nvPr/>
        </p:nvCxnSpPr>
        <p:spPr bwMode="auto">
          <a:xfrm flipH="1" flipV="1">
            <a:off x="3729702" y="3335333"/>
            <a:ext cx="215785" cy="255081"/>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9" name="直線單箭頭接點 28"/>
          <p:cNvCxnSpPr>
            <a:stCxn id="10" idx="5"/>
            <a:endCxn id="11" idx="1"/>
          </p:cNvCxnSpPr>
          <p:nvPr/>
        </p:nvCxnSpPr>
        <p:spPr bwMode="auto">
          <a:xfrm>
            <a:off x="2987265" y="2411155"/>
            <a:ext cx="3111872" cy="130768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1" name="直線單箭頭接點 30"/>
          <p:cNvCxnSpPr>
            <a:stCxn id="9" idx="0"/>
            <a:endCxn id="12" idx="4"/>
          </p:cNvCxnSpPr>
          <p:nvPr/>
        </p:nvCxnSpPr>
        <p:spPr bwMode="auto">
          <a:xfrm flipV="1">
            <a:off x="4876877" y="2484972"/>
            <a:ext cx="2316" cy="815949"/>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3" name="直線單箭頭接點 32"/>
          <p:cNvCxnSpPr>
            <a:stCxn id="12" idx="6"/>
            <a:endCxn id="16" idx="2"/>
          </p:cNvCxnSpPr>
          <p:nvPr/>
        </p:nvCxnSpPr>
        <p:spPr bwMode="auto">
          <a:xfrm>
            <a:off x="5142668" y="2232944"/>
            <a:ext cx="873298" cy="7773"/>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5" name="直線單箭頭接點 34"/>
          <p:cNvCxnSpPr>
            <a:stCxn id="16" idx="3"/>
            <a:endCxn id="9" idx="7"/>
          </p:cNvCxnSpPr>
          <p:nvPr/>
        </p:nvCxnSpPr>
        <p:spPr bwMode="auto">
          <a:xfrm flipH="1">
            <a:off x="5063182" y="2418928"/>
            <a:ext cx="1029954" cy="955810"/>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7" name="直線單箭頭接點 36"/>
          <p:cNvCxnSpPr>
            <a:stCxn id="12" idx="5"/>
            <a:endCxn id="11" idx="1"/>
          </p:cNvCxnSpPr>
          <p:nvPr/>
        </p:nvCxnSpPr>
        <p:spPr bwMode="auto">
          <a:xfrm>
            <a:off x="5065498" y="2411155"/>
            <a:ext cx="1033639" cy="130768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9" name="直線單箭頭接點 38"/>
          <p:cNvCxnSpPr>
            <a:stCxn id="11" idx="2"/>
            <a:endCxn id="9" idx="6"/>
          </p:cNvCxnSpPr>
          <p:nvPr/>
        </p:nvCxnSpPr>
        <p:spPr bwMode="auto">
          <a:xfrm flipH="1" flipV="1">
            <a:off x="5140352" y="3552949"/>
            <a:ext cx="881615" cy="344103"/>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41" name="直線單箭頭接點 40"/>
          <p:cNvCxnSpPr>
            <a:stCxn id="14" idx="6"/>
            <a:endCxn id="11" idx="2"/>
          </p:cNvCxnSpPr>
          <p:nvPr/>
        </p:nvCxnSpPr>
        <p:spPr bwMode="auto">
          <a:xfrm>
            <a:off x="4208962" y="3842442"/>
            <a:ext cx="1813005" cy="54610"/>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graphicFrame>
        <p:nvGraphicFramePr>
          <p:cNvPr id="31780" name="表格 31779"/>
          <p:cNvGraphicFramePr>
            <a:graphicFrameLocks noGrp="1"/>
          </p:cNvGraphicFramePr>
          <p:nvPr>
            <p:extLst>
              <p:ext uri="{D42A27DB-BD31-4B8C-83A1-F6EECF244321}">
                <p14:modId xmlns:p14="http://schemas.microsoft.com/office/powerpoint/2010/main" val="1086495707"/>
              </p:ext>
            </p:extLst>
          </p:nvPr>
        </p:nvGraphicFramePr>
        <p:xfrm>
          <a:off x="1567801" y="4084320"/>
          <a:ext cx="3045600" cy="2430000"/>
        </p:xfrm>
        <a:graphic>
          <a:graphicData uri="http://schemas.openxmlformats.org/drawingml/2006/table">
            <a:tbl>
              <a:tblPr firstRow="1" bandRow="1">
                <a:tableStyleId>{5C22544A-7EE6-4342-B048-85BDC9FD1C3A}</a:tableStyleId>
              </a:tblPr>
              <a:tblGrid>
                <a:gridCol w="338400">
                  <a:extLst>
                    <a:ext uri="{9D8B030D-6E8A-4147-A177-3AD203B41FA5}">
                      <a16:colId xmlns:a16="http://schemas.microsoft.com/office/drawing/2014/main" val="3150773790"/>
                    </a:ext>
                  </a:extLst>
                </a:gridCol>
                <a:gridCol w="338400">
                  <a:extLst>
                    <a:ext uri="{9D8B030D-6E8A-4147-A177-3AD203B41FA5}">
                      <a16:colId xmlns:a16="http://schemas.microsoft.com/office/drawing/2014/main" val="371207823"/>
                    </a:ext>
                  </a:extLst>
                </a:gridCol>
                <a:gridCol w="338400">
                  <a:extLst>
                    <a:ext uri="{9D8B030D-6E8A-4147-A177-3AD203B41FA5}">
                      <a16:colId xmlns:a16="http://schemas.microsoft.com/office/drawing/2014/main" val="4162389970"/>
                    </a:ext>
                  </a:extLst>
                </a:gridCol>
                <a:gridCol w="338400">
                  <a:extLst>
                    <a:ext uri="{9D8B030D-6E8A-4147-A177-3AD203B41FA5}">
                      <a16:colId xmlns:a16="http://schemas.microsoft.com/office/drawing/2014/main" val="4092677406"/>
                    </a:ext>
                  </a:extLst>
                </a:gridCol>
                <a:gridCol w="338400">
                  <a:extLst>
                    <a:ext uri="{9D8B030D-6E8A-4147-A177-3AD203B41FA5}">
                      <a16:colId xmlns:a16="http://schemas.microsoft.com/office/drawing/2014/main" val="2184781478"/>
                    </a:ext>
                  </a:extLst>
                </a:gridCol>
                <a:gridCol w="338400">
                  <a:extLst>
                    <a:ext uri="{9D8B030D-6E8A-4147-A177-3AD203B41FA5}">
                      <a16:colId xmlns:a16="http://schemas.microsoft.com/office/drawing/2014/main" val="1886739427"/>
                    </a:ext>
                  </a:extLst>
                </a:gridCol>
                <a:gridCol w="338400">
                  <a:extLst>
                    <a:ext uri="{9D8B030D-6E8A-4147-A177-3AD203B41FA5}">
                      <a16:colId xmlns:a16="http://schemas.microsoft.com/office/drawing/2014/main" val="780391834"/>
                    </a:ext>
                  </a:extLst>
                </a:gridCol>
                <a:gridCol w="338400">
                  <a:extLst>
                    <a:ext uri="{9D8B030D-6E8A-4147-A177-3AD203B41FA5}">
                      <a16:colId xmlns:a16="http://schemas.microsoft.com/office/drawing/2014/main" val="1153890154"/>
                    </a:ext>
                  </a:extLst>
                </a:gridCol>
                <a:gridCol w="338400">
                  <a:extLst>
                    <a:ext uri="{9D8B030D-6E8A-4147-A177-3AD203B41FA5}">
                      <a16:colId xmlns:a16="http://schemas.microsoft.com/office/drawing/2014/main" val="3391100584"/>
                    </a:ext>
                  </a:extLst>
                </a:gridCol>
              </a:tblGrid>
              <a:tr h="270000">
                <a:tc>
                  <a:txBody>
                    <a:bodyPr/>
                    <a:lstStyle/>
                    <a:p>
                      <a:pPr algn="ct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A</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B</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C</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D</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E</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F</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G</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H</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799369"/>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A</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9794312"/>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B</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5684142"/>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C</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1623235"/>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D</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176287"/>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E</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6685894"/>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F</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754188"/>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G</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989768"/>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H</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1</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0</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4866727"/>
                  </a:ext>
                </a:extLst>
              </a:tr>
            </a:tbl>
          </a:graphicData>
        </a:graphic>
      </p:graphicFrame>
      <p:graphicFrame>
        <p:nvGraphicFramePr>
          <p:cNvPr id="31783" name="表格 31782"/>
          <p:cNvGraphicFramePr>
            <a:graphicFrameLocks noGrp="1"/>
          </p:cNvGraphicFramePr>
          <p:nvPr>
            <p:extLst>
              <p:ext uri="{D42A27DB-BD31-4B8C-83A1-F6EECF244321}">
                <p14:modId xmlns:p14="http://schemas.microsoft.com/office/powerpoint/2010/main" val="2439232041"/>
              </p:ext>
            </p:extLst>
          </p:nvPr>
        </p:nvGraphicFramePr>
        <p:xfrm>
          <a:off x="6386752" y="4358640"/>
          <a:ext cx="1353600" cy="2160000"/>
        </p:xfrm>
        <a:graphic>
          <a:graphicData uri="http://schemas.openxmlformats.org/drawingml/2006/table">
            <a:tbl>
              <a:tblPr firstRow="1" bandRow="1">
                <a:tableStyleId>{5C22544A-7EE6-4342-B048-85BDC9FD1C3A}</a:tableStyleId>
              </a:tblPr>
              <a:tblGrid>
                <a:gridCol w="338400">
                  <a:extLst>
                    <a:ext uri="{9D8B030D-6E8A-4147-A177-3AD203B41FA5}">
                      <a16:colId xmlns:a16="http://schemas.microsoft.com/office/drawing/2014/main" val="3680958104"/>
                    </a:ext>
                  </a:extLst>
                </a:gridCol>
                <a:gridCol w="338400">
                  <a:extLst>
                    <a:ext uri="{9D8B030D-6E8A-4147-A177-3AD203B41FA5}">
                      <a16:colId xmlns:a16="http://schemas.microsoft.com/office/drawing/2014/main" val="3096648794"/>
                    </a:ext>
                  </a:extLst>
                </a:gridCol>
                <a:gridCol w="338400">
                  <a:extLst>
                    <a:ext uri="{9D8B030D-6E8A-4147-A177-3AD203B41FA5}">
                      <a16:colId xmlns:a16="http://schemas.microsoft.com/office/drawing/2014/main" val="3089941148"/>
                    </a:ext>
                  </a:extLst>
                </a:gridCol>
                <a:gridCol w="338400">
                  <a:extLst>
                    <a:ext uri="{9D8B030D-6E8A-4147-A177-3AD203B41FA5}">
                      <a16:colId xmlns:a16="http://schemas.microsoft.com/office/drawing/2014/main" val="1101230984"/>
                    </a:ext>
                  </a:extLst>
                </a:gridCol>
              </a:tblGrid>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A</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E</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H</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20171"/>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B</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C</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D</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521258"/>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C</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1993298"/>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D</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B</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C</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H</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264126"/>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E</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G</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H</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2104165"/>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F</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E</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7957035"/>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G</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F</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8847133"/>
                  </a:ext>
                </a:extLst>
              </a:tr>
              <a:tr h="270000">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H</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F</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635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chemeClr val="tx2"/>
                          </a:solidFill>
                          <a:latin typeface="Times New Roman" panose="02020603050405020304" pitchFamily="18" charset="0"/>
                          <a:cs typeface="Times New Roman" panose="02020603050405020304" pitchFamily="18" charset="0"/>
                        </a:rPr>
                        <a:t>-</a:t>
                      </a: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4779980"/>
                  </a:ext>
                </a:extLst>
              </a:tr>
            </a:tbl>
          </a:graphicData>
        </a:graphic>
      </p:graphicFrame>
      <p:sp>
        <p:nvSpPr>
          <p:cNvPr id="31784" name="文字方塊 31783"/>
          <p:cNvSpPr txBox="1"/>
          <p:nvPr/>
        </p:nvSpPr>
        <p:spPr>
          <a:xfrm>
            <a:off x="346143" y="5132754"/>
            <a:ext cx="1151876" cy="646331"/>
          </a:xfrm>
          <a:prstGeom prst="rect">
            <a:avLst/>
          </a:prstGeom>
          <a:noFill/>
        </p:spPr>
        <p:txBody>
          <a:bodyPr wrap="square" rtlCol="0">
            <a:spAutoFit/>
          </a:bodyPr>
          <a:lstStyle/>
          <a:p>
            <a:pPr algn="ctr"/>
            <a:r>
              <a:rPr lang="zh-TW" altLang="en-US" dirty="0"/>
              <a:t>相鄰矩陣</a:t>
            </a:r>
            <a:endParaRPr lang="en-US" altLang="zh-TW" dirty="0"/>
          </a:p>
          <a:p>
            <a:pPr algn="ctr"/>
            <a:r>
              <a:rPr lang="zh-TW" altLang="en-US" dirty="0"/>
              <a:t>表示法</a:t>
            </a:r>
          </a:p>
        </p:txBody>
      </p:sp>
      <p:sp>
        <p:nvSpPr>
          <p:cNvPr id="105" name="文字方塊 104"/>
          <p:cNvSpPr txBox="1"/>
          <p:nvPr/>
        </p:nvSpPr>
        <p:spPr>
          <a:xfrm>
            <a:off x="5109531" y="5143608"/>
            <a:ext cx="1151876" cy="646331"/>
          </a:xfrm>
          <a:prstGeom prst="rect">
            <a:avLst/>
          </a:prstGeom>
          <a:noFill/>
        </p:spPr>
        <p:txBody>
          <a:bodyPr wrap="square" rtlCol="0">
            <a:spAutoFit/>
          </a:bodyPr>
          <a:lstStyle/>
          <a:p>
            <a:pPr algn="ctr"/>
            <a:r>
              <a:rPr lang="zh-TW" altLang="en-US" dirty="0"/>
              <a:t>邊的清單表示法</a:t>
            </a:r>
          </a:p>
        </p:txBody>
      </p:sp>
    </p:spTree>
    <p:extLst>
      <p:ext uri="{BB962C8B-B14F-4D97-AF65-F5344CB8AC3E}">
        <p14:creationId xmlns:p14="http://schemas.microsoft.com/office/powerpoint/2010/main" val="147941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相鄰圖形表示法加強板</a:t>
            </a:r>
          </a:p>
        </p:txBody>
      </p:sp>
      <p:sp>
        <p:nvSpPr>
          <p:cNvPr id="3" name="內容版面配置區 2"/>
          <p:cNvSpPr>
            <a:spLocks noGrp="1"/>
          </p:cNvSpPr>
          <p:nvPr>
            <p:ph idx="1"/>
          </p:nvPr>
        </p:nvSpPr>
        <p:spPr/>
        <p:txBody>
          <a:bodyPr/>
          <a:lstStyle/>
          <a:p>
            <a:r>
              <a:rPr lang="zh-TW" altLang="en-US"/>
              <a:t>萬一</a:t>
            </a:r>
            <a:r>
              <a:rPr lang="en-US" altLang="zh-TW"/>
              <a:t>Edge</a:t>
            </a:r>
            <a:r>
              <a:rPr lang="zh-TW" altLang="en-US"/>
              <a:t>表示</a:t>
            </a:r>
            <a:r>
              <a:rPr lang="en-US" altLang="zh-TW"/>
              <a:t>Vertices</a:t>
            </a:r>
            <a:r>
              <a:rPr lang="zh-TW" altLang="en-US"/>
              <a:t>之間的關係呢</a:t>
            </a:r>
            <a:r>
              <a:rPr lang="en-US" altLang="zh-TW"/>
              <a:t>?</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33</a:t>
            </a:fld>
            <a:endParaRPr lang="en-US" altLang="zh-TW"/>
          </a:p>
        </p:txBody>
      </p:sp>
      <p:sp>
        <p:nvSpPr>
          <p:cNvPr id="6" name="橢圓 5"/>
          <p:cNvSpPr/>
          <p:nvPr/>
        </p:nvSpPr>
        <p:spPr bwMode="auto">
          <a:xfrm>
            <a:off x="3279921" y="2977102"/>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C</a:t>
            </a:r>
            <a:endParaRPr kumimoji="0" lang="zh-TW" altLang="en-US" sz="1800" b="0" i="0" u="none" strike="noStrike" cap="none" normalizeH="0" baseline="0" dirty="0">
              <a:ln>
                <a:noFill/>
              </a:ln>
              <a:solidFill>
                <a:schemeClr val="tx1"/>
              </a:solidFill>
              <a:effectLst/>
              <a:latin typeface="Arial" charset="0"/>
            </a:endParaRPr>
          </a:p>
        </p:txBody>
      </p:sp>
      <p:sp>
        <p:nvSpPr>
          <p:cNvPr id="9" name="橢圓 8"/>
          <p:cNvSpPr/>
          <p:nvPr/>
        </p:nvSpPr>
        <p:spPr bwMode="auto">
          <a:xfrm>
            <a:off x="4613401" y="3372929"/>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F</a:t>
            </a:r>
            <a:endParaRPr kumimoji="0" lang="zh-TW" altLang="en-US" sz="1800" b="0" i="0" u="none" strike="noStrike" cap="none" normalizeH="0" baseline="0" dirty="0">
              <a:ln>
                <a:noFill/>
              </a:ln>
              <a:solidFill>
                <a:schemeClr val="tx1"/>
              </a:solidFill>
              <a:effectLst/>
              <a:latin typeface="Arial" charset="0"/>
            </a:endParaRPr>
          </a:p>
        </p:txBody>
      </p:sp>
      <p:sp>
        <p:nvSpPr>
          <p:cNvPr id="10" name="橢圓 9"/>
          <p:cNvSpPr/>
          <p:nvPr/>
        </p:nvSpPr>
        <p:spPr bwMode="auto">
          <a:xfrm>
            <a:off x="2537484" y="2052924"/>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A</a:t>
            </a:r>
            <a:endParaRPr kumimoji="0" lang="zh-TW" altLang="en-US" sz="1800" b="0" i="0" u="none" strike="noStrike" cap="none" normalizeH="0" baseline="0" dirty="0">
              <a:ln>
                <a:noFill/>
              </a:ln>
              <a:solidFill>
                <a:schemeClr val="tx1"/>
              </a:solidFill>
              <a:effectLst/>
              <a:latin typeface="Arial" charset="0"/>
            </a:endParaRPr>
          </a:p>
        </p:txBody>
      </p:sp>
      <p:sp>
        <p:nvSpPr>
          <p:cNvPr id="11" name="橢圓 10"/>
          <p:cNvSpPr/>
          <p:nvPr/>
        </p:nvSpPr>
        <p:spPr bwMode="auto">
          <a:xfrm>
            <a:off x="6021967" y="3717032"/>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H</a:t>
            </a:r>
            <a:endParaRPr kumimoji="0" lang="zh-TW" altLang="en-US" sz="1800" b="0" i="0" u="none" strike="noStrike" cap="none" normalizeH="0" baseline="0" dirty="0">
              <a:ln>
                <a:noFill/>
              </a:ln>
              <a:solidFill>
                <a:schemeClr val="tx1"/>
              </a:solidFill>
              <a:effectLst/>
              <a:latin typeface="Arial" charset="0"/>
            </a:endParaRPr>
          </a:p>
        </p:txBody>
      </p:sp>
      <p:sp>
        <p:nvSpPr>
          <p:cNvPr id="12" name="橢圓 11"/>
          <p:cNvSpPr/>
          <p:nvPr/>
        </p:nvSpPr>
        <p:spPr bwMode="auto">
          <a:xfrm>
            <a:off x="4615717" y="2052924"/>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E</a:t>
            </a:r>
            <a:endParaRPr kumimoji="0" lang="zh-TW" altLang="en-US" sz="1800" b="0" i="0" u="none" strike="noStrike" cap="none" normalizeH="0" baseline="0" dirty="0">
              <a:ln>
                <a:noFill/>
              </a:ln>
              <a:solidFill>
                <a:schemeClr val="tx1"/>
              </a:solidFill>
              <a:effectLst/>
              <a:latin typeface="Arial" charset="0"/>
            </a:endParaRPr>
          </a:p>
        </p:txBody>
      </p:sp>
      <p:sp>
        <p:nvSpPr>
          <p:cNvPr id="13" name="橢圓 12"/>
          <p:cNvSpPr/>
          <p:nvPr/>
        </p:nvSpPr>
        <p:spPr bwMode="auto">
          <a:xfrm>
            <a:off x="2537484" y="3668638"/>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B</a:t>
            </a:r>
            <a:endParaRPr kumimoji="0" lang="zh-TW" altLang="en-US" sz="1800" b="0" i="0" u="none" strike="noStrike" cap="none" normalizeH="0" baseline="0" dirty="0">
              <a:ln>
                <a:noFill/>
              </a:ln>
              <a:solidFill>
                <a:schemeClr val="tx1"/>
              </a:solidFill>
              <a:effectLst/>
              <a:latin typeface="Arial" charset="0"/>
            </a:endParaRPr>
          </a:p>
        </p:txBody>
      </p:sp>
      <p:sp>
        <p:nvSpPr>
          <p:cNvPr id="14" name="橢圓 13"/>
          <p:cNvSpPr/>
          <p:nvPr/>
        </p:nvSpPr>
        <p:spPr bwMode="auto">
          <a:xfrm>
            <a:off x="3682011" y="3662422"/>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D</a:t>
            </a:r>
            <a:endParaRPr kumimoji="0" lang="zh-TW" altLang="en-US" sz="1800" b="0" i="0" u="none" strike="noStrike" cap="none" normalizeH="0" baseline="0" dirty="0">
              <a:ln>
                <a:noFill/>
              </a:ln>
              <a:solidFill>
                <a:schemeClr val="tx1"/>
              </a:solidFill>
              <a:effectLst/>
              <a:latin typeface="Arial" charset="0"/>
            </a:endParaRPr>
          </a:p>
        </p:txBody>
      </p:sp>
      <p:sp>
        <p:nvSpPr>
          <p:cNvPr id="16" name="橢圓 15"/>
          <p:cNvSpPr/>
          <p:nvPr/>
        </p:nvSpPr>
        <p:spPr bwMode="auto">
          <a:xfrm>
            <a:off x="6015966" y="2060697"/>
            <a:ext cx="526951" cy="504056"/>
          </a:xfrm>
          <a:prstGeom prst="ellipse">
            <a:avLst/>
          </a:prstGeom>
          <a:solidFill>
            <a:srgbClr val="FF9900">
              <a:alpha val="50000"/>
            </a:srgb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a:ln>
                  <a:noFill/>
                </a:ln>
                <a:solidFill>
                  <a:schemeClr val="tx1"/>
                </a:solidFill>
                <a:effectLst/>
                <a:latin typeface="Arial" charset="0"/>
              </a:rPr>
              <a:t>G</a:t>
            </a:r>
            <a:endParaRPr kumimoji="0" lang="zh-TW" altLang="en-US" sz="1800" b="0" i="0" u="none" strike="noStrike" cap="none" normalizeH="0" baseline="0" dirty="0">
              <a:ln>
                <a:noFill/>
              </a:ln>
              <a:solidFill>
                <a:schemeClr val="tx1"/>
              </a:solidFill>
              <a:effectLst/>
              <a:latin typeface="Arial" charset="0"/>
            </a:endParaRPr>
          </a:p>
        </p:txBody>
      </p:sp>
      <p:cxnSp>
        <p:nvCxnSpPr>
          <p:cNvPr id="8" name="直線單箭頭接點 7"/>
          <p:cNvCxnSpPr>
            <a:stCxn id="10" idx="6"/>
            <a:endCxn id="12" idx="2"/>
          </p:cNvCxnSpPr>
          <p:nvPr/>
        </p:nvCxnSpPr>
        <p:spPr bwMode="auto">
          <a:xfrm>
            <a:off x="3064435" y="2304952"/>
            <a:ext cx="1551282" cy="0"/>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18" name="直線單箭頭接點 17"/>
          <p:cNvCxnSpPr>
            <a:stCxn id="13" idx="0"/>
            <a:endCxn id="10" idx="4"/>
          </p:cNvCxnSpPr>
          <p:nvPr/>
        </p:nvCxnSpPr>
        <p:spPr bwMode="auto">
          <a:xfrm flipV="1">
            <a:off x="2800960" y="2556980"/>
            <a:ext cx="0" cy="1111658"/>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1" name="直線單箭頭接點 20"/>
          <p:cNvCxnSpPr>
            <a:stCxn id="13" idx="7"/>
            <a:endCxn id="6" idx="3"/>
          </p:cNvCxnSpPr>
          <p:nvPr/>
        </p:nvCxnSpPr>
        <p:spPr bwMode="auto">
          <a:xfrm flipV="1">
            <a:off x="2987265" y="3407341"/>
            <a:ext cx="369826" cy="335114"/>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3" name="直線單箭頭接點 22"/>
          <p:cNvCxnSpPr>
            <a:stCxn id="13" idx="6"/>
            <a:endCxn id="14" idx="2"/>
          </p:cNvCxnSpPr>
          <p:nvPr/>
        </p:nvCxnSpPr>
        <p:spPr bwMode="auto">
          <a:xfrm flipV="1">
            <a:off x="3064435" y="3914450"/>
            <a:ext cx="617576" cy="621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5" name="直線單箭頭接點 24"/>
          <p:cNvCxnSpPr/>
          <p:nvPr/>
        </p:nvCxnSpPr>
        <p:spPr bwMode="auto">
          <a:xfrm flipH="1">
            <a:off x="4699385" y="4150200"/>
            <a:ext cx="771916" cy="621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7" name="直線單箭頭接點 26"/>
          <p:cNvCxnSpPr>
            <a:stCxn id="14" idx="0"/>
            <a:endCxn id="6" idx="5"/>
          </p:cNvCxnSpPr>
          <p:nvPr/>
        </p:nvCxnSpPr>
        <p:spPr bwMode="auto">
          <a:xfrm flipH="1" flipV="1">
            <a:off x="3729702" y="3407341"/>
            <a:ext cx="215785" cy="255081"/>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29" name="直線單箭頭接點 28"/>
          <p:cNvCxnSpPr>
            <a:stCxn id="10" idx="5"/>
            <a:endCxn id="11" idx="1"/>
          </p:cNvCxnSpPr>
          <p:nvPr/>
        </p:nvCxnSpPr>
        <p:spPr bwMode="auto">
          <a:xfrm>
            <a:off x="2987265" y="2483163"/>
            <a:ext cx="3111872" cy="130768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1" name="直線單箭頭接點 30"/>
          <p:cNvCxnSpPr>
            <a:stCxn id="9" idx="0"/>
            <a:endCxn id="12" idx="4"/>
          </p:cNvCxnSpPr>
          <p:nvPr/>
        </p:nvCxnSpPr>
        <p:spPr bwMode="auto">
          <a:xfrm flipV="1">
            <a:off x="4876877" y="2556980"/>
            <a:ext cx="2316" cy="815949"/>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3" name="直線單箭頭接點 32"/>
          <p:cNvCxnSpPr>
            <a:stCxn id="12" idx="6"/>
            <a:endCxn id="16" idx="2"/>
          </p:cNvCxnSpPr>
          <p:nvPr/>
        </p:nvCxnSpPr>
        <p:spPr bwMode="auto">
          <a:xfrm>
            <a:off x="5142668" y="2304952"/>
            <a:ext cx="873298" cy="7773"/>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5" name="直線單箭頭接點 34"/>
          <p:cNvCxnSpPr>
            <a:stCxn id="16" idx="3"/>
            <a:endCxn id="9" idx="7"/>
          </p:cNvCxnSpPr>
          <p:nvPr/>
        </p:nvCxnSpPr>
        <p:spPr bwMode="auto">
          <a:xfrm flipH="1">
            <a:off x="5063182" y="2490936"/>
            <a:ext cx="1029954" cy="955810"/>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7" name="直線單箭頭接點 36"/>
          <p:cNvCxnSpPr>
            <a:stCxn id="12" idx="5"/>
            <a:endCxn id="11" idx="1"/>
          </p:cNvCxnSpPr>
          <p:nvPr/>
        </p:nvCxnSpPr>
        <p:spPr bwMode="auto">
          <a:xfrm>
            <a:off x="5065498" y="2483163"/>
            <a:ext cx="1033639" cy="1307686"/>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39" name="直線單箭頭接點 38"/>
          <p:cNvCxnSpPr>
            <a:stCxn id="11" idx="2"/>
            <a:endCxn id="9" idx="6"/>
          </p:cNvCxnSpPr>
          <p:nvPr/>
        </p:nvCxnSpPr>
        <p:spPr bwMode="auto">
          <a:xfrm flipH="1" flipV="1">
            <a:off x="5140352" y="3624957"/>
            <a:ext cx="881615" cy="344103"/>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cxnSp>
        <p:nvCxnSpPr>
          <p:cNvPr id="41" name="直線單箭頭接點 40"/>
          <p:cNvCxnSpPr>
            <a:stCxn id="14" idx="6"/>
            <a:endCxn id="11" idx="2"/>
          </p:cNvCxnSpPr>
          <p:nvPr/>
        </p:nvCxnSpPr>
        <p:spPr bwMode="auto">
          <a:xfrm>
            <a:off x="4208962" y="3914450"/>
            <a:ext cx="1813005" cy="54610"/>
          </a:xfrm>
          <a:prstGeom prst="straightConnector1">
            <a:avLst/>
          </a:prstGeom>
          <a:ln>
            <a:headEnd type="none" w="med" len="med"/>
            <a:tailEnd type="triangle" w="med" len="med"/>
          </a:ln>
          <a:extLst/>
        </p:spPr>
        <p:style>
          <a:lnRef idx="2">
            <a:schemeClr val="accent6"/>
          </a:lnRef>
          <a:fillRef idx="1">
            <a:schemeClr val="lt1"/>
          </a:fillRef>
          <a:effectRef idx="0">
            <a:schemeClr val="accent6"/>
          </a:effectRef>
          <a:fontRef idx="minor">
            <a:schemeClr val="dk1"/>
          </a:fontRef>
        </p:style>
      </p:cxnSp>
      <p:graphicFrame>
        <p:nvGraphicFramePr>
          <p:cNvPr id="31780" name="表格 31779"/>
          <p:cNvGraphicFramePr>
            <a:graphicFrameLocks noGrp="1"/>
          </p:cNvGraphicFramePr>
          <p:nvPr>
            <p:extLst>
              <p:ext uri="{D42A27DB-BD31-4B8C-83A1-F6EECF244321}">
                <p14:modId xmlns:p14="http://schemas.microsoft.com/office/powerpoint/2010/main" val="3080366644"/>
              </p:ext>
            </p:extLst>
          </p:nvPr>
        </p:nvGraphicFramePr>
        <p:xfrm>
          <a:off x="3635895" y="4370923"/>
          <a:ext cx="2689623" cy="2200932"/>
        </p:xfrm>
        <a:graphic>
          <a:graphicData uri="http://schemas.openxmlformats.org/drawingml/2006/table">
            <a:tbl>
              <a:tblPr firstRow="1" bandRow="1">
                <a:tableStyleId>{5C22544A-7EE6-4342-B048-85BDC9FD1C3A}</a:tableStyleId>
              </a:tblPr>
              <a:tblGrid>
                <a:gridCol w="298847">
                  <a:extLst>
                    <a:ext uri="{9D8B030D-6E8A-4147-A177-3AD203B41FA5}">
                      <a16:colId xmlns:a16="http://schemas.microsoft.com/office/drawing/2014/main" val="3150773790"/>
                    </a:ext>
                  </a:extLst>
                </a:gridCol>
                <a:gridCol w="298847">
                  <a:extLst>
                    <a:ext uri="{9D8B030D-6E8A-4147-A177-3AD203B41FA5}">
                      <a16:colId xmlns:a16="http://schemas.microsoft.com/office/drawing/2014/main" val="371207823"/>
                    </a:ext>
                  </a:extLst>
                </a:gridCol>
                <a:gridCol w="298847">
                  <a:extLst>
                    <a:ext uri="{9D8B030D-6E8A-4147-A177-3AD203B41FA5}">
                      <a16:colId xmlns:a16="http://schemas.microsoft.com/office/drawing/2014/main" val="4162389970"/>
                    </a:ext>
                  </a:extLst>
                </a:gridCol>
                <a:gridCol w="298847">
                  <a:extLst>
                    <a:ext uri="{9D8B030D-6E8A-4147-A177-3AD203B41FA5}">
                      <a16:colId xmlns:a16="http://schemas.microsoft.com/office/drawing/2014/main" val="4092677406"/>
                    </a:ext>
                  </a:extLst>
                </a:gridCol>
                <a:gridCol w="298847">
                  <a:extLst>
                    <a:ext uri="{9D8B030D-6E8A-4147-A177-3AD203B41FA5}">
                      <a16:colId xmlns:a16="http://schemas.microsoft.com/office/drawing/2014/main" val="2184781478"/>
                    </a:ext>
                  </a:extLst>
                </a:gridCol>
                <a:gridCol w="298847">
                  <a:extLst>
                    <a:ext uri="{9D8B030D-6E8A-4147-A177-3AD203B41FA5}">
                      <a16:colId xmlns:a16="http://schemas.microsoft.com/office/drawing/2014/main" val="1886739427"/>
                    </a:ext>
                  </a:extLst>
                </a:gridCol>
                <a:gridCol w="298847">
                  <a:extLst>
                    <a:ext uri="{9D8B030D-6E8A-4147-A177-3AD203B41FA5}">
                      <a16:colId xmlns:a16="http://schemas.microsoft.com/office/drawing/2014/main" val="780391834"/>
                    </a:ext>
                  </a:extLst>
                </a:gridCol>
                <a:gridCol w="298847">
                  <a:extLst>
                    <a:ext uri="{9D8B030D-6E8A-4147-A177-3AD203B41FA5}">
                      <a16:colId xmlns:a16="http://schemas.microsoft.com/office/drawing/2014/main" val="1153890154"/>
                    </a:ext>
                  </a:extLst>
                </a:gridCol>
                <a:gridCol w="298847">
                  <a:extLst>
                    <a:ext uri="{9D8B030D-6E8A-4147-A177-3AD203B41FA5}">
                      <a16:colId xmlns:a16="http://schemas.microsoft.com/office/drawing/2014/main" val="3391100584"/>
                    </a:ext>
                  </a:extLst>
                </a:gridCol>
              </a:tblGrid>
              <a:tr h="244548">
                <a:tc>
                  <a:txBody>
                    <a:bodyPr/>
                    <a:lstStyle/>
                    <a:p>
                      <a:pPr algn="ctr"/>
                      <a:endParaRPr lang="zh-TW" altLang="en-US"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A</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B</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C</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D</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E</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F</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G</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H</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799369"/>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A</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dirty="0">
                          <a:solidFill>
                            <a:srgbClr val="C00000"/>
                          </a:solidFill>
                          <a:latin typeface="Times New Roman" panose="02020603050405020304" pitchFamily="18" charset="0"/>
                          <a:cs typeface="Times New Roman" panose="02020603050405020304" pitchFamily="18" charset="0"/>
                        </a:rPr>
                        <a:t>1.4</a:t>
                      </a:r>
                      <a:endParaRPr lang="zh-TW" altLang="en-US" sz="1600" b="1"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dirty="0">
                          <a:solidFill>
                            <a:srgbClr val="C00000"/>
                          </a:solidFill>
                          <a:latin typeface="Times New Roman" panose="02020603050405020304" pitchFamily="18" charset="0"/>
                          <a:cs typeface="Times New Roman" panose="02020603050405020304" pitchFamily="18" charset="0"/>
                        </a:rPr>
                        <a:t>0.8</a:t>
                      </a:r>
                      <a:endParaRPr lang="zh-TW" altLang="en-US" sz="1600" b="1"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9794312"/>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B</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solidFill>
                            <a:srgbClr val="C00000"/>
                          </a:solidFill>
                          <a:latin typeface="Times New Roman" panose="02020603050405020304" pitchFamily="18" charset="0"/>
                          <a:cs typeface="Times New Roman" panose="02020603050405020304" pitchFamily="18" charset="0"/>
                        </a:rPr>
                        <a:t>1.2</a:t>
                      </a:r>
                      <a:endParaRPr lang="zh-TW" altLang="en-US" sz="1600" b="1"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5684142"/>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C</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1623235"/>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D</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176287"/>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E</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6685894"/>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F</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754188"/>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G</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989768"/>
                  </a:ext>
                </a:extLst>
              </a:tr>
              <a:tr h="244548">
                <a:tc>
                  <a:txBody>
                    <a:bodyPr/>
                    <a:lstStyle/>
                    <a:p>
                      <a:pPr algn="ctr"/>
                      <a:r>
                        <a:rPr lang="en-US" altLang="zh-TW" b="0" dirty="0">
                          <a:solidFill>
                            <a:srgbClr val="C00000"/>
                          </a:solidFill>
                          <a:latin typeface="Times New Roman" panose="02020603050405020304" pitchFamily="18" charset="0"/>
                          <a:cs typeface="Times New Roman" panose="02020603050405020304" pitchFamily="18" charset="0"/>
                        </a:rPr>
                        <a:t>H</a:t>
                      </a:r>
                      <a:endParaRPr lang="zh-TW" altLang="en-US" b="0" dirty="0">
                        <a:solidFill>
                          <a:srgbClr val="C00000"/>
                        </a:solidFill>
                        <a:latin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1</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2"/>
                          </a:solidFill>
                          <a:latin typeface="Times New Roman" panose="02020603050405020304" pitchFamily="18" charset="0"/>
                          <a:cs typeface="Times New Roman" panose="02020603050405020304" pitchFamily="18" charset="0"/>
                        </a:rPr>
                        <a:t>0</a:t>
                      </a:r>
                      <a:endParaRPr lang="zh-TW" altLang="en-US" sz="1400" b="0" dirty="0">
                        <a:solidFill>
                          <a:schemeClr val="tx2"/>
                        </a:solidFill>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4866727"/>
                  </a:ext>
                </a:extLst>
              </a:tr>
            </a:tbl>
          </a:graphicData>
        </a:graphic>
      </p:graphicFrame>
      <p:sp>
        <p:nvSpPr>
          <p:cNvPr id="31784" name="文字方塊 31783"/>
          <p:cNvSpPr txBox="1"/>
          <p:nvPr/>
        </p:nvSpPr>
        <p:spPr>
          <a:xfrm>
            <a:off x="2058263" y="5190293"/>
            <a:ext cx="1151876" cy="646331"/>
          </a:xfrm>
          <a:prstGeom prst="rect">
            <a:avLst/>
          </a:prstGeom>
          <a:noFill/>
        </p:spPr>
        <p:txBody>
          <a:bodyPr wrap="square" rtlCol="0">
            <a:spAutoFit/>
          </a:bodyPr>
          <a:lstStyle/>
          <a:p>
            <a:pPr algn="ctr"/>
            <a:r>
              <a:rPr lang="zh-TW" altLang="en-US" dirty="0"/>
              <a:t>相鄰矩陣</a:t>
            </a:r>
            <a:endParaRPr lang="en-US" altLang="zh-TW" dirty="0"/>
          </a:p>
          <a:p>
            <a:pPr algn="ctr"/>
            <a:r>
              <a:rPr lang="zh-TW" altLang="en-US" dirty="0"/>
              <a:t>表示法</a:t>
            </a:r>
          </a:p>
        </p:txBody>
      </p:sp>
      <p:sp>
        <p:nvSpPr>
          <p:cNvPr id="7" name="文字方塊 6"/>
          <p:cNvSpPr txBox="1"/>
          <p:nvPr/>
        </p:nvSpPr>
        <p:spPr>
          <a:xfrm>
            <a:off x="3692852" y="2569461"/>
            <a:ext cx="505267" cy="369332"/>
          </a:xfrm>
          <a:prstGeom prst="rect">
            <a:avLst/>
          </a:prstGeom>
          <a:noFill/>
        </p:spPr>
        <p:txBody>
          <a:bodyPr wrap="none" rtlCol="0">
            <a:spAutoFit/>
          </a:bodyPr>
          <a:lstStyle/>
          <a:p>
            <a:r>
              <a:rPr lang="en-US" altLang="zh-TW" dirty="0"/>
              <a:t>0.8</a:t>
            </a:r>
            <a:endParaRPr lang="zh-TW" altLang="en-US" dirty="0"/>
          </a:p>
        </p:txBody>
      </p:sp>
      <p:sp>
        <p:nvSpPr>
          <p:cNvPr id="32" name="文字方塊 31"/>
          <p:cNvSpPr txBox="1"/>
          <p:nvPr/>
        </p:nvSpPr>
        <p:spPr>
          <a:xfrm>
            <a:off x="2421860" y="2928143"/>
            <a:ext cx="505267" cy="369332"/>
          </a:xfrm>
          <a:prstGeom prst="rect">
            <a:avLst/>
          </a:prstGeom>
          <a:noFill/>
        </p:spPr>
        <p:txBody>
          <a:bodyPr wrap="none" rtlCol="0">
            <a:spAutoFit/>
          </a:bodyPr>
          <a:lstStyle/>
          <a:p>
            <a:r>
              <a:rPr lang="en-US" altLang="zh-TW" dirty="0"/>
              <a:t>1.2</a:t>
            </a:r>
            <a:endParaRPr lang="zh-TW" altLang="en-US" dirty="0"/>
          </a:p>
        </p:txBody>
      </p:sp>
      <p:sp>
        <p:nvSpPr>
          <p:cNvPr id="34" name="文字方塊 33"/>
          <p:cNvSpPr txBox="1"/>
          <p:nvPr/>
        </p:nvSpPr>
        <p:spPr>
          <a:xfrm>
            <a:off x="3554238" y="1950510"/>
            <a:ext cx="505267" cy="369332"/>
          </a:xfrm>
          <a:prstGeom prst="rect">
            <a:avLst/>
          </a:prstGeom>
          <a:noFill/>
        </p:spPr>
        <p:txBody>
          <a:bodyPr wrap="none" rtlCol="0">
            <a:spAutoFit/>
          </a:bodyPr>
          <a:lstStyle/>
          <a:p>
            <a:r>
              <a:rPr lang="en-US" altLang="zh-TW" dirty="0"/>
              <a:t>1.4</a:t>
            </a:r>
            <a:endParaRPr lang="zh-TW" altLang="en-US" dirty="0"/>
          </a:p>
        </p:txBody>
      </p:sp>
    </p:spTree>
    <p:extLst>
      <p:ext uri="{BB962C8B-B14F-4D97-AF65-F5344CB8AC3E}">
        <p14:creationId xmlns:p14="http://schemas.microsoft.com/office/powerpoint/2010/main" val="41080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圖形結構的精髓</a:t>
            </a:r>
            <a:endParaRPr lang="zh-TW" altLang="en-US" dirty="0"/>
          </a:p>
        </p:txBody>
      </p:sp>
      <p:sp>
        <p:nvSpPr>
          <p:cNvPr id="3" name="內容版面配置區 2"/>
          <p:cNvSpPr>
            <a:spLocks noGrp="1"/>
          </p:cNvSpPr>
          <p:nvPr>
            <p:ph idx="1"/>
          </p:nvPr>
        </p:nvSpPr>
        <p:spPr/>
        <p:txBody>
          <a:bodyPr/>
          <a:lstStyle/>
          <a:p>
            <a:r>
              <a:rPr lang="zh-TW" altLang="en-US" dirty="0"/>
              <a:t>一般圖形結構僅僅只要利用相鄰矩陣就可以儲存</a:t>
            </a:r>
            <a:endParaRPr lang="en-US" altLang="zh-TW" dirty="0"/>
          </a:p>
          <a:p>
            <a:pPr lvl="1"/>
            <a:r>
              <a:rPr lang="zh-TW" altLang="en-US" dirty="0"/>
              <a:t>跟一般陣列沒什麼兩樣</a:t>
            </a:r>
            <a:r>
              <a:rPr lang="en-US" altLang="zh-TW" dirty="0"/>
              <a:t>?!!</a:t>
            </a:r>
          </a:p>
          <a:p>
            <a:pPr lvl="2"/>
            <a:r>
              <a:rPr lang="zh-TW" altLang="en-US" dirty="0"/>
              <a:t>沒錯</a:t>
            </a:r>
            <a:r>
              <a:rPr lang="en-US" altLang="zh-TW" dirty="0"/>
              <a:t>!!</a:t>
            </a:r>
          </a:p>
          <a:p>
            <a:pPr lvl="1"/>
            <a:r>
              <a:rPr lang="zh-TW" altLang="en-US" dirty="0"/>
              <a:t>重點在於這樣的結構，有很多漂亮的演算法可以用</a:t>
            </a:r>
            <a:endParaRPr lang="en-US" altLang="zh-TW" dirty="0"/>
          </a:p>
          <a:p>
            <a:pPr lvl="2"/>
            <a:r>
              <a:rPr lang="zh-TW" altLang="en-US" dirty="0"/>
              <a:t>搜尋路徑</a:t>
            </a:r>
            <a:r>
              <a:rPr lang="en-US" altLang="zh-TW" dirty="0"/>
              <a:t>(Graph traversal)</a:t>
            </a:r>
          </a:p>
          <a:p>
            <a:pPr lvl="2"/>
            <a:r>
              <a:rPr lang="zh-TW" altLang="en-US" dirty="0"/>
              <a:t>最短路徑搜尋</a:t>
            </a:r>
            <a:r>
              <a:rPr lang="en-US" altLang="zh-TW" dirty="0"/>
              <a:t>(Shortest path)</a:t>
            </a:r>
          </a:p>
          <a:p>
            <a:pPr lvl="2"/>
            <a:r>
              <a:rPr lang="zh-TW" altLang="en-US" dirty="0"/>
              <a:t>找關係最相像的資料</a:t>
            </a:r>
            <a:r>
              <a:rPr lang="en-US" altLang="zh-TW" dirty="0"/>
              <a:t>(Relationship inferring)</a:t>
            </a:r>
          </a:p>
          <a:p>
            <a:pPr lvl="2"/>
            <a:r>
              <a:rPr lang="zh-TW" altLang="en-US" dirty="0"/>
              <a:t>把資料分成幾群</a:t>
            </a:r>
            <a:r>
              <a:rPr lang="en-US" altLang="zh-TW" dirty="0"/>
              <a:t>(Clustering)</a:t>
            </a:r>
          </a:p>
          <a:p>
            <a:pPr lvl="2"/>
            <a:r>
              <a:rPr lang="zh-TW" altLang="en-US" dirty="0"/>
              <a:t>把要找的某個結構從圖中找出來</a:t>
            </a:r>
            <a:r>
              <a:rPr lang="en-US" altLang="zh-TW" dirty="0"/>
              <a:t>(Sub-graph problem)</a:t>
            </a:r>
          </a:p>
          <a:p>
            <a:pPr lvl="2"/>
            <a:r>
              <a:rPr lang="zh-TW" altLang="en-US" dirty="0"/>
              <a:t>太多了</a:t>
            </a:r>
            <a:r>
              <a:rPr lang="en-US" altLang="zh-TW" dirty="0"/>
              <a:t>…</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34</a:t>
            </a:fld>
            <a:endParaRPr lang="en-US" altLang="zh-TW"/>
          </a:p>
        </p:txBody>
      </p:sp>
      <p:pic>
        <p:nvPicPr>
          <p:cNvPr id="26626" name="Picture 2" descr="「adjacency matrix」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215" y="4869160"/>
            <a:ext cx="1561306" cy="156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2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26950B-BF54-4E6E-B71A-28E8D2BB0888}"/>
              </a:ext>
            </a:extLst>
          </p:cNvPr>
          <p:cNvSpPr>
            <a:spLocks noGrp="1"/>
          </p:cNvSpPr>
          <p:nvPr>
            <p:ph type="title"/>
          </p:nvPr>
        </p:nvSpPr>
        <p:spPr/>
        <p:txBody>
          <a:bodyPr/>
          <a:lstStyle/>
          <a:p>
            <a:r>
              <a:rPr lang="en-US" altLang="zh-TW" dirty="0"/>
              <a:t>Example</a:t>
            </a:r>
            <a:endParaRPr lang="zh-TW" altLang="en-US" dirty="0"/>
          </a:p>
        </p:txBody>
      </p:sp>
      <p:sp>
        <p:nvSpPr>
          <p:cNvPr id="3" name="內容版面配置區 2">
            <a:extLst>
              <a:ext uri="{FF2B5EF4-FFF2-40B4-BE49-F238E27FC236}">
                <a16:creationId xmlns:a16="http://schemas.microsoft.com/office/drawing/2014/main" id="{BB739D7B-AB59-4D87-A222-5ACB34AAC617}"/>
              </a:ext>
            </a:extLst>
          </p:cNvPr>
          <p:cNvSpPr>
            <a:spLocks noGrp="1"/>
          </p:cNvSpPr>
          <p:nvPr>
            <p:ph idx="1"/>
          </p:nvPr>
        </p:nvSpPr>
        <p:spPr/>
        <p:txBody>
          <a:bodyPr/>
          <a:lstStyle/>
          <a:p>
            <a:r>
              <a:rPr lang="en-US" altLang="zh-TW" dirty="0"/>
              <a:t>https://tinyurl.com/ywztd2p3</a:t>
            </a:r>
          </a:p>
          <a:p>
            <a:endParaRPr lang="en-US" altLang="zh-TW" dirty="0"/>
          </a:p>
          <a:p>
            <a:r>
              <a:rPr lang="zh-TW" altLang="en-US" dirty="0"/>
              <a:t>想像一個大型魚塭養殖場</a:t>
            </a:r>
            <a:r>
              <a:rPr lang="en-US" altLang="zh-TW" dirty="0"/>
              <a:t>,</a:t>
            </a:r>
            <a:r>
              <a:rPr lang="zh-TW" altLang="en-US" dirty="0"/>
              <a:t>裡面有數十個相連的魚塭池</a:t>
            </a:r>
            <a:r>
              <a:rPr lang="en-US" altLang="zh-TW" dirty="0"/>
              <a:t>,</a:t>
            </a:r>
            <a:r>
              <a:rPr lang="zh-TW" altLang="en-US" dirty="0"/>
              <a:t>每個池子都裝有感測器監控水質和魚苗狀況。如果發現某個池子的數據異常</a:t>
            </a:r>
            <a:r>
              <a:rPr lang="en-US" altLang="zh-TW" dirty="0"/>
              <a:t>,</a:t>
            </a:r>
            <a:r>
              <a:rPr lang="zh-TW" altLang="en-US" dirty="0"/>
              <a:t>就需要通知工作人員前往檢查並採取必要的行動。為了有效地監控整個系統</a:t>
            </a:r>
            <a:r>
              <a:rPr lang="en-US" altLang="zh-TW" dirty="0"/>
              <a:t>,</a:t>
            </a:r>
            <a:r>
              <a:rPr lang="zh-TW" altLang="en-US" dirty="0"/>
              <a:t>我們可以使用</a:t>
            </a:r>
            <a:r>
              <a:rPr lang="en-US" altLang="zh-TW" dirty="0"/>
              <a:t>DFS</a:t>
            </a:r>
            <a:r>
              <a:rPr lang="zh-TW" altLang="en-US" dirty="0"/>
              <a:t>演算法來定期遍歷每個池子的感測數據。</a:t>
            </a:r>
          </a:p>
          <a:p>
            <a:endParaRPr lang="zh-TW" altLang="en-US" dirty="0"/>
          </a:p>
          <a:p>
            <a:pPr marL="0" indent="0">
              <a:buNone/>
            </a:pPr>
            <a:endParaRPr lang="zh-TW" altLang="en-US" dirty="0"/>
          </a:p>
          <a:p>
            <a:endParaRPr lang="zh-TW" altLang="en-US" dirty="0"/>
          </a:p>
        </p:txBody>
      </p:sp>
      <p:sp>
        <p:nvSpPr>
          <p:cNvPr id="4" name="日期版面配置區 3">
            <a:extLst>
              <a:ext uri="{FF2B5EF4-FFF2-40B4-BE49-F238E27FC236}">
                <a16:creationId xmlns:a16="http://schemas.microsoft.com/office/drawing/2014/main" id="{6B8DA40B-ABC2-4F17-9437-A165ACFEC1A5}"/>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AB1FA33E-2F9D-4489-8FB1-D2DF6AAB66AD}"/>
              </a:ext>
            </a:extLst>
          </p:cNvPr>
          <p:cNvSpPr>
            <a:spLocks noGrp="1"/>
          </p:cNvSpPr>
          <p:nvPr>
            <p:ph type="sldNum" sz="quarter" idx="4"/>
          </p:nvPr>
        </p:nvSpPr>
        <p:spPr/>
        <p:txBody>
          <a:bodyPr/>
          <a:lstStyle/>
          <a:p>
            <a:fld id="{F455B96A-092B-48A7-A4E0-0D45092B53DA}" type="slidenum">
              <a:rPr lang="en-US" altLang="zh-TW" smtClean="0"/>
              <a:pPr/>
              <a:t>35</a:t>
            </a:fld>
            <a:endParaRPr lang="en-US" altLang="zh-TW"/>
          </a:p>
        </p:txBody>
      </p:sp>
      <p:pic>
        <p:nvPicPr>
          <p:cNvPr id="26626" name="Picture 2">
            <a:extLst>
              <a:ext uri="{FF2B5EF4-FFF2-40B4-BE49-F238E27FC236}">
                <a16:creationId xmlns:a16="http://schemas.microsoft.com/office/drawing/2014/main" id="{215116EA-6026-4E92-AD1D-A972C6DF8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512764"/>
            <a:ext cx="150495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48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D2C3C-ADC0-4B66-B91D-625BF34C1D4D}"/>
              </a:ext>
            </a:extLst>
          </p:cNvPr>
          <p:cNvSpPr>
            <a:spLocks noGrp="1"/>
          </p:cNvSpPr>
          <p:nvPr>
            <p:ph type="title"/>
          </p:nvPr>
        </p:nvSpPr>
        <p:spPr/>
        <p:txBody>
          <a:bodyPr/>
          <a:lstStyle/>
          <a:p>
            <a:r>
              <a:rPr lang="en-US" altLang="zh-TW" dirty="0"/>
              <a:t>DFS</a:t>
            </a:r>
            <a:endParaRPr lang="zh-TW" altLang="en-US" dirty="0"/>
          </a:p>
        </p:txBody>
      </p:sp>
      <p:sp>
        <p:nvSpPr>
          <p:cNvPr id="3" name="內容版面配置區 2">
            <a:extLst>
              <a:ext uri="{FF2B5EF4-FFF2-40B4-BE49-F238E27FC236}">
                <a16:creationId xmlns:a16="http://schemas.microsoft.com/office/drawing/2014/main" id="{97DB5208-4FDC-4447-8BA0-17AAA78ECDFD}"/>
              </a:ext>
            </a:extLst>
          </p:cNvPr>
          <p:cNvSpPr>
            <a:spLocks noGrp="1"/>
          </p:cNvSpPr>
          <p:nvPr>
            <p:ph idx="1"/>
          </p:nvPr>
        </p:nvSpPr>
        <p:spPr/>
        <p:txBody>
          <a:bodyPr>
            <a:normAutofit/>
          </a:bodyPr>
          <a:lstStyle/>
          <a:p>
            <a:r>
              <a:rPr lang="zh-TW" altLang="en-US" b="1" dirty="0"/>
              <a:t>適用情境</a:t>
            </a:r>
            <a:r>
              <a:rPr lang="en-US" altLang="zh-TW" dirty="0"/>
              <a:t>:</a:t>
            </a:r>
          </a:p>
          <a:p>
            <a:pPr lvl="1"/>
            <a:r>
              <a:rPr lang="zh-TW" altLang="en-US" dirty="0"/>
              <a:t>需要遍歷整個網路</a:t>
            </a:r>
            <a:r>
              <a:rPr lang="en-US" altLang="zh-TW" dirty="0"/>
              <a:t>/</a:t>
            </a:r>
            <a:r>
              <a:rPr lang="zh-TW" altLang="en-US" dirty="0"/>
              <a:t>圖形中的所有節點</a:t>
            </a:r>
          </a:p>
          <a:p>
            <a:pPr lvl="1"/>
            <a:r>
              <a:rPr lang="zh-TW" altLang="en-US" dirty="0"/>
              <a:t>檢測網路</a:t>
            </a:r>
            <a:r>
              <a:rPr lang="en-US" altLang="zh-TW" dirty="0"/>
              <a:t>/</a:t>
            </a:r>
            <a:r>
              <a:rPr lang="zh-TW" altLang="en-US" dirty="0"/>
              <a:t>圖形中是否存在特定的路徑或循環</a:t>
            </a:r>
          </a:p>
          <a:p>
            <a:pPr lvl="1"/>
            <a:r>
              <a:rPr lang="zh-TW" altLang="en-US" dirty="0"/>
              <a:t>解決像是迷宮、家譜等具有階層</a:t>
            </a:r>
            <a:r>
              <a:rPr lang="en-US" altLang="zh-TW" dirty="0"/>
              <a:t>/</a:t>
            </a:r>
            <a:r>
              <a:rPr lang="zh-TW" altLang="en-US" dirty="0"/>
              <a:t>樹狀結構的問題</a:t>
            </a:r>
          </a:p>
          <a:p>
            <a:pPr lvl="1"/>
            <a:r>
              <a:rPr lang="zh-TW" altLang="en-US" dirty="0"/>
              <a:t>對記憶體使用量的要求較低</a:t>
            </a:r>
          </a:p>
          <a:p>
            <a:r>
              <a:rPr lang="zh-TW" altLang="en-US" b="1" dirty="0"/>
              <a:t>不適用情境</a:t>
            </a:r>
            <a:r>
              <a:rPr lang="en-US" altLang="zh-TW" dirty="0"/>
              <a:t>:</a:t>
            </a:r>
          </a:p>
          <a:p>
            <a:pPr lvl="1"/>
            <a:r>
              <a:rPr lang="zh-TW" altLang="en-US" dirty="0"/>
              <a:t>尋找最短路徑問題 </a:t>
            </a:r>
            <a:r>
              <a:rPr lang="en-US" altLang="zh-TW" dirty="0"/>
              <a:t>(BFS</a:t>
            </a:r>
            <a:r>
              <a:rPr lang="zh-TW" altLang="en-US" dirty="0"/>
              <a:t>更好</a:t>
            </a:r>
            <a:r>
              <a:rPr lang="en-US" altLang="zh-TW" dirty="0"/>
              <a:t>)</a:t>
            </a:r>
          </a:p>
          <a:p>
            <a:pPr lvl="1"/>
            <a:r>
              <a:rPr lang="zh-TW" altLang="en-US" dirty="0"/>
              <a:t>處理極大規模的網路</a:t>
            </a:r>
            <a:r>
              <a:rPr lang="en-US" altLang="zh-TW" dirty="0"/>
              <a:t>/</a:t>
            </a:r>
            <a:r>
              <a:rPr lang="zh-TW" altLang="en-US" dirty="0"/>
              <a:t>圖形 </a:t>
            </a:r>
            <a:r>
              <a:rPr lang="en-US" altLang="zh-TW" dirty="0"/>
              <a:t>(</a:t>
            </a:r>
            <a:r>
              <a:rPr lang="zh-TW" altLang="en-US" dirty="0"/>
              <a:t>可能發生堆疊溢出</a:t>
            </a:r>
            <a:r>
              <a:rPr lang="en-US" altLang="zh-TW" dirty="0"/>
              <a:t>)</a:t>
            </a:r>
          </a:p>
          <a:p>
            <a:pPr lvl="1"/>
            <a:r>
              <a:rPr lang="zh-TW" altLang="en-US" dirty="0"/>
              <a:t>存在大量平行分支的情況 </a:t>
            </a:r>
            <a:r>
              <a:rPr lang="en-US" altLang="zh-TW" dirty="0"/>
              <a:t>(DFS</a:t>
            </a:r>
            <a:r>
              <a:rPr lang="zh-TW" altLang="en-US" dirty="0"/>
              <a:t>效率較低</a:t>
            </a:r>
            <a:r>
              <a:rPr lang="en-US" altLang="zh-TW" dirty="0"/>
              <a:t>)</a:t>
            </a:r>
          </a:p>
          <a:p>
            <a:pPr lvl="1"/>
            <a:r>
              <a:rPr lang="zh-TW" altLang="en-US" dirty="0"/>
              <a:t>需要按照特定順序訪問節點</a:t>
            </a:r>
          </a:p>
          <a:p>
            <a:pPr lvl="1"/>
            <a:r>
              <a:rPr lang="en-US" altLang="zh-TW" dirty="0"/>
              <a:t>DFS</a:t>
            </a:r>
            <a:r>
              <a:rPr lang="zh-TW" altLang="en-US" dirty="0"/>
              <a:t>適合遍歷具有層級</a:t>
            </a:r>
            <a:r>
              <a:rPr lang="en-US" altLang="zh-TW" dirty="0"/>
              <a:t>/</a:t>
            </a:r>
            <a:r>
              <a:rPr lang="zh-TW" altLang="en-US" dirty="0"/>
              <a:t>樹狀結構的網路</a:t>
            </a:r>
            <a:r>
              <a:rPr lang="en-US" altLang="zh-TW" dirty="0"/>
              <a:t>/</a:t>
            </a:r>
            <a:r>
              <a:rPr lang="zh-TW" altLang="en-US" dirty="0"/>
              <a:t>圖形</a:t>
            </a:r>
            <a:r>
              <a:rPr lang="en-US" altLang="zh-TW" dirty="0"/>
              <a:t>,</a:t>
            </a:r>
            <a:r>
              <a:rPr lang="zh-TW" altLang="en-US" dirty="0"/>
              <a:t>但在面對龐大或高度平行化的問題時</a:t>
            </a:r>
            <a:r>
              <a:rPr lang="en-US" altLang="zh-TW" dirty="0"/>
              <a:t>,</a:t>
            </a:r>
            <a:r>
              <a:rPr lang="zh-TW" altLang="en-US" dirty="0"/>
              <a:t>可能需要其他更合適的演算法</a:t>
            </a:r>
            <a:r>
              <a:rPr lang="en-US" altLang="zh-TW" dirty="0"/>
              <a:t>,</a:t>
            </a:r>
            <a:r>
              <a:rPr lang="zh-TW" altLang="en-US" dirty="0"/>
              <a:t>避免效率低落或資源耗盡的情況發生。選擇使用哪種演算法</a:t>
            </a:r>
            <a:r>
              <a:rPr lang="en-US" altLang="zh-TW" dirty="0"/>
              <a:t>,</a:t>
            </a:r>
            <a:r>
              <a:rPr lang="zh-TW" altLang="en-US" dirty="0"/>
              <a:t>需要根據具體問題的特點來權衡。</a:t>
            </a:r>
          </a:p>
          <a:p>
            <a:endParaRPr lang="zh-TW" altLang="en-US" dirty="0"/>
          </a:p>
        </p:txBody>
      </p:sp>
      <p:sp>
        <p:nvSpPr>
          <p:cNvPr id="4" name="日期版面配置區 3">
            <a:extLst>
              <a:ext uri="{FF2B5EF4-FFF2-40B4-BE49-F238E27FC236}">
                <a16:creationId xmlns:a16="http://schemas.microsoft.com/office/drawing/2014/main" id="{110E4660-D7FE-47E6-849A-1E4BFAA14DF2}"/>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26685137-BB5A-4A77-90F0-CD07F17DFA33}"/>
              </a:ext>
            </a:extLst>
          </p:cNvPr>
          <p:cNvSpPr>
            <a:spLocks noGrp="1"/>
          </p:cNvSpPr>
          <p:nvPr>
            <p:ph type="sldNum" sz="quarter" idx="4"/>
          </p:nvPr>
        </p:nvSpPr>
        <p:spPr/>
        <p:txBody>
          <a:bodyPr/>
          <a:lstStyle/>
          <a:p>
            <a:fld id="{F455B96A-092B-48A7-A4E0-0D45092B53DA}" type="slidenum">
              <a:rPr lang="en-US" altLang="zh-TW" smtClean="0"/>
              <a:pPr/>
              <a:t>36</a:t>
            </a:fld>
            <a:endParaRPr lang="en-US" altLang="zh-TW"/>
          </a:p>
        </p:txBody>
      </p:sp>
    </p:spTree>
    <p:extLst>
      <p:ext uri="{BB962C8B-B14F-4D97-AF65-F5344CB8AC3E}">
        <p14:creationId xmlns:p14="http://schemas.microsoft.com/office/powerpoint/2010/main" val="250356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Graph Traversal</a:t>
            </a:r>
            <a:r>
              <a:rPr lang="zh-TW" altLang="en-US"/>
              <a:t> 問題</a:t>
            </a:r>
            <a:endParaRPr lang="zh-TW" altLang="en-US" dirty="0"/>
          </a:p>
        </p:txBody>
      </p:sp>
      <p:sp>
        <p:nvSpPr>
          <p:cNvPr id="3" name="內容版面配置區 2"/>
          <p:cNvSpPr>
            <a:spLocks noGrp="1"/>
          </p:cNvSpPr>
          <p:nvPr>
            <p:ph idx="1"/>
          </p:nvPr>
        </p:nvSpPr>
        <p:spPr/>
        <p:txBody>
          <a:bodyPr/>
          <a:lstStyle/>
          <a:p>
            <a:r>
              <a:rPr lang="zh-TW" altLang="en-US" dirty="0"/>
              <a:t>要有效率地把所有的</a:t>
            </a:r>
            <a:r>
              <a:rPr lang="en-US" altLang="zh-TW" dirty="0"/>
              <a:t>Vertices</a:t>
            </a:r>
            <a:r>
              <a:rPr lang="zh-TW" altLang="en-US" dirty="0"/>
              <a:t>都找過一遍不容易</a:t>
            </a:r>
            <a:endParaRPr lang="en-US" altLang="zh-TW" dirty="0"/>
          </a:p>
          <a:p>
            <a:pPr lvl="1"/>
            <a:r>
              <a:rPr lang="zh-TW" altLang="en-US" dirty="0"/>
              <a:t>樹狀結構，很有規則，可有前中後序的找法</a:t>
            </a:r>
            <a:endParaRPr lang="en-US" altLang="zh-TW" dirty="0"/>
          </a:p>
          <a:p>
            <a:pPr lvl="1"/>
            <a:r>
              <a:rPr lang="en-US" altLang="zh-TW" dirty="0"/>
              <a:t>Graph?</a:t>
            </a:r>
          </a:p>
          <a:p>
            <a:pPr lvl="1"/>
            <a:endParaRPr lang="en-US" altLang="zh-TW" dirty="0"/>
          </a:p>
          <a:p>
            <a:r>
              <a:rPr lang="zh-TW" altLang="en-US" dirty="0"/>
              <a:t>普遍來說，共有兩種解法</a:t>
            </a:r>
            <a:endParaRPr lang="en-US" altLang="zh-TW" dirty="0"/>
          </a:p>
          <a:p>
            <a:pPr lvl="1"/>
            <a:r>
              <a:rPr lang="en-US" altLang="zh-TW" dirty="0"/>
              <a:t>Breadth-first search (BFS)</a:t>
            </a:r>
          </a:p>
          <a:p>
            <a:pPr lvl="1"/>
            <a:r>
              <a:rPr lang="en-US" altLang="zh-TW" dirty="0"/>
              <a:t>Depth-first search (DFS)</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37</a:t>
            </a:fld>
            <a:endParaRPr lang="en-US" altLang="zh-TW"/>
          </a:p>
        </p:txBody>
      </p:sp>
    </p:spTree>
    <p:extLst>
      <p:ext uri="{BB962C8B-B14F-4D97-AF65-F5344CB8AC3E}">
        <p14:creationId xmlns:p14="http://schemas.microsoft.com/office/powerpoint/2010/main" val="130515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Oval 4"/>
          <p:cNvSpPr>
            <a:spLocks noChangeArrowheads="1"/>
          </p:cNvSpPr>
          <p:nvPr/>
        </p:nvSpPr>
        <p:spPr bwMode="auto">
          <a:xfrm>
            <a:off x="7038975" y="1096963"/>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36868" name="Oval 5"/>
          <p:cNvSpPr>
            <a:spLocks noChangeArrowheads="1"/>
          </p:cNvSpPr>
          <p:nvPr/>
        </p:nvSpPr>
        <p:spPr bwMode="auto">
          <a:xfrm>
            <a:off x="7040563" y="2525713"/>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a:latin typeface="Times New Roman" panose="02020603050405020304" pitchFamily="18" charset="0"/>
              </a:rPr>
              <a:t>7</a:t>
            </a:r>
          </a:p>
        </p:txBody>
      </p:sp>
      <p:sp>
        <p:nvSpPr>
          <p:cNvPr id="36869" name="Oval 6"/>
          <p:cNvSpPr>
            <a:spLocks noChangeArrowheads="1"/>
          </p:cNvSpPr>
          <p:nvPr/>
        </p:nvSpPr>
        <p:spPr bwMode="auto">
          <a:xfrm>
            <a:off x="6292850" y="1485900"/>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1</a:t>
            </a:r>
          </a:p>
        </p:txBody>
      </p:sp>
      <p:sp>
        <p:nvSpPr>
          <p:cNvPr id="36870" name="Oval 7"/>
          <p:cNvSpPr>
            <a:spLocks noChangeArrowheads="1"/>
          </p:cNvSpPr>
          <p:nvPr/>
        </p:nvSpPr>
        <p:spPr bwMode="auto">
          <a:xfrm>
            <a:off x="5900738" y="1978025"/>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3</a:t>
            </a:r>
          </a:p>
        </p:txBody>
      </p:sp>
      <p:sp>
        <p:nvSpPr>
          <p:cNvPr id="36871" name="Oval 8"/>
          <p:cNvSpPr>
            <a:spLocks noChangeArrowheads="1"/>
          </p:cNvSpPr>
          <p:nvPr/>
        </p:nvSpPr>
        <p:spPr bwMode="auto">
          <a:xfrm>
            <a:off x="6683375" y="1978025"/>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36872" name="Oval 9"/>
          <p:cNvSpPr>
            <a:spLocks noChangeArrowheads="1"/>
          </p:cNvSpPr>
          <p:nvPr/>
        </p:nvSpPr>
        <p:spPr bwMode="auto">
          <a:xfrm>
            <a:off x="7786688" y="148590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36873" name="Oval 10"/>
          <p:cNvSpPr>
            <a:spLocks noChangeArrowheads="1"/>
          </p:cNvSpPr>
          <p:nvPr/>
        </p:nvSpPr>
        <p:spPr bwMode="auto">
          <a:xfrm>
            <a:off x="7394575" y="1978025"/>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36874" name="Oval 11"/>
          <p:cNvSpPr>
            <a:spLocks noChangeArrowheads="1"/>
          </p:cNvSpPr>
          <p:nvPr/>
        </p:nvSpPr>
        <p:spPr bwMode="auto">
          <a:xfrm>
            <a:off x="8177213" y="1978025"/>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36875" name="Line 12"/>
          <p:cNvSpPr>
            <a:spLocks noChangeShapeType="1"/>
          </p:cNvSpPr>
          <p:nvPr/>
        </p:nvSpPr>
        <p:spPr bwMode="auto">
          <a:xfrm flipH="1">
            <a:off x="6516688" y="1328738"/>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76" name="Line 13"/>
          <p:cNvSpPr>
            <a:spLocks noChangeShapeType="1"/>
          </p:cNvSpPr>
          <p:nvPr/>
        </p:nvSpPr>
        <p:spPr bwMode="auto">
          <a:xfrm>
            <a:off x="7312025" y="1341438"/>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77" name="Line 14"/>
          <p:cNvSpPr>
            <a:spLocks noChangeShapeType="1"/>
          </p:cNvSpPr>
          <p:nvPr/>
        </p:nvSpPr>
        <p:spPr bwMode="auto">
          <a:xfrm flipH="1">
            <a:off x="6091238" y="1749425"/>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78" name="Line 15"/>
          <p:cNvSpPr>
            <a:spLocks noChangeShapeType="1"/>
          </p:cNvSpPr>
          <p:nvPr/>
        </p:nvSpPr>
        <p:spPr bwMode="auto">
          <a:xfrm>
            <a:off x="6530975" y="1754188"/>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79" name="Line 16"/>
          <p:cNvSpPr>
            <a:spLocks noChangeShapeType="1"/>
          </p:cNvSpPr>
          <p:nvPr/>
        </p:nvSpPr>
        <p:spPr bwMode="auto">
          <a:xfrm flipH="1" flipV="1">
            <a:off x="6905625" y="2268538"/>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80" name="Line 17"/>
          <p:cNvSpPr>
            <a:spLocks noChangeShapeType="1"/>
          </p:cNvSpPr>
          <p:nvPr/>
        </p:nvSpPr>
        <p:spPr bwMode="auto">
          <a:xfrm flipV="1">
            <a:off x="7281863" y="2268538"/>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81" name="Line 18"/>
          <p:cNvSpPr>
            <a:spLocks noChangeShapeType="1"/>
          </p:cNvSpPr>
          <p:nvPr/>
        </p:nvSpPr>
        <p:spPr bwMode="auto">
          <a:xfrm flipH="1" flipV="1">
            <a:off x="6172200" y="2216150"/>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82" name="Line 19"/>
          <p:cNvSpPr>
            <a:spLocks noChangeShapeType="1"/>
          </p:cNvSpPr>
          <p:nvPr/>
        </p:nvSpPr>
        <p:spPr bwMode="auto">
          <a:xfrm flipV="1">
            <a:off x="7335838" y="2222500"/>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83" name="Line 20"/>
          <p:cNvSpPr>
            <a:spLocks noChangeShapeType="1"/>
          </p:cNvSpPr>
          <p:nvPr/>
        </p:nvSpPr>
        <p:spPr bwMode="auto">
          <a:xfrm flipH="1">
            <a:off x="7593013" y="1751013"/>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84" name="Line 21"/>
          <p:cNvSpPr>
            <a:spLocks noChangeShapeType="1"/>
          </p:cNvSpPr>
          <p:nvPr/>
        </p:nvSpPr>
        <p:spPr bwMode="auto">
          <a:xfrm>
            <a:off x="8032750" y="175577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6885" name="Rectangle 22"/>
          <p:cNvSpPr>
            <a:spLocks noChangeArrowheads="1"/>
          </p:cNvSpPr>
          <p:nvPr/>
        </p:nvSpPr>
        <p:spPr bwMode="auto">
          <a:xfrm>
            <a:off x="1062038" y="4306888"/>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86" name="Rectangle 23"/>
          <p:cNvSpPr>
            <a:spLocks noChangeArrowheads="1"/>
          </p:cNvSpPr>
          <p:nvPr/>
        </p:nvSpPr>
        <p:spPr bwMode="auto">
          <a:xfrm>
            <a:off x="1062038" y="4743450"/>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87" name="Rectangle 24"/>
          <p:cNvSpPr>
            <a:spLocks noChangeArrowheads="1"/>
          </p:cNvSpPr>
          <p:nvPr/>
        </p:nvSpPr>
        <p:spPr bwMode="auto">
          <a:xfrm>
            <a:off x="1062038" y="5180013"/>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88" name="Rectangle 25"/>
          <p:cNvSpPr>
            <a:spLocks noChangeArrowheads="1"/>
          </p:cNvSpPr>
          <p:nvPr/>
        </p:nvSpPr>
        <p:spPr bwMode="auto">
          <a:xfrm>
            <a:off x="1062038" y="5616575"/>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89" name="Rectangle 26"/>
          <p:cNvSpPr>
            <a:spLocks noChangeArrowheads="1"/>
          </p:cNvSpPr>
          <p:nvPr/>
        </p:nvSpPr>
        <p:spPr bwMode="auto">
          <a:xfrm>
            <a:off x="1062038" y="2560638"/>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0" name="Rectangle 27"/>
          <p:cNvSpPr>
            <a:spLocks noChangeArrowheads="1"/>
          </p:cNvSpPr>
          <p:nvPr/>
        </p:nvSpPr>
        <p:spPr bwMode="auto">
          <a:xfrm>
            <a:off x="1062038" y="2997200"/>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1" name="Rectangle 28"/>
          <p:cNvSpPr>
            <a:spLocks noChangeArrowheads="1"/>
          </p:cNvSpPr>
          <p:nvPr/>
        </p:nvSpPr>
        <p:spPr bwMode="auto">
          <a:xfrm>
            <a:off x="1062038" y="3433763"/>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2" name="Rectangle 29"/>
          <p:cNvSpPr>
            <a:spLocks noChangeArrowheads="1"/>
          </p:cNvSpPr>
          <p:nvPr/>
        </p:nvSpPr>
        <p:spPr bwMode="auto">
          <a:xfrm>
            <a:off x="1062038" y="3870325"/>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3" name="Rectangle 30"/>
          <p:cNvSpPr>
            <a:spLocks noChangeArrowheads="1"/>
          </p:cNvSpPr>
          <p:nvPr/>
        </p:nvSpPr>
        <p:spPr bwMode="auto">
          <a:xfrm>
            <a:off x="3541713"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4" name="Rectangle 31"/>
          <p:cNvSpPr>
            <a:spLocks noChangeArrowheads="1"/>
          </p:cNvSpPr>
          <p:nvPr/>
        </p:nvSpPr>
        <p:spPr bwMode="auto">
          <a:xfrm>
            <a:off x="3106738"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36895" name="Rectangle 32"/>
          <p:cNvSpPr>
            <a:spLocks noChangeArrowheads="1"/>
          </p:cNvSpPr>
          <p:nvPr/>
        </p:nvSpPr>
        <p:spPr bwMode="auto">
          <a:xfrm>
            <a:off x="3541713"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6" name="Rectangle 33"/>
          <p:cNvSpPr>
            <a:spLocks noChangeArrowheads="1"/>
          </p:cNvSpPr>
          <p:nvPr/>
        </p:nvSpPr>
        <p:spPr bwMode="auto">
          <a:xfrm>
            <a:off x="3105150"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897" name="Rectangle 34"/>
          <p:cNvSpPr>
            <a:spLocks noChangeArrowheads="1"/>
          </p:cNvSpPr>
          <p:nvPr/>
        </p:nvSpPr>
        <p:spPr bwMode="auto">
          <a:xfrm>
            <a:off x="3538538"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898" name="Rectangle 35"/>
          <p:cNvSpPr>
            <a:spLocks noChangeArrowheads="1"/>
          </p:cNvSpPr>
          <p:nvPr/>
        </p:nvSpPr>
        <p:spPr bwMode="auto">
          <a:xfrm>
            <a:off x="3103563"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899" name="Rectangle 36"/>
          <p:cNvSpPr>
            <a:spLocks noChangeArrowheads="1"/>
          </p:cNvSpPr>
          <p:nvPr/>
        </p:nvSpPr>
        <p:spPr bwMode="auto">
          <a:xfrm>
            <a:off x="3541713"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00" name="Rectangle 37"/>
          <p:cNvSpPr>
            <a:spLocks noChangeArrowheads="1"/>
          </p:cNvSpPr>
          <p:nvPr/>
        </p:nvSpPr>
        <p:spPr bwMode="auto">
          <a:xfrm>
            <a:off x="3106738"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36901" name="Rectangle 38"/>
          <p:cNvSpPr>
            <a:spLocks noChangeArrowheads="1"/>
          </p:cNvSpPr>
          <p:nvPr/>
        </p:nvSpPr>
        <p:spPr bwMode="auto">
          <a:xfrm>
            <a:off x="3538538"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02" name="Rectangle 39"/>
          <p:cNvSpPr>
            <a:spLocks noChangeArrowheads="1"/>
          </p:cNvSpPr>
          <p:nvPr/>
        </p:nvSpPr>
        <p:spPr bwMode="auto">
          <a:xfrm>
            <a:off x="3103563"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36903" name="Rectangle 40"/>
          <p:cNvSpPr>
            <a:spLocks noChangeArrowheads="1"/>
          </p:cNvSpPr>
          <p:nvPr/>
        </p:nvSpPr>
        <p:spPr bwMode="auto">
          <a:xfrm>
            <a:off x="3536950"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04" name="Rectangle 41"/>
          <p:cNvSpPr>
            <a:spLocks noChangeArrowheads="1"/>
          </p:cNvSpPr>
          <p:nvPr/>
        </p:nvSpPr>
        <p:spPr bwMode="auto">
          <a:xfrm>
            <a:off x="3101975"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36905" name="Rectangle 42"/>
          <p:cNvSpPr>
            <a:spLocks noChangeArrowheads="1"/>
          </p:cNvSpPr>
          <p:nvPr/>
        </p:nvSpPr>
        <p:spPr bwMode="auto">
          <a:xfrm>
            <a:off x="3535363"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06" name="Rectangle 43"/>
          <p:cNvSpPr>
            <a:spLocks noChangeArrowheads="1"/>
          </p:cNvSpPr>
          <p:nvPr/>
        </p:nvSpPr>
        <p:spPr bwMode="auto">
          <a:xfrm>
            <a:off x="3100388"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36907" name="Rectangle 44"/>
          <p:cNvSpPr>
            <a:spLocks noChangeArrowheads="1"/>
          </p:cNvSpPr>
          <p:nvPr/>
        </p:nvSpPr>
        <p:spPr bwMode="auto">
          <a:xfrm>
            <a:off x="3533775"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08" name="Rectangle 45"/>
          <p:cNvSpPr>
            <a:spLocks noChangeArrowheads="1"/>
          </p:cNvSpPr>
          <p:nvPr/>
        </p:nvSpPr>
        <p:spPr bwMode="auto">
          <a:xfrm>
            <a:off x="3098800"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36909" name="Rectangle 46"/>
          <p:cNvSpPr>
            <a:spLocks noChangeArrowheads="1"/>
          </p:cNvSpPr>
          <p:nvPr/>
        </p:nvSpPr>
        <p:spPr bwMode="auto">
          <a:xfrm>
            <a:off x="4976813"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10" name="Rectangle 47"/>
          <p:cNvSpPr>
            <a:spLocks noChangeArrowheads="1"/>
          </p:cNvSpPr>
          <p:nvPr/>
        </p:nvSpPr>
        <p:spPr bwMode="auto">
          <a:xfrm>
            <a:off x="4541838"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36911" name="Rectangle 48"/>
          <p:cNvSpPr>
            <a:spLocks noChangeArrowheads="1"/>
          </p:cNvSpPr>
          <p:nvPr/>
        </p:nvSpPr>
        <p:spPr bwMode="auto">
          <a:xfrm>
            <a:off x="4976813"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12" name="Rectangle 49"/>
          <p:cNvSpPr>
            <a:spLocks noChangeArrowheads="1"/>
          </p:cNvSpPr>
          <p:nvPr/>
        </p:nvSpPr>
        <p:spPr bwMode="auto">
          <a:xfrm>
            <a:off x="4540250"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36913" name="Rectangle 50"/>
          <p:cNvSpPr>
            <a:spLocks noChangeArrowheads="1"/>
          </p:cNvSpPr>
          <p:nvPr/>
        </p:nvSpPr>
        <p:spPr bwMode="auto">
          <a:xfrm>
            <a:off x="4973638"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14" name="Rectangle 51"/>
          <p:cNvSpPr>
            <a:spLocks noChangeArrowheads="1"/>
          </p:cNvSpPr>
          <p:nvPr/>
        </p:nvSpPr>
        <p:spPr bwMode="auto">
          <a:xfrm>
            <a:off x="4538663"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5</a:t>
            </a:r>
          </a:p>
        </p:txBody>
      </p:sp>
      <p:sp>
        <p:nvSpPr>
          <p:cNvPr id="36915" name="Rectangle 52"/>
          <p:cNvSpPr>
            <a:spLocks noChangeArrowheads="1"/>
          </p:cNvSpPr>
          <p:nvPr/>
        </p:nvSpPr>
        <p:spPr bwMode="auto">
          <a:xfrm>
            <a:off x="4976813"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16" name="Rectangle 53"/>
          <p:cNvSpPr>
            <a:spLocks noChangeArrowheads="1"/>
          </p:cNvSpPr>
          <p:nvPr/>
        </p:nvSpPr>
        <p:spPr bwMode="auto">
          <a:xfrm>
            <a:off x="4541838"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36917" name="Rectangle 54"/>
          <p:cNvSpPr>
            <a:spLocks noChangeArrowheads="1"/>
          </p:cNvSpPr>
          <p:nvPr/>
        </p:nvSpPr>
        <p:spPr bwMode="auto">
          <a:xfrm>
            <a:off x="4973638"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18" name="Rectangle 55"/>
          <p:cNvSpPr>
            <a:spLocks noChangeArrowheads="1"/>
          </p:cNvSpPr>
          <p:nvPr/>
        </p:nvSpPr>
        <p:spPr bwMode="auto">
          <a:xfrm>
            <a:off x="4538663"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36919" name="Rectangle 56"/>
          <p:cNvSpPr>
            <a:spLocks noChangeArrowheads="1"/>
          </p:cNvSpPr>
          <p:nvPr/>
        </p:nvSpPr>
        <p:spPr bwMode="auto">
          <a:xfrm>
            <a:off x="4972050"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20" name="Rectangle 57"/>
          <p:cNvSpPr>
            <a:spLocks noChangeArrowheads="1"/>
          </p:cNvSpPr>
          <p:nvPr/>
        </p:nvSpPr>
        <p:spPr bwMode="auto">
          <a:xfrm>
            <a:off x="4537075"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36921" name="Rectangle 58"/>
          <p:cNvSpPr>
            <a:spLocks noChangeArrowheads="1"/>
          </p:cNvSpPr>
          <p:nvPr/>
        </p:nvSpPr>
        <p:spPr bwMode="auto">
          <a:xfrm>
            <a:off x="4970463"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22" name="Rectangle 59"/>
          <p:cNvSpPr>
            <a:spLocks noChangeArrowheads="1"/>
          </p:cNvSpPr>
          <p:nvPr/>
        </p:nvSpPr>
        <p:spPr bwMode="auto">
          <a:xfrm>
            <a:off x="4535488"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36923" name="Rectangle 60"/>
          <p:cNvSpPr>
            <a:spLocks noChangeArrowheads="1"/>
          </p:cNvSpPr>
          <p:nvPr/>
        </p:nvSpPr>
        <p:spPr bwMode="auto">
          <a:xfrm>
            <a:off x="4968875"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24" name="Rectangle 61"/>
          <p:cNvSpPr>
            <a:spLocks noChangeArrowheads="1"/>
          </p:cNvSpPr>
          <p:nvPr/>
        </p:nvSpPr>
        <p:spPr bwMode="auto">
          <a:xfrm>
            <a:off x="4533900"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4</a:t>
            </a:r>
          </a:p>
        </p:txBody>
      </p:sp>
      <p:sp>
        <p:nvSpPr>
          <p:cNvPr id="36925" name="Rectangle 62"/>
          <p:cNvSpPr>
            <a:spLocks noChangeArrowheads="1"/>
          </p:cNvSpPr>
          <p:nvPr/>
        </p:nvSpPr>
        <p:spPr bwMode="auto">
          <a:xfrm>
            <a:off x="6383338"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26" name="Rectangle 63"/>
          <p:cNvSpPr>
            <a:spLocks noChangeArrowheads="1"/>
          </p:cNvSpPr>
          <p:nvPr/>
        </p:nvSpPr>
        <p:spPr bwMode="auto">
          <a:xfrm>
            <a:off x="5948363"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4</a:t>
            </a:r>
          </a:p>
        </p:txBody>
      </p:sp>
      <p:sp>
        <p:nvSpPr>
          <p:cNvPr id="36927" name="Rectangle 64"/>
          <p:cNvSpPr>
            <a:spLocks noChangeArrowheads="1"/>
          </p:cNvSpPr>
          <p:nvPr/>
        </p:nvSpPr>
        <p:spPr bwMode="auto">
          <a:xfrm>
            <a:off x="6383338"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28" name="Rectangle 65"/>
          <p:cNvSpPr>
            <a:spLocks noChangeArrowheads="1"/>
          </p:cNvSpPr>
          <p:nvPr/>
        </p:nvSpPr>
        <p:spPr bwMode="auto">
          <a:xfrm>
            <a:off x="5948363"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6</a:t>
            </a:r>
          </a:p>
        </p:txBody>
      </p:sp>
      <p:sp>
        <p:nvSpPr>
          <p:cNvPr id="36929" name="Rectangle 66"/>
          <p:cNvSpPr>
            <a:spLocks noChangeArrowheads="1"/>
          </p:cNvSpPr>
          <p:nvPr/>
        </p:nvSpPr>
        <p:spPr bwMode="auto">
          <a:xfrm>
            <a:off x="6383338"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36930" name="Rectangle 67"/>
          <p:cNvSpPr>
            <a:spLocks noChangeArrowheads="1"/>
          </p:cNvSpPr>
          <p:nvPr/>
        </p:nvSpPr>
        <p:spPr bwMode="auto">
          <a:xfrm>
            <a:off x="5948363"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5</a:t>
            </a:r>
          </a:p>
        </p:txBody>
      </p:sp>
      <p:sp>
        <p:nvSpPr>
          <p:cNvPr id="36931" name="Rectangle 68"/>
          <p:cNvSpPr>
            <a:spLocks noChangeArrowheads="1"/>
          </p:cNvSpPr>
          <p:nvPr/>
        </p:nvSpPr>
        <p:spPr bwMode="auto">
          <a:xfrm>
            <a:off x="7812088"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36932" name="Rectangle 69"/>
          <p:cNvSpPr>
            <a:spLocks noChangeArrowheads="1"/>
          </p:cNvSpPr>
          <p:nvPr/>
        </p:nvSpPr>
        <p:spPr bwMode="auto">
          <a:xfrm>
            <a:off x="7377113"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6</a:t>
            </a:r>
          </a:p>
        </p:txBody>
      </p:sp>
      <p:sp>
        <p:nvSpPr>
          <p:cNvPr id="36933" name="Line 70"/>
          <p:cNvSpPr>
            <a:spLocks noChangeShapeType="1"/>
          </p:cNvSpPr>
          <p:nvPr/>
        </p:nvSpPr>
        <p:spPr bwMode="auto">
          <a:xfrm>
            <a:off x="1647825" y="278447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34" name="Line 71"/>
          <p:cNvSpPr>
            <a:spLocks noChangeShapeType="1"/>
          </p:cNvSpPr>
          <p:nvPr/>
        </p:nvSpPr>
        <p:spPr bwMode="auto">
          <a:xfrm>
            <a:off x="1647825" y="320992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35" name="Line 72"/>
          <p:cNvSpPr>
            <a:spLocks noChangeShapeType="1"/>
          </p:cNvSpPr>
          <p:nvPr/>
        </p:nvSpPr>
        <p:spPr bwMode="auto">
          <a:xfrm>
            <a:off x="1647825" y="3649663"/>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36" name="Line 73"/>
          <p:cNvSpPr>
            <a:spLocks noChangeShapeType="1"/>
          </p:cNvSpPr>
          <p:nvPr/>
        </p:nvSpPr>
        <p:spPr bwMode="auto">
          <a:xfrm>
            <a:off x="1647825" y="4094163"/>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37" name="Line 74"/>
          <p:cNvSpPr>
            <a:spLocks noChangeShapeType="1"/>
          </p:cNvSpPr>
          <p:nvPr/>
        </p:nvSpPr>
        <p:spPr bwMode="auto">
          <a:xfrm>
            <a:off x="1647825" y="4500563"/>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38" name="Line 75"/>
          <p:cNvSpPr>
            <a:spLocks noChangeShapeType="1"/>
          </p:cNvSpPr>
          <p:nvPr/>
        </p:nvSpPr>
        <p:spPr bwMode="auto">
          <a:xfrm>
            <a:off x="1647825" y="496887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39" name="Line 76"/>
          <p:cNvSpPr>
            <a:spLocks noChangeShapeType="1"/>
          </p:cNvSpPr>
          <p:nvPr/>
        </p:nvSpPr>
        <p:spPr bwMode="auto">
          <a:xfrm>
            <a:off x="1647825" y="5380038"/>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0" name="Line 77"/>
          <p:cNvSpPr>
            <a:spLocks noChangeShapeType="1"/>
          </p:cNvSpPr>
          <p:nvPr/>
        </p:nvSpPr>
        <p:spPr bwMode="auto">
          <a:xfrm>
            <a:off x="1647825" y="581977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1" name="Line 78"/>
          <p:cNvSpPr>
            <a:spLocks noChangeShapeType="1"/>
          </p:cNvSpPr>
          <p:nvPr/>
        </p:nvSpPr>
        <p:spPr bwMode="auto">
          <a:xfrm>
            <a:off x="3773488" y="277336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2" name="Line 79"/>
          <p:cNvSpPr>
            <a:spLocks noChangeShapeType="1"/>
          </p:cNvSpPr>
          <p:nvPr/>
        </p:nvSpPr>
        <p:spPr bwMode="auto">
          <a:xfrm>
            <a:off x="3773488" y="3208338"/>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3" name="Line 80"/>
          <p:cNvSpPr>
            <a:spLocks noChangeShapeType="1"/>
          </p:cNvSpPr>
          <p:nvPr/>
        </p:nvSpPr>
        <p:spPr bwMode="auto">
          <a:xfrm>
            <a:off x="3773488" y="36576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4" name="Line 81"/>
          <p:cNvSpPr>
            <a:spLocks noChangeShapeType="1"/>
          </p:cNvSpPr>
          <p:nvPr/>
        </p:nvSpPr>
        <p:spPr bwMode="auto">
          <a:xfrm>
            <a:off x="3773488" y="40925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5" name="Line 82"/>
          <p:cNvSpPr>
            <a:spLocks noChangeShapeType="1"/>
          </p:cNvSpPr>
          <p:nvPr/>
        </p:nvSpPr>
        <p:spPr bwMode="auto">
          <a:xfrm>
            <a:off x="3773488" y="4522788"/>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6" name="Line 83"/>
          <p:cNvSpPr>
            <a:spLocks noChangeShapeType="1"/>
          </p:cNvSpPr>
          <p:nvPr/>
        </p:nvSpPr>
        <p:spPr bwMode="auto">
          <a:xfrm>
            <a:off x="3773488" y="49530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7" name="Line 84"/>
          <p:cNvSpPr>
            <a:spLocks noChangeShapeType="1"/>
          </p:cNvSpPr>
          <p:nvPr/>
        </p:nvSpPr>
        <p:spPr bwMode="auto">
          <a:xfrm>
            <a:off x="3773488" y="53975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8" name="Line 85"/>
          <p:cNvSpPr>
            <a:spLocks noChangeShapeType="1"/>
          </p:cNvSpPr>
          <p:nvPr/>
        </p:nvSpPr>
        <p:spPr bwMode="auto">
          <a:xfrm>
            <a:off x="3773488" y="58293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49" name="Line 86"/>
          <p:cNvSpPr>
            <a:spLocks noChangeShapeType="1"/>
          </p:cNvSpPr>
          <p:nvPr/>
        </p:nvSpPr>
        <p:spPr bwMode="auto">
          <a:xfrm>
            <a:off x="5183188" y="58324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50" name="Line 87"/>
          <p:cNvSpPr>
            <a:spLocks noChangeShapeType="1"/>
          </p:cNvSpPr>
          <p:nvPr/>
        </p:nvSpPr>
        <p:spPr bwMode="auto">
          <a:xfrm>
            <a:off x="6605588" y="58324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51" name="Line 88"/>
          <p:cNvSpPr>
            <a:spLocks noChangeShapeType="1"/>
          </p:cNvSpPr>
          <p:nvPr/>
        </p:nvSpPr>
        <p:spPr bwMode="auto">
          <a:xfrm>
            <a:off x="5183188" y="36480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52" name="Line 89"/>
          <p:cNvSpPr>
            <a:spLocks noChangeShapeType="1"/>
          </p:cNvSpPr>
          <p:nvPr/>
        </p:nvSpPr>
        <p:spPr bwMode="auto">
          <a:xfrm>
            <a:off x="5183188" y="32162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953" name="Text Box 90"/>
          <p:cNvSpPr txBox="1">
            <a:spLocks noChangeArrowheads="1"/>
          </p:cNvSpPr>
          <p:nvPr/>
        </p:nvSpPr>
        <p:spPr bwMode="auto">
          <a:xfrm>
            <a:off x="550863" y="252412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[0]</a:t>
            </a:r>
          </a:p>
        </p:txBody>
      </p:sp>
      <p:sp>
        <p:nvSpPr>
          <p:cNvPr id="36954" name="Text Box 91"/>
          <p:cNvSpPr txBox="1">
            <a:spLocks noChangeArrowheads="1"/>
          </p:cNvSpPr>
          <p:nvPr/>
        </p:nvSpPr>
        <p:spPr bwMode="auto">
          <a:xfrm>
            <a:off x="534988" y="29591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[1]</a:t>
            </a:r>
          </a:p>
        </p:txBody>
      </p:sp>
      <p:sp>
        <p:nvSpPr>
          <p:cNvPr id="36955" name="Text Box 92"/>
          <p:cNvSpPr txBox="1">
            <a:spLocks noChangeArrowheads="1"/>
          </p:cNvSpPr>
          <p:nvPr/>
        </p:nvSpPr>
        <p:spPr bwMode="auto">
          <a:xfrm>
            <a:off x="561975" y="34067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[2]</a:t>
            </a:r>
          </a:p>
        </p:txBody>
      </p:sp>
      <p:sp>
        <p:nvSpPr>
          <p:cNvPr id="36956" name="Text Box 93"/>
          <p:cNvSpPr txBox="1">
            <a:spLocks noChangeArrowheads="1"/>
          </p:cNvSpPr>
          <p:nvPr/>
        </p:nvSpPr>
        <p:spPr bwMode="auto">
          <a:xfrm>
            <a:off x="560388" y="385445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[3]</a:t>
            </a:r>
          </a:p>
        </p:txBody>
      </p:sp>
      <p:sp>
        <p:nvSpPr>
          <p:cNvPr id="36957" name="Text Box 94"/>
          <p:cNvSpPr txBox="1">
            <a:spLocks noChangeArrowheads="1"/>
          </p:cNvSpPr>
          <p:nvPr/>
        </p:nvSpPr>
        <p:spPr bwMode="auto">
          <a:xfrm>
            <a:off x="544513" y="428783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[4]</a:t>
            </a:r>
          </a:p>
        </p:txBody>
      </p:sp>
      <p:sp>
        <p:nvSpPr>
          <p:cNvPr id="36958" name="Text Box 95"/>
          <p:cNvSpPr txBox="1">
            <a:spLocks noChangeArrowheads="1"/>
          </p:cNvSpPr>
          <p:nvPr/>
        </p:nvSpPr>
        <p:spPr bwMode="auto">
          <a:xfrm>
            <a:off x="542925" y="472122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[5]</a:t>
            </a:r>
          </a:p>
        </p:txBody>
      </p:sp>
      <p:sp>
        <p:nvSpPr>
          <p:cNvPr id="36959" name="Text Box 96"/>
          <p:cNvSpPr txBox="1">
            <a:spLocks noChangeArrowheads="1"/>
          </p:cNvSpPr>
          <p:nvPr/>
        </p:nvSpPr>
        <p:spPr bwMode="auto">
          <a:xfrm>
            <a:off x="541338" y="5154613"/>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[6]</a:t>
            </a:r>
          </a:p>
        </p:txBody>
      </p:sp>
      <p:sp>
        <p:nvSpPr>
          <p:cNvPr id="36960" name="Text Box 97"/>
          <p:cNvSpPr txBox="1">
            <a:spLocks noChangeArrowheads="1"/>
          </p:cNvSpPr>
          <p:nvPr/>
        </p:nvSpPr>
        <p:spPr bwMode="auto">
          <a:xfrm>
            <a:off x="539750" y="5589588"/>
            <a:ext cx="54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[7]</a:t>
            </a:r>
          </a:p>
        </p:txBody>
      </p:sp>
      <p:sp>
        <p:nvSpPr>
          <p:cNvPr id="36961" name="Text Box 98"/>
          <p:cNvSpPr txBox="1">
            <a:spLocks noChangeArrowheads="1"/>
          </p:cNvSpPr>
          <p:nvPr/>
        </p:nvSpPr>
        <p:spPr bwMode="auto">
          <a:xfrm>
            <a:off x="968375" y="2117725"/>
            <a:ext cx="1370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rPr>
              <a:t>HeadNodes</a:t>
            </a:r>
          </a:p>
        </p:txBody>
      </p:sp>
      <p:sp>
        <p:nvSpPr>
          <p:cNvPr id="36962" name="Text Box 99"/>
          <p:cNvSpPr txBox="1">
            <a:spLocks noChangeArrowheads="1"/>
          </p:cNvSpPr>
          <p:nvPr/>
        </p:nvSpPr>
        <p:spPr bwMode="auto">
          <a:xfrm>
            <a:off x="1042988" y="1125538"/>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
        <p:nvSpPr>
          <p:cNvPr id="2" name="標題 1"/>
          <p:cNvSpPr>
            <a:spLocks noGrp="1"/>
          </p:cNvSpPr>
          <p:nvPr>
            <p:ph type="title"/>
          </p:nvPr>
        </p:nvSpPr>
        <p:spPr/>
        <p:txBody>
          <a:bodyPr/>
          <a:lstStyle/>
          <a:p>
            <a:r>
              <a:rPr lang="zh-TW" altLang="en-US" dirty="0"/>
              <a:t>深度優先</a:t>
            </a:r>
            <a:r>
              <a:rPr lang="en-US" altLang="zh-TW" dirty="0"/>
              <a:t>(Depth-First Search)</a:t>
            </a:r>
            <a:endParaRPr lang="zh-TW" altLang="en-US" dirty="0"/>
          </a:p>
        </p:txBody>
      </p:sp>
      <p:sp>
        <p:nvSpPr>
          <p:cNvPr id="4" name="內容版面配置區 3">
            <a:extLst>
              <a:ext uri="{FF2B5EF4-FFF2-40B4-BE49-F238E27FC236}">
                <a16:creationId xmlns:a16="http://schemas.microsoft.com/office/drawing/2014/main" id="{70B167AC-AB94-4253-B9A8-CA353123CF3A}"/>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18184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深度優先搜尋</a:t>
            </a:r>
            <a:endParaRPr lang="zh-TW" altLang="en-US" dirty="0"/>
          </a:p>
        </p:txBody>
      </p:sp>
      <p:sp>
        <p:nvSpPr>
          <p:cNvPr id="3" name="內容版面配置區 2"/>
          <p:cNvSpPr>
            <a:spLocks noGrp="1"/>
          </p:cNvSpPr>
          <p:nvPr>
            <p:ph idx="1"/>
          </p:nvPr>
        </p:nvSpPr>
        <p:spPr/>
        <p:txBody>
          <a:bodyPr/>
          <a:lstStyle/>
          <a:p>
            <a:r>
              <a:rPr lang="zh-TW" altLang="en-US" dirty="0"/>
              <a:t>由樹的根</a:t>
            </a:r>
            <a:r>
              <a:rPr lang="en-US" altLang="zh-TW" dirty="0"/>
              <a:t>(</a:t>
            </a:r>
            <a:r>
              <a:rPr lang="zh-TW" altLang="en-US" dirty="0"/>
              <a:t>或圖的某一點當成根</a:t>
            </a:r>
            <a:r>
              <a:rPr lang="en-US" altLang="zh-TW" dirty="0"/>
              <a:t>)</a:t>
            </a:r>
            <a:r>
              <a:rPr lang="zh-TW" altLang="en-US" dirty="0"/>
              <a:t> 開始</a:t>
            </a:r>
            <a:endParaRPr lang="en-US" altLang="zh-TW" dirty="0"/>
          </a:p>
          <a:p>
            <a:r>
              <a:rPr lang="zh-TW" altLang="en-US" dirty="0"/>
              <a:t>先到相鄰的</a:t>
            </a:r>
            <a:r>
              <a:rPr lang="en-US" altLang="zh-TW" dirty="0"/>
              <a:t>(</a:t>
            </a:r>
            <a:r>
              <a:rPr lang="zh-TW" altLang="en-US" dirty="0"/>
              <a:t>有一</a:t>
            </a:r>
            <a:r>
              <a:rPr lang="en-US" altLang="zh-TW" dirty="0"/>
              <a:t>edge</a:t>
            </a:r>
            <a:r>
              <a:rPr lang="zh-TW" altLang="en-US" dirty="0"/>
              <a:t>的意思</a:t>
            </a:r>
            <a:r>
              <a:rPr lang="en-US" altLang="zh-TW" dirty="0"/>
              <a:t>)</a:t>
            </a:r>
            <a:r>
              <a:rPr lang="zh-TW" altLang="en-US" dirty="0"/>
              <a:t> </a:t>
            </a:r>
            <a:r>
              <a:rPr lang="en-US" altLang="zh-TW" dirty="0"/>
              <a:t>Vertex</a:t>
            </a:r>
            <a:r>
              <a:rPr lang="zh-TW" altLang="en-US" dirty="0"/>
              <a:t>上，並且未搜尋過的節點上</a:t>
            </a:r>
            <a:endParaRPr lang="en-US" altLang="zh-TW" dirty="0"/>
          </a:p>
          <a:p>
            <a:r>
              <a:rPr lang="zh-TW" altLang="en-US" dirty="0"/>
              <a:t>所謂深度；即讓此節點所有附近的點都跑過了，再回去上一層</a:t>
            </a:r>
            <a:r>
              <a:rPr lang="en-US" altLang="zh-TW" dirty="0"/>
              <a:t>…</a:t>
            </a:r>
          </a:p>
          <a:p>
            <a:r>
              <a:rPr lang="zh-TW" altLang="en-US" dirty="0"/>
              <a:t>有沒有很熟悉的感覺</a:t>
            </a:r>
            <a:r>
              <a:rPr lang="en-US" altLang="zh-TW" dirty="0"/>
              <a:t>?!</a:t>
            </a:r>
          </a:p>
          <a:p>
            <a:pPr lvl="1"/>
            <a:r>
              <a:rPr lang="zh-TW" altLang="en-US" dirty="0"/>
              <a:t>遞迴</a:t>
            </a:r>
            <a:r>
              <a:rPr lang="en-US" altLang="zh-TW" dirty="0"/>
              <a:t>+</a:t>
            </a:r>
            <a:r>
              <a:rPr lang="zh-TW" altLang="en-US" dirty="0"/>
              <a:t> </a:t>
            </a:r>
            <a:r>
              <a:rPr lang="en-US" altLang="zh-TW" dirty="0"/>
              <a:t>Stack / Queue…!!!</a:t>
            </a:r>
          </a:p>
          <a:p>
            <a:pPr lvl="1"/>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39</a:t>
            </a:fld>
            <a:endParaRPr lang="en-US" altLang="zh-TW"/>
          </a:p>
        </p:txBody>
      </p:sp>
    </p:spTree>
    <p:extLst>
      <p:ext uri="{BB962C8B-B14F-4D97-AF65-F5344CB8AC3E}">
        <p14:creationId xmlns:p14="http://schemas.microsoft.com/office/powerpoint/2010/main" val="38970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A92AF-26E2-4284-BA65-9978771EFD33}"/>
              </a:ext>
            </a:extLst>
          </p:cNvPr>
          <p:cNvSpPr>
            <a:spLocks noGrp="1"/>
          </p:cNvSpPr>
          <p:nvPr>
            <p:ph type="title"/>
          </p:nvPr>
        </p:nvSpPr>
        <p:spPr/>
        <p:txBody>
          <a:bodyPr/>
          <a:lstStyle/>
          <a:p>
            <a:r>
              <a:rPr lang="zh-TW" altLang="en-US" dirty="0"/>
              <a:t>圖論</a:t>
            </a:r>
          </a:p>
        </p:txBody>
      </p:sp>
      <p:sp>
        <p:nvSpPr>
          <p:cNvPr id="3" name="內容版面配置區 2">
            <a:extLst>
              <a:ext uri="{FF2B5EF4-FFF2-40B4-BE49-F238E27FC236}">
                <a16:creationId xmlns:a16="http://schemas.microsoft.com/office/drawing/2014/main" id="{4DDEFAB1-922F-4434-AEEB-43863796C608}"/>
              </a:ext>
            </a:extLst>
          </p:cNvPr>
          <p:cNvSpPr>
            <a:spLocks noGrp="1"/>
          </p:cNvSpPr>
          <p:nvPr>
            <p:ph idx="1"/>
          </p:nvPr>
        </p:nvSpPr>
        <p:spPr/>
        <p:txBody>
          <a:bodyPr/>
          <a:lstStyle/>
          <a:p>
            <a:r>
              <a:rPr lang="en-US" altLang="zh-TW" dirty="0"/>
              <a:t>Why?</a:t>
            </a:r>
          </a:p>
          <a:p>
            <a:pPr lvl="1"/>
            <a:r>
              <a:rPr lang="zh-TW" altLang="en-US" dirty="0"/>
              <a:t>七橋問題。</a:t>
            </a:r>
            <a:r>
              <a:rPr lang="en-US" altLang="zh-TW" dirty="0" err="1"/>
              <a:t>Eular</a:t>
            </a:r>
            <a:r>
              <a:rPr lang="zh-TW" altLang="en-US" dirty="0"/>
              <a:t> </a:t>
            </a:r>
            <a:r>
              <a:rPr lang="en-US" altLang="zh-TW" dirty="0"/>
              <a:t>(</a:t>
            </a:r>
            <a:r>
              <a:rPr lang="zh-TW" altLang="en-US" dirty="0"/>
              <a:t>數學家</a:t>
            </a:r>
            <a:r>
              <a:rPr lang="en-US" altLang="zh-TW" dirty="0"/>
              <a:t>)</a:t>
            </a:r>
            <a:r>
              <a:rPr lang="zh-TW" altLang="en-US" dirty="0"/>
              <a:t> 為了求解肯尼茲堡橋問題</a:t>
            </a:r>
            <a:endParaRPr lang="en-US" altLang="zh-TW" dirty="0"/>
          </a:p>
          <a:p>
            <a:pPr lvl="2"/>
            <a:r>
              <a:rPr lang="zh-TW" altLang="en-US" dirty="0"/>
              <a:t>是什麼</a:t>
            </a:r>
            <a:r>
              <a:rPr lang="en-US" altLang="zh-TW" dirty="0"/>
              <a:t>? </a:t>
            </a:r>
            <a:r>
              <a:rPr lang="zh-TW" altLang="en-US" dirty="0"/>
              <a:t>隨意一地出發，一次經過所有的橋再回到原點，每座橋只走一次</a:t>
            </a:r>
          </a:p>
        </p:txBody>
      </p:sp>
      <p:sp>
        <p:nvSpPr>
          <p:cNvPr id="4" name="日期版面配置區 3">
            <a:extLst>
              <a:ext uri="{FF2B5EF4-FFF2-40B4-BE49-F238E27FC236}">
                <a16:creationId xmlns:a16="http://schemas.microsoft.com/office/drawing/2014/main" id="{AFF781A5-48FA-43DC-B5D6-3D4063D85742}"/>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3B73A3BC-75CB-4F58-ABC4-36938D772ECE}"/>
              </a:ext>
            </a:extLst>
          </p:cNvPr>
          <p:cNvSpPr>
            <a:spLocks noGrp="1"/>
          </p:cNvSpPr>
          <p:nvPr>
            <p:ph type="sldNum" sz="quarter" idx="4"/>
          </p:nvPr>
        </p:nvSpPr>
        <p:spPr/>
        <p:txBody>
          <a:bodyPr/>
          <a:lstStyle/>
          <a:p>
            <a:fld id="{F455B96A-092B-48A7-A4E0-0D45092B53DA}" type="slidenum">
              <a:rPr lang="en-US" altLang="zh-TW" smtClean="0"/>
              <a:pPr/>
              <a:t>4</a:t>
            </a:fld>
            <a:endParaRPr lang="en-US" altLang="zh-TW"/>
          </a:p>
        </p:txBody>
      </p:sp>
      <p:pic>
        <p:nvPicPr>
          <p:cNvPr id="26626" name="Picture 2" descr="哥尼斯堡七橋問題和懶人的數學題- 愛經驗">
            <a:extLst>
              <a:ext uri="{FF2B5EF4-FFF2-40B4-BE49-F238E27FC236}">
                <a16:creationId xmlns:a16="http://schemas.microsoft.com/office/drawing/2014/main" id="{802EFE46-2045-4E97-A08F-7E24E9FB60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62"/>
          <a:stretch/>
        </p:blipFill>
        <p:spPr bwMode="auto">
          <a:xfrm>
            <a:off x="1763688" y="3212976"/>
            <a:ext cx="5381625"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8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zh-TW" altLang="en-US"/>
              <a:t>隨機找一個當</a:t>
            </a:r>
            <a:r>
              <a:rPr lang="en-US" altLang="zh-TW"/>
              <a:t>root</a:t>
            </a:r>
            <a:r>
              <a:rPr lang="zh-TW" altLang="en-US"/>
              <a:t>，先找</a:t>
            </a:r>
            <a:r>
              <a:rPr lang="en-US" altLang="zh-TW"/>
              <a:t>0</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40</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118925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rgbClr val="FF0000"/>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zh-TW" altLang="en-US"/>
              <a:t>找相鄰的沒找過的</a:t>
            </a:r>
            <a:r>
              <a:rPr lang="en-US" altLang="zh-TW"/>
              <a:t>node</a:t>
            </a:r>
            <a:r>
              <a:rPr lang="zh-TW" altLang="en-US"/>
              <a:t>當下一個</a:t>
            </a:r>
            <a:r>
              <a:rPr lang="en-US" altLang="zh-TW"/>
              <a:t>node! </a:t>
            </a:r>
            <a:r>
              <a:rPr lang="zh-TW" altLang="en-US"/>
              <a:t>就是</a:t>
            </a:r>
            <a:r>
              <a:rPr lang="en-US" altLang="zh-TW"/>
              <a:t>1</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41</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39346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
                                        </p:tgtEl>
                                        <p:attrNameLst>
                                          <p:attrName>fillcolor</p:attrName>
                                        </p:attrNameLst>
                                      </p:cBhvr>
                                      <p:to>
                                        <a:srgbClr val="FF0000"/>
                                      </p:to>
                                    </p:animClr>
                                    <p:set>
                                      <p:cBhvr>
                                        <p:cTn id="7" dur="500" fill="hold"/>
                                        <p:tgtEl>
                                          <p:spTgt spid="8"/>
                                        </p:tgtEl>
                                        <p:attrNameLst>
                                          <p:attrName>fill.type</p:attrName>
                                        </p:attrNameLst>
                                      </p:cBhvr>
                                      <p:to>
                                        <p:strVal val="solid"/>
                                      </p:to>
                                    </p:set>
                                    <p:set>
                                      <p:cBhvr>
                                        <p:cTn id="8" dur="5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1): </a:t>
            </a:r>
            <a:r>
              <a:rPr lang="zh-TW" altLang="en-US" dirty="0"/>
              <a:t>找相鄰的沒找過的</a:t>
            </a:r>
            <a:r>
              <a:rPr lang="en-US" altLang="zh-TW" dirty="0"/>
              <a:t>node</a:t>
            </a:r>
            <a:r>
              <a:rPr lang="zh-TW" altLang="en-US" dirty="0"/>
              <a:t>當下一個</a:t>
            </a:r>
            <a:r>
              <a:rPr lang="en-US" altLang="zh-TW" dirty="0"/>
              <a:t>node! </a:t>
            </a:r>
            <a:r>
              <a:rPr lang="zh-TW" altLang="en-US" dirty="0"/>
              <a:t>就是</a:t>
            </a:r>
            <a:r>
              <a:rPr lang="en-US" altLang="zh-TW" dirty="0"/>
              <a:t>3</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42</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696510" y="2357736"/>
            <a:ext cx="537515" cy="1325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56118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
                                        </p:tgtEl>
                                        <p:attrNameLst>
                                          <p:attrName>fillcolor</p:attrName>
                                        </p:attrNameLst>
                                      </p:cBhvr>
                                      <p:to>
                                        <a:srgbClr val="FF0000"/>
                                      </p:to>
                                    </p:animClr>
                                    <p:set>
                                      <p:cBhvr>
                                        <p:cTn id="7" dur="500" fill="hold"/>
                                        <p:tgtEl>
                                          <p:spTgt spid="9"/>
                                        </p:tgtEl>
                                        <p:attrNameLst>
                                          <p:attrName>fill.type</p:attrName>
                                        </p:attrNameLst>
                                      </p:cBhvr>
                                      <p:to>
                                        <p:strVal val="solid"/>
                                      </p:to>
                                    </p:set>
                                    <p:set>
                                      <p:cBhvr>
                                        <p:cTn id="8"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3): </a:t>
            </a:r>
            <a:r>
              <a:rPr lang="zh-TW" altLang="en-US" dirty="0"/>
              <a:t>找相鄰的沒找過的</a:t>
            </a:r>
            <a:r>
              <a:rPr lang="en-US" altLang="zh-TW" dirty="0"/>
              <a:t>node</a:t>
            </a:r>
            <a:r>
              <a:rPr lang="zh-TW" altLang="en-US" dirty="0"/>
              <a:t>當下一個</a:t>
            </a:r>
            <a:r>
              <a:rPr lang="en-US" altLang="zh-TW" dirty="0"/>
              <a:t>node! </a:t>
            </a:r>
            <a:r>
              <a:rPr lang="zh-TW" altLang="en-US" dirty="0"/>
              <a:t>就是</a:t>
            </a:r>
            <a:r>
              <a:rPr lang="en-US" altLang="zh-TW" dirty="0"/>
              <a:t>7</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43</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dirty="0">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238916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500" fill="hold"/>
                                        <p:tgtEl>
                                          <p:spTgt spid="7"/>
                                        </p:tgtEl>
                                        <p:attrNameLst>
                                          <p:attrName>fillcolor</p:attrName>
                                        </p:attrNameLst>
                                      </p:cBhvr>
                                      <p:to>
                                        <a:srgbClr val="FF0000"/>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7): </a:t>
            </a:r>
            <a:r>
              <a:rPr lang="zh-TW" altLang="en-US" dirty="0"/>
              <a:t>找相鄰的沒找過的</a:t>
            </a:r>
            <a:r>
              <a:rPr lang="en-US" altLang="zh-TW" dirty="0"/>
              <a:t>node</a:t>
            </a:r>
            <a:r>
              <a:rPr lang="zh-TW" altLang="en-US" dirty="0"/>
              <a:t>當下一個</a:t>
            </a:r>
            <a:r>
              <a:rPr lang="en-US" altLang="zh-TW" dirty="0"/>
              <a:t>node! </a:t>
            </a:r>
            <a:r>
              <a:rPr lang="zh-TW" altLang="en-US" dirty="0"/>
              <a:t>就是</a:t>
            </a:r>
            <a:r>
              <a:rPr lang="en-US" altLang="zh-TW" dirty="0"/>
              <a:t>4</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44</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dirty="0">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20952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
                                        </p:tgtEl>
                                        <p:attrNameLst>
                                          <p:attrName>fillcolor</p:attrName>
                                        </p:attrNameLst>
                                      </p:cBhvr>
                                      <p:to>
                                        <a:srgbClr val="FF0000"/>
                                      </p:to>
                                    </p:animClr>
                                    <p:set>
                                      <p:cBhvr>
                                        <p:cTn id="7" dur="500" fill="hold"/>
                                        <p:tgtEl>
                                          <p:spTgt spid="10"/>
                                        </p:tgtEl>
                                        <p:attrNameLst>
                                          <p:attrName>fill.type</p:attrName>
                                        </p:attrNameLst>
                                      </p:cBhvr>
                                      <p:to>
                                        <p:strVal val="solid"/>
                                      </p:to>
                                    </p:set>
                                    <p:set>
                                      <p:cBhvr>
                                        <p:cTn id="8"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4): </a:t>
            </a:r>
            <a:r>
              <a:rPr lang="zh-TW" altLang="en-US" dirty="0"/>
              <a:t>找相鄰的沒找過的</a:t>
            </a:r>
            <a:r>
              <a:rPr lang="en-US" altLang="zh-TW" dirty="0"/>
              <a:t>node</a:t>
            </a:r>
            <a:r>
              <a:rPr lang="zh-TW" altLang="en-US" dirty="0"/>
              <a:t>當下一個</a:t>
            </a:r>
            <a:r>
              <a:rPr lang="en-US" altLang="zh-TW" dirty="0"/>
              <a:t>node! </a:t>
            </a:r>
          </a:p>
          <a:p>
            <a:pPr lvl="1"/>
            <a:r>
              <a:rPr lang="zh-TW" altLang="en-US" dirty="0"/>
              <a:t>沒有這回事</a:t>
            </a:r>
            <a:r>
              <a:rPr lang="en-US" altLang="zh-TW" dirty="0"/>
              <a:t>!!</a:t>
            </a:r>
            <a:r>
              <a:rPr lang="zh-TW" altLang="en-US" dirty="0"/>
              <a:t> 都看過了喔</a:t>
            </a:r>
            <a:r>
              <a:rPr lang="en-US" altLang="zh-TW" dirty="0"/>
              <a:t>!</a:t>
            </a:r>
          </a:p>
          <a:p>
            <a:pPr lvl="1"/>
            <a:r>
              <a:rPr lang="zh-TW" altLang="en-US" dirty="0"/>
              <a:t>回上一層，所以回到</a:t>
            </a:r>
            <a:r>
              <a:rPr lang="en-US" altLang="zh-TW" dirty="0"/>
              <a:t>7</a:t>
            </a:r>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45</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dirty="0">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380955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
                                        </p:tgtEl>
                                        <p:attrNameLst>
                                          <p:attrName>fillcolor</p:attrName>
                                        </p:attrNameLst>
                                      </p:cBhvr>
                                      <p:to>
                                        <a:srgbClr val="FF0000"/>
                                      </p:to>
                                    </p:animClr>
                                    <p:set>
                                      <p:cBhvr>
                                        <p:cTn id="7" dur="500" fill="hold"/>
                                        <p:tgtEl>
                                          <p:spTgt spid="10"/>
                                        </p:tgtEl>
                                        <p:attrNameLst>
                                          <p:attrName>fill.type</p:attrName>
                                        </p:attrNameLst>
                                      </p:cBhvr>
                                      <p:to>
                                        <p:strVal val="solid"/>
                                      </p:to>
                                    </p:set>
                                    <p:set>
                                      <p:cBhvr>
                                        <p:cTn id="8" dur="5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7"/>
                                        </p:tgtEl>
                                        <p:attrNameLst>
                                          <p:attrName>fillcolor</p:attrName>
                                        </p:attrNameLst>
                                      </p:cBhvr>
                                      <p:to>
                                        <a:srgbClr val="FF0000"/>
                                      </p:to>
                                    </p:animClr>
                                    <p:set>
                                      <p:cBhvr>
                                        <p:cTn id="13" dur="500" fill="hold"/>
                                        <p:tgtEl>
                                          <p:spTgt spid="7"/>
                                        </p:tgtEl>
                                        <p:attrNameLst>
                                          <p:attrName>fill.type</p:attrName>
                                        </p:attrNameLst>
                                      </p:cBhvr>
                                      <p:to>
                                        <p:strVal val="solid"/>
                                      </p:to>
                                    </p:set>
                                    <p:set>
                                      <p:cBhvr>
                                        <p:cTn id="14"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7): </a:t>
            </a:r>
            <a:r>
              <a:rPr lang="zh-TW" altLang="en-US" dirty="0"/>
              <a:t>找相鄰的沒找過的</a:t>
            </a:r>
            <a:r>
              <a:rPr lang="en-US" altLang="zh-TW" dirty="0"/>
              <a:t>node</a:t>
            </a:r>
            <a:r>
              <a:rPr lang="zh-TW" altLang="en-US" dirty="0"/>
              <a:t>當下一個</a:t>
            </a:r>
            <a:r>
              <a:rPr lang="en-US" altLang="zh-TW" dirty="0"/>
              <a:t>node! </a:t>
            </a:r>
            <a:r>
              <a:rPr lang="zh-TW" altLang="en-US" dirty="0"/>
              <a:t>就是</a:t>
            </a:r>
            <a:r>
              <a:rPr lang="en-US" altLang="zh-TW" dirty="0"/>
              <a:t>5</a:t>
            </a:r>
          </a:p>
          <a:p>
            <a:pPr lvl="1"/>
            <a:r>
              <a:rPr lang="en-US" altLang="zh-TW" dirty="0"/>
              <a:t>4</a:t>
            </a:r>
            <a:r>
              <a:rPr lang="zh-TW" altLang="en-US" dirty="0"/>
              <a:t>已經走訪過了</a:t>
            </a:r>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46</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dirty="0">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22878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
                                        </p:tgtEl>
                                        <p:attrNameLst>
                                          <p:attrName>fillcolor</p:attrName>
                                        </p:attrNameLst>
                                      </p:cBhvr>
                                      <p:to>
                                        <a:srgbClr val="FF0000"/>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5): </a:t>
            </a:r>
            <a:r>
              <a:rPr lang="zh-TW" altLang="en-US" dirty="0"/>
              <a:t>找相鄰的沒找過的</a:t>
            </a:r>
            <a:r>
              <a:rPr lang="en-US" altLang="zh-TW" dirty="0"/>
              <a:t>node</a:t>
            </a:r>
            <a:r>
              <a:rPr lang="zh-TW" altLang="en-US" dirty="0"/>
              <a:t>當下一個</a:t>
            </a:r>
            <a:r>
              <a:rPr lang="en-US" altLang="zh-TW" dirty="0"/>
              <a:t>node! </a:t>
            </a:r>
            <a:r>
              <a:rPr lang="zh-TW" altLang="en-US" dirty="0"/>
              <a:t>就是</a:t>
            </a:r>
            <a:r>
              <a:rPr lang="en-US" altLang="zh-TW" dirty="0"/>
              <a:t>2</a:t>
            </a:r>
          </a:p>
          <a:p>
            <a:pPr lvl="1"/>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47</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dirty="0">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57865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1"/>
                                        </p:tgtEl>
                                        <p:attrNameLst>
                                          <p:attrName>fillcolor</p:attrName>
                                        </p:attrNameLst>
                                      </p:cBhvr>
                                      <p:to>
                                        <a:srgbClr val="FF0000"/>
                                      </p:to>
                                    </p:animClr>
                                    <p:set>
                                      <p:cBhvr>
                                        <p:cTn id="7" dur="500" fill="hold"/>
                                        <p:tgtEl>
                                          <p:spTgt spid="11"/>
                                        </p:tgtEl>
                                        <p:attrNameLst>
                                          <p:attrName>fill.type</p:attrName>
                                        </p:attrNameLst>
                                      </p:cBhvr>
                                      <p:to>
                                        <p:strVal val="solid"/>
                                      </p:to>
                                    </p:set>
                                    <p:set>
                                      <p:cBhvr>
                                        <p:cTn id="8"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深度優先分解動作</a:t>
            </a:r>
            <a:endParaRPr lang="zh-TW" altLang="en-US" dirty="0"/>
          </a:p>
        </p:txBody>
      </p:sp>
      <p:sp>
        <p:nvSpPr>
          <p:cNvPr id="3" name="內容版面配置區 2"/>
          <p:cNvSpPr>
            <a:spLocks noGrp="1"/>
          </p:cNvSpPr>
          <p:nvPr>
            <p:ph idx="1"/>
          </p:nvPr>
        </p:nvSpPr>
        <p:spPr>
          <a:xfrm>
            <a:off x="828675" y="1737320"/>
            <a:ext cx="7486650" cy="4572000"/>
          </a:xfrm>
        </p:spPr>
        <p:txBody>
          <a:bodyPr/>
          <a:lstStyle/>
          <a:p>
            <a:r>
              <a:rPr lang="en-US" altLang="zh-TW" dirty="0"/>
              <a:t>(</a:t>
            </a:r>
            <a:r>
              <a:rPr lang="zh-TW" altLang="en-US" dirty="0"/>
              <a:t>目前在</a:t>
            </a:r>
            <a:r>
              <a:rPr lang="en-US" altLang="zh-TW" dirty="0"/>
              <a:t>2): </a:t>
            </a:r>
            <a:r>
              <a:rPr lang="zh-TW" altLang="en-US" dirty="0"/>
              <a:t>找相鄰的沒找過的</a:t>
            </a:r>
            <a:r>
              <a:rPr lang="en-US" altLang="zh-TW" dirty="0"/>
              <a:t>node</a:t>
            </a:r>
            <a:r>
              <a:rPr lang="zh-TW" altLang="en-US" dirty="0"/>
              <a:t>當下一個</a:t>
            </a:r>
            <a:r>
              <a:rPr lang="en-US" altLang="zh-TW" dirty="0"/>
              <a:t>node! </a:t>
            </a:r>
            <a:r>
              <a:rPr lang="zh-TW" altLang="en-US" dirty="0"/>
              <a:t>就是</a:t>
            </a:r>
            <a:r>
              <a:rPr lang="en-US" altLang="zh-TW" dirty="0"/>
              <a:t>6</a:t>
            </a:r>
          </a:p>
          <a:p>
            <a:pPr lvl="1"/>
            <a:r>
              <a:rPr lang="zh-TW" altLang="en-US" dirty="0"/>
              <a:t>因為</a:t>
            </a:r>
            <a:r>
              <a:rPr lang="en-US" altLang="zh-TW" dirty="0"/>
              <a:t>0</a:t>
            </a:r>
            <a:r>
              <a:rPr lang="zh-TW" altLang="en-US" dirty="0"/>
              <a:t>一開始就被找過了</a:t>
            </a:r>
            <a:r>
              <a:rPr lang="en-US" altLang="zh-TW" dirty="0"/>
              <a:t>!</a:t>
            </a:r>
          </a:p>
          <a:p>
            <a:pPr lvl="1"/>
            <a:endParaRPr lang="zh-TW" altLang="en-US" dirty="0"/>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48</a:t>
            </a:fld>
            <a:endParaRPr lang="en-US" altLang="zh-TW"/>
          </a:p>
        </p:txBody>
      </p:sp>
      <p:sp>
        <p:nvSpPr>
          <p:cNvPr id="6" name="Oval 4"/>
          <p:cNvSpPr>
            <a:spLocks noChangeArrowheads="1"/>
          </p:cNvSpPr>
          <p:nvPr/>
        </p:nvSpPr>
        <p:spPr bwMode="auto">
          <a:xfrm>
            <a:off x="4234026" y="2125960"/>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0</a:t>
            </a:r>
          </a:p>
        </p:txBody>
      </p:sp>
      <p:sp>
        <p:nvSpPr>
          <p:cNvPr id="7" name="Oval 5"/>
          <p:cNvSpPr>
            <a:spLocks noChangeArrowheads="1"/>
          </p:cNvSpPr>
          <p:nvPr/>
        </p:nvSpPr>
        <p:spPr bwMode="auto">
          <a:xfrm>
            <a:off x="4235614" y="3554710"/>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dirty="0">
                <a:latin typeface="Times New Roman" panose="02020603050405020304" pitchFamily="18" charset="0"/>
              </a:rPr>
              <a:t>7</a:t>
            </a:r>
          </a:p>
        </p:txBody>
      </p:sp>
      <p:sp>
        <p:nvSpPr>
          <p:cNvPr id="8" name="Oval 6"/>
          <p:cNvSpPr>
            <a:spLocks noChangeArrowheads="1"/>
          </p:cNvSpPr>
          <p:nvPr/>
        </p:nvSpPr>
        <p:spPr bwMode="auto">
          <a:xfrm>
            <a:off x="3487901" y="2514897"/>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1</a:t>
            </a:r>
          </a:p>
        </p:txBody>
      </p:sp>
      <p:sp>
        <p:nvSpPr>
          <p:cNvPr id="9" name="Oval 7"/>
          <p:cNvSpPr>
            <a:spLocks noChangeArrowheads="1"/>
          </p:cNvSpPr>
          <p:nvPr/>
        </p:nvSpPr>
        <p:spPr bwMode="auto">
          <a:xfrm>
            <a:off x="3095789" y="3007022"/>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10" name="Oval 8"/>
          <p:cNvSpPr>
            <a:spLocks noChangeArrowheads="1"/>
          </p:cNvSpPr>
          <p:nvPr/>
        </p:nvSpPr>
        <p:spPr bwMode="auto">
          <a:xfrm>
            <a:off x="3878426" y="3007022"/>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4</a:t>
            </a:r>
          </a:p>
        </p:txBody>
      </p:sp>
      <p:sp>
        <p:nvSpPr>
          <p:cNvPr id="11" name="Oval 9"/>
          <p:cNvSpPr>
            <a:spLocks noChangeArrowheads="1"/>
          </p:cNvSpPr>
          <p:nvPr/>
        </p:nvSpPr>
        <p:spPr bwMode="auto">
          <a:xfrm>
            <a:off x="4981739" y="2514897"/>
            <a:ext cx="290512"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2</a:t>
            </a:r>
          </a:p>
        </p:txBody>
      </p:sp>
      <p:sp>
        <p:nvSpPr>
          <p:cNvPr id="12" name="Oval 10"/>
          <p:cNvSpPr>
            <a:spLocks noChangeArrowheads="1"/>
          </p:cNvSpPr>
          <p:nvPr/>
        </p:nvSpPr>
        <p:spPr bwMode="auto">
          <a:xfrm>
            <a:off x="4589626" y="3007022"/>
            <a:ext cx="290513" cy="304800"/>
          </a:xfrm>
          <a:prstGeom prst="ellipse">
            <a:avLst/>
          </a:prstGeom>
          <a:solidFill>
            <a:srgbClr val="FF0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13" name="Oval 11"/>
          <p:cNvSpPr>
            <a:spLocks noChangeArrowheads="1"/>
          </p:cNvSpPr>
          <p:nvPr/>
        </p:nvSpPr>
        <p:spPr bwMode="auto">
          <a:xfrm>
            <a:off x="5372264" y="300702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14" name="Line 12"/>
          <p:cNvSpPr>
            <a:spLocks noChangeShapeType="1"/>
          </p:cNvSpPr>
          <p:nvPr/>
        </p:nvSpPr>
        <p:spPr bwMode="auto">
          <a:xfrm flipH="1">
            <a:off x="3711739" y="235773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13"/>
          <p:cNvSpPr>
            <a:spLocks noChangeShapeType="1"/>
          </p:cNvSpPr>
          <p:nvPr/>
        </p:nvSpPr>
        <p:spPr bwMode="auto">
          <a:xfrm>
            <a:off x="4507076" y="237043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4"/>
          <p:cNvSpPr>
            <a:spLocks noChangeShapeType="1"/>
          </p:cNvSpPr>
          <p:nvPr/>
        </p:nvSpPr>
        <p:spPr bwMode="auto">
          <a:xfrm flipH="1">
            <a:off x="3286289" y="277842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5"/>
          <p:cNvSpPr>
            <a:spLocks noChangeShapeType="1"/>
          </p:cNvSpPr>
          <p:nvPr/>
        </p:nvSpPr>
        <p:spPr bwMode="auto">
          <a:xfrm>
            <a:off x="3726026" y="278318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6"/>
          <p:cNvSpPr>
            <a:spLocks noChangeShapeType="1"/>
          </p:cNvSpPr>
          <p:nvPr/>
        </p:nvSpPr>
        <p:spPr bwMode="auto">
          <a:xfrm flipH="1" flipV="1">
            <a:off x="4100676" y="329753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Line 17"/>
          <p:cNvSpPr>
            <a:spLocks noChangeShapeType="1"/>
          </p:cNvSpPr>
          <p:nvPr/>
        </p:nvSpPr>
        <p:spPr bwMode="auto">
          <a:xfrm flipV="1">
            <a:off x="4476914" y="329753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8"/>
          <p:cNvSpPr>
            <a:spLocks noChangeShapeType="1"/>
          </p:cNvSpPr>
          <p:nvPr/>
        </p:nvSpPr>
        <p:spPr bwMode="auto">
          <a:xfrm flipH="1" flipV="1">
            <a:off x="3367251" y="324514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9"/>
          <p:cNvSpPr>
            <a:spLocks noChangeShapeType="1"/>
          </p:cNvSpPr>
          <p:nvPr/>
        </p:nvSpPr>
        <p:spPr bwMode="auto">
          <a:xfrm flipV="1">
            <a:off x="4530889" y="325149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20"/>
          <p:cNvSpPr>
            <a:spLocks noChangeShapeType="1"/>
          </p:cNvSpPr>
          <p:nvPr/>
        </p:nvSpPr>
        <p:spPr bwMode="auto">
          <a:xfrm flipH="1">
            <a:off x="4788064" y="278001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Line 21"/>
          <p:cNvSpPr>
            <a:spLocks noChangeShapeType="1"/>
          </p:cNvSpPr>
          <p:nvPr/>
        </p:nvSpPr>
        <p:spPr bwMode="auto">
          <a:xfrm>
            <a:off x="5227801" y="278477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Text Box 99"/>
          <p:cNvSpPr txBox="1">
            <a:spLocks noChangeArrowheads="1"/>
          </p:cNvSpPr>
          <p:nvPr/>
        </p:nvSpPr>
        <p:spPr bwMode="auto">
          <a:xfrm>
            <a:off x="2729076" y="1212924"/>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0,1,3,7,4,5,2,6</a:t>
            </a:r>
          </a:p>
        </p:txBody>
      </p:sp>
    </p:spTree>
    <p:extLst>
      <p:ext uri="{BB962C8B-B14F-4D97-AF65-F5344CB8AC3E}">
        <p14:creationId xmlns:p14="http://schemas.microsoft.com/office/powerpoint/2010/main" val="181413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3"/>
                                        </p:tgtEl>
                                        <p:attrNameLst>
                                          <p:attrName>fillcolor</p:attrName>
                                        </p:attrNameLst>
                                      </p:cBhvr>
                                      <p:to>
                                        <a:srgbClr val="FF0000"/>
                                      </p:to>
                                    </p:animClr>
                                    <p:set>
                                      <p:cBhvr>
                                        <p:cTn id="7" dur="500" fill="hold"/>
                                        <p:tgtEl>
                                          <p:spTgt spid="13"/>
                                        </p:tgtEl>
                                        <p:attrNameLst>
                                          <p:attrName>fill.type</p:attrName>
                                        </p:attrNameLst>
                                      </p:cBhvr>
                                      <p:to>
                                        <p:strVal val="solid"/>
                                      </p:to>
                                    </p:set>
                                    <p:set>
                                      <p:cBhvr>
                                        <p:cTn id="8" dur="5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315A68-B332-4AAE-85B3-B33FB93C0CF9}"/>
              </a:ext>
            </a:extLst>
          </p:cNvPr>
          <p:cNvSpPr>
            <a:spLocks noGrp="1"/>
          </p:cNvSpPr>
          <p:nvPr>
            <p:ph type="title"/>
          </p:nvPr>
        </p:nvSpPr>
        <p:spPr/>
        <p:txBody>
          <a:bodyPr/>
          <a:lstStyle/>
          <a:p>
            <a:r>
              <a:rPr lang="en-US" altLang="zh-TW" dirty="0"/>
              <a:t>DFS</a:t>
            </a:r>
            <a:r>
              <a:rPr lang="zh-TW" altLang="en-US" dirty="0"/>
              <a:t>適用情境</a:t>
            </a:r>
          </a:p>
        </p:txBody>
      </p:sp>
      <p:sp>
        <p:nvSpPr>
          <p:cNvPr id="4" name="日期版面配置區 3">
            <a:extLst>
              <a:ext uri="{FF2B5EF4-FFF2-40B4-BE49-F238E27FC236}">
                <a16:creationId xmlns:a16="http://schemas.microsoft.com/office/drawing/2014/main" id="{AB08A2B0-D066-4323-9781-76F57698B0E6}"/>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0090B8F6-5354-45B6-853D-2C9A2708BF9B}"/>
              </a:ext>
            </a:extLst>
          </p:cNvPr>
          <p:cNvSpPr>
            <a:spLocks noGrp="1"/>
          </p:cNvSpPr>
          <p:nvPr>
            <p:ph type="sldNum" sz="quarter" idx="4"/>
          </p:nvPr>
        </p:nvSpPr>
        <p:spPr/>
        <p:txBody>
          <a:bodyPr/>
          <a:lstStyle/>
          <a:p>
            <a:fld id="{F455B96A-092B-48A7-A4E0-0D45092B53DA}" type="slidenum">
              <a:rPr lang="en-US" altLang="zh-TW" smtClean="0"/>
              <a:pPr/>
              <a:t>49</a:t>
            </a:fld>
            <a:endParaRPr lang="en-US" altLang="zh-TW"/>
          </a:p>
        </p:txBody>
      </p:sp>
      <p:sp>
        <p:nvSpPr>
          <p:cNvPr id="6" name="內容版面配置區 2">
            <a:extLst>
              <a:ext uri="{FF2B5EF4-FFF2-40B4-BE49-F238E27FC236}">
                <a16:creationId xmlns:a16="http://schemas.microsoft.com/office/drawing/2014/main" id="{9B9F83CC-B1CD-4ABD-B8F5-2677E5FD274E}"/>
              </a:ext>
            </a:extLst>
          </p:cNvPr>
          <p:cNvSpPr txBox="1">
            <a:spLocks/>
          </p:cNvSpPr>
          <p:nvPr/>
        </p:nvSpPr>
        <p:spPr>
          <a:xfrm>
            <a:off x="828675" y="1600200"/>
            <a:ext cx="7486650" cy="4572000"/>
          </a:xfrm>
          <a:prstGeom prst="rect">
            <a:avLst/>
          </a:prstGeom>
        </p:spPr>
        <p:txBody>
          <a:bodyPr vert="horz" lIns="0" tIns="45720" rIns="0" bIns="45720" rtlCol="0">
            <a:normAutofit/>
          </a:bodyPr>
          <a:lstStyle>
            <a:lvl1pPr marL="128588" indent="-128588" algn="l" defTabSz="514350" rtl="0" eaLnBrk="1" latinLnBrk="0" hangingPunct="1">
              <a:lnSpc>
                <a:spcPct val="100000"/>
              </a:lnSpc>
              <a:spcBef>
                <a:spcPts val="450"/>
              </a:spcBef>
              <a:buFont typeface="Wingdings" panose="05000000000000000000" pitchFamily="2" charset="2"/>
              <a:buChar char="§"/>
              <a:defRPr sz="2000" kern="1200">
                <a:solidFill>
                  <a:schemeClr val="tx1"/>
                </a:solidFill>
                <a:latin typeface="微軟正黑體" panose="020B0604030504040204" pitchFamily="34" charset="-120"/>
                <a:ea typeface="微軟正黑體" panose="020B0604030504040204" pitchFamily="34" charset="-120"/>
                <a:cs typeface="+mn-cs"/>
              </a:defRPr>
            </a:lvl1pPr>
            <a:lvl2pPr marL="385763" indent="-128588" algn="l" defTabSz="514350" rtl="0" eaLnBrk="1" latinLnBrk="0" hangingPunct="1">
              <a:lnSpc>
                <a:spcPct val="100000"/>
              </a:lnSpc>
              <a:spcBef>
                <a:spcPts val="450"/>
              </a:spcBef>
              <a:buFont typeface="Wingdings" panose="05000000000000000000" pitchFamily="2" charset="2"/>
              <a:buChar char="§"/>
              <a:defRPr sz="1400" kern="1200">
                <a:solidFill>
                  <a:schemeClr val="tx1"/>
                </a:solidFill>
                <a:latin typeface="微軟正黑體" panose="020B0604030504040204" pitchFamily="34" charset="-120"/>
                <a:ea typeface="微軟正黑體" panose="020B0604030504040204" pitchFamily="34" charset="-120"/>
                <a:cs typeface="+mn-cs"/>
              </a:defRPr>
            </a:lvl2pPr>
            <a:lvl3pPr marL="642938" indent="-128588" algn="l" defTabSz="514350" rtl="0" eaLnBrk="1" latinLnBrk="0" hangingPunct="1">
              <a:lnSpc>
                <a:spcPct val="100000"/>
              </a:lnSpc>
              <a:spcBef>
                <a:spcPts val="450"/>
              </a:spcBef>
              <a:buFont typeface="Wingdings" panose="05000000000000000000" pitchFamily="2" charset="2"/>
              <a:buChar char="§"/>
              <a:defRPr sz="1200" kern="1200">
                <a:solidFill>
                  <a:schemeClr val="tx1"/>
                </a:solidFill>
                <a:latin typeface="微軟正黑體" panose="020B0604030504040204" pitchFamily="34" charset="-120"/>
                <a:ea typeface="微軟正黑體" panose="020B0604030504040204" pitchFamily="34" charset="-120"/>
                <a:cs typeface="+mn-cs"/>
              </a:defRPr>
            </a:lvl3pPr>
            <a:lvl4pPr marL="900113" indent="-128588" algn="l" defTabSz="514350" rtl="0" eaLnBrk="1" latinLnBrk="0" hangingPunct="1">
              <a:lnSpc>
                <a:spcPct val="100000"/>
              </a:lnSpc>
              <a:spcBef>
                <a:spcPts val="450"/>
              </a:spcBef>
              <a:buFont typeface="Wingdings" panose="05000000000000000000" pitchFamily="2" charset="2"/>
              <a:buChar char="§"/>
              <a:defRPr sz="1200" kern="1200">
                <a:solidFill>
                  <a:schemeClr val="tx1"/>
                </a:solidFill>
                <a:latin typeface="微軟正黑體" panose="020B0604030504040204" pitchFamily="34" charset="-120"/>
                <a:ea typeface="微軟正黑體" panose="020B0604030504040204" pitchFamily="34" charset="-120"/>
                <a:cs typeface="+mn-cs"/>
              </a:defRPr>
            </a:lvl4pPr>
            <a:lvl5pPr marL="1157288" indent="-128588" algn="l" defTabSz="514350" rtl="0" eaLnBrk="1" latinLnBrk="0" hangingPunct="1">
              <a:lnSpc>
                <a:spcPct val="100000"/>
              </a:lnSpc>
              <a:spcBef>
                <a:spcPts val="450"/>
              </a:spcBef>
              <a:buFont typeface="Wingdings" panose="05000000000000000000" pitchFamily="2" charset="2"/>
              <a:buChar char="§"/>
              <a:defRPr sz="1200" kern="1200">
                <a:solidFill>
                  <a:schemeClr val="tx1"/>
                </a:solidFill>
                <a:latin typeface="微軟正黑體" panose="020B0604030504040204" pitchFamily="34" charset="-120"/>
                <a:ea typeface="微軟正黑體" panose="020B0604030504040204" pitchFamily="34" charset="-120"/>
                <a:cs typeface="+mn-cs"/>
              </a:defRPr>
            </a:lvl5pPr>
            <a:lvl6pPr marL="1414463"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Wingdings" panose="05000000000000000000" pitchFamily="2" charset="2"/>
              <a:buChar char="§"/>
              <a:defRPr sz="788" kern="1200">
                <a:solidFill>
                  <a:schemeClr val="tx1"/>
                </a:solidFill>
                <a:latin typeface="+mn-lt"/>
                <a:ea typeface="+mn-ea"/>
                <a:cs typeface="+mn-cs"/>
              </a:defRPr>
            </a:lvl9pPr>
          </a:lstStyle>
          <a:p>
            <a:r>
              <a:rPr lang="en-US" altLang="zh-TW"/>
              <a:t>https://tinyurl.com/ywztd2p3</a:t>
            </a:r>
          </a:p>
          <a:p>
            <a:endParaRPr lang="en-US" altLang="zh-TW"/>
          </a:p>
          <a:p>
            <a:r>
              <a:rPr lang="zh-TW" altLang="en-US"/>
              <a:t>這個</a:t>
            </a:r>
            <a:r>
              <a:rPr lang="en-US" altLang="zh-TW"/>
              <a:t>Graph</a:t>
            </a:r>
            <a:r>
              <a:rPr lang="zh-TW" altLang="en-US"/>
              <a:t>中，每個用戶都可以關注其他用戶，而這些關注關係則通過鄰接表來表示。</a:t>
            </a:r>
          </a:p>
          <a:p>
            <a:r>
              <a:rPr lang="zh-TW" altLang="en-US" b="1"/>
              <a:t>分析應用</a:t>
            </a:r>
          </a:p>
          <a:p>
            <a:r>
              <a:rPr lang="zh-TW" altLang="en-US"/>
              <a:t>在這種社群媒體的圖表表示中，我們可以進行多種分析，例如：</a:t>
            </a:r>
          </a:p>
          <a:p>
            <a:r>
              <a:rPr lang="zh-TW" altLang="en-US" b="1"/>
              <a:t>影響力用戶的識別</a:t>
            </a:r>
            <a:r>
              <a:rPr lang="zh-TW" altLang="en-US"/>
              <a:t>：通過分析用戶被關注的數量，我們可以識別出哪些用戶在社群網絡中具有較高的影響力。</a:t>
            </a:r>
          </a:p>
          <a:p>
            <a:r>
              <a:rPr lang="zh-TW" altLang="en-US" b="1"/>
              <a:t>社群發現</a:t>
            </a:r>
            <a:r>
              <a:rPr lang="zh-TW" altLang="en-US"/>
              <a:t>：使用圖的遍歷算法，如</a:t>
            </a:r>
            <a:r>
              <a:rPr lang="en-US" altLang="zh-TW"/>
              <a:t>BFS</a:t>
            </a:r>
            <a:r>
              <a:rPr lang="zh-TW" altLang="en-US"/>
              <a:t>或</a:t>
            </a:r>
            <a:r>
              <a:rPr lang="en-US" altLang="zh-TW"/>
              <a:t>DFS</a:t>
            </a:r>
            <a:r>
              <a:rPr lang="zh-TW" altLang="en-US"/>
              <a:t>，我們可以探索社群網絡中的緊密連接群體或社群。</a:t>
            </a:r>
          </a:p>
          <a:p>
            <a:r>
              <a:rPr lang="zh-TW" altLang="en-US" b="1"/>
              <a:t>推薦系統</a:t>
            </a:r>
            <a:r>
              <a:rPr lang="zh-TW" altLang="en-US"/>
              <a:t>：根據用戶的關注關係和互動，我們可以建立推薦系統，為用戶推薦可能感興趣的新朋友或內容。</a:t>
            </a:r>
          </a:p>
          <a:p>
            <a:endParaRPr lang="zh-TW" altLang="en-US" dirty="0"/>
          </a:p>
        </p:txBody>
      </p:sp>
      <p:pic>
        <p:nvPicPr>
          <p:cNvPr id="7" name="Picture 2">
            <a:extLst>
              <a:ext uri="{FF2B5EF4-FFF2-40B4-BE49-F238E27FC236}">
                <a16:creationId xmlns:a16="http://schemas.microsoft.com/office/drawing/2014/main" id="{BAE0ABA6-E0C5-4CE6-BF8B-DB8443BB4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464" y="260648"/>
            <a:ext cx="1504950" cy="150495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698609AF-BB85-4EA7-9844-1106D7214854}"/>
              </a:ext>
            </a:extLst>
          </p:cNvPr>
          <p:cNvSpPr/>
          <p:nvPr/>
        </p:nvSpPr>
        <p:spPr>
          <a:xfrm>
            <a:off x="3738264" y="685800"/>
            <a:ext cx="3352200" cy="369332"/>
          </a:xfrm>
          <a:prstGeom prst="rect">
            <a:avLst/>
          </a:prstGeom>
        </p:spPr>
        <p:txBody>
          <a:bodyPr wrap="none">
            <a:spAutoFit/>
          </a:bodyPr>
          <a:lstStyle/>
          <a:p>
            <a:r>
              <a:rPr lang="en-US" altLang="zh-TW" dirty="0"/>
              <a:t>https://tinyurl.com/ywztd2p3</a:t>
            </a:r>
          </a:p>
        </p:txBody>
      </p:sp>
    </p:spTree>
    <p:extLst>
      <p:ext uri="{BB962C8B-B14F-4D97-AF65-F5344CB8AC3E}">
        <p14:creationId xmlns:p14="http://schemas.microsoft.com/office/powerpoint/2010/main" val="391760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zh-TW" altLang="en-US"/>
              <a:t>怎麼解決這個問題？</a:t>
            </a:r>
          </a:p>
        </p:txBody>
      </p:sp>
      <p:sp>
        <p:nvSpPr>
          <p:cNvPr id="11" name="內容版面配置區 10">
            <a:extLst>
              <a:ext uri="{FF2B5EF4-FFF2-40B4-BE49-F238E27FC236}">
                <a16:creationId xmlns:a16="http://schemas.microsoft.com/office/drawing/2014/main" id="{625A47E9-F456-491F-A693-866CE51F712A}"/>
              </a:ext>
            </a:extLst>
          </p:cNvPr>
          <p:cNvSpPr>
            <a:spLocks noGrp="1"/>
          </p:cNvSpPr>
          <p:nvPr>
            <p:ph idx="1"/>
          </p:nvPr>
        </p:nvSpPr>
        <p:spPr/>
        <p:txBody>
          <a:bodyPr/>
          <a:lstStyle/>
          <a:p>
            <a:r>
              <a:rPr lang="zh-TW" altLang="en-US" dirty="0"/>
              <a:t>給定一張地圖：</a:t>
            </a:r>
          </a:p>
          <a:p>
            <a:pPr lvl="1"/>
            <a:r>
              <a:rPr lang="zh-TW" altLang="en-US" dirty="0"/>
              <a:t>窮舉？</a:t>
            </a:r>
          </a:p>
          <a:p>
            <a:r>
              <a:rPr lang="zh-TW" altLang="en-US" dirty="0"/>
              <a:t>給定一千張地圖：</a:t>
            </a:r>
          </a:p>
          <a:p>
            <a:pPr lvl="1"/>
            <a:r>
              <a:rPr lang="zh-TW" altLang="en-US" dirty="0"/>
              <a:t>逐一窮舉？</a:t>
            </a:r>
          </a:p>
          <a:p>
            <a:pPr lvl="1"/>
            <a:r>
              <a:rPr lang="zh-TW" altLang="en-US" dirty="0"/>
              <a:t>找出規則？每張地圖都不一樣，怎麼去找規則？</a:t>
            </a:r>
          </a:p>
          <a:p>
            <a:pPr lvl="1"/>
            <a:endParaRPr lang="zh-TW" altLang="en-US" dirty="0"/>
          </a:p>
          <a:p>
            <a:r>
              <a:rPr lang="zh-TW" altLang="en-US" dirty="0"/>
              <a:t>要找規則（</a:t>
            </a:r>
            <a:r>
              <a:rPr lang="en-US" altLang="zh-TW" dirty="0"/>
              <a:t>rule</a:t>
            </a:r>
            <a:r>
              <a:rPr lang="zh-TW" altLang="en-US" dirty="0"/>
              <a:t>），必先將實際問題抽象化（</a:t>
            </a:r>
            <a:r>
              <a:rPr lang="en-US" altLang="zh-TW" dirty="0"/>
              <a:t>abstraction</a:t>
            </a:r>
            <a:r>
              <a:rPr lang="zh-TW" altLang="en-US" dirty="0"/>
              <a:t>）</a:t>
            </a:r>
          </a:p>
          <a:p>
            <a:pPr lvl="1"/>
            <a:r>
              <a:rPr lang="zh-TW" altLang="en-US" dirty="0"/>
              <a:t>抽象化：將實際問題用模型（</a:t>
            </a:r>
            <a:r>
              <a:rPr lang="en-US" altLang="zh-TW" dirty="0"/>
              <a:t>model</a:t>
            </a:r>
            <a:r>
              <a:rPr lang="zh-TW" altLang="en-US" dirty="0"/>
              <a:t>）表示；通常是數學模型</a:t>
            </a:r>
          </a:p>
          <a:p>
            <a:pPr lvl="1"/>
            <a:r>
              <a:rPr lang="zh-TW" altLang="en-US" dirty="0"/>
              <a:t>略去跟問題本質無關的細節，只留下關鍵元素</a:t>
            </a:r>
          </a:p>
          <a:p>
            <a:pPr lvl="1"/>
            <a:r>
              <a:rPr lang="zh-TW" altLang="en-US" dirty="0"/>
              <a:t>抽象化是為了一般化（</a:t>
            </a:r>
            <a:r>
              <a:rPr lang="en-US" altLang="zh-TW" dirty="0"/>
              <a:t>generalization</a:t>
            </a:r>
            <a:r>
              <a:rPr lang="zh-TW" altLang="en-US" dirty="0"/>
              <a:t>）</a:t>
            </a: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28676" y="76200"/>
            <a:ext cx="7485512" cy="1096962"/>
          </a:xfrm>
        </p:spPr>
        <p:txBody>
          <a:bodyPr/>
          <a:lstStyle/>
          <a:p>
            <a:r>
              <a:rPr lang="zh-TW" altLang="en-US" dirty="0"/>
              <a:t>廣度優先</a:t>
            </a:r>
            <a:r>
              <a:rPr lang="en-US" altLang="zh-TW" dirty="0"/>
              <a:t>(Breadth-First Search)</a:t>
            </a:r>
          </a:p>
        </p:txBody>
      </p:sp>
      <p:sp>
        <p:nvSpPr>
          <p:cNvPr id="43011" name="Oval 4"/>
          <p:cNvSpPr>
            <a:spLocks noChangeArrowheads="1"/>
          </p:cNvSpPr>
          <p:nvPr/>
        </p:nvSpPr>
        <p:spPr bwMode="auto">
          <a:xfrm>
            <a:off x="7038975" y="1335410"/>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0</a:t>
            </a:r>
          </a:p>
        </p:txBody>
      </p:sp>
      <p:sp>
        <p:nvSpPr>
          <p:cNvPr id="43012" name="Oval 5"/>
          <p:cNvSpPr>
            <a:spLocks noChangeArrowheads="1"/>
          </p:cNvSpPr>
          <p:nvPr/>
        </p:nvSpPr>
        <p:spPr bwMode="auto">
          <a:xfrm>
            <a:off x="7040563" y="2764160"/>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a:latin typeface="Times New Roman" panose="02020603050405020304" pitchFamily="18" charset="0"/>
              </a:rPr>
              <a:t>7</a:t>
            </a:r>
          </a:p>
        </p:txBody>
      </p:sp>
      <p:sp>
        <p:nvSpPr>
          <p:cNvPr id="43013" name="Oval 6"/>
          <p:cNvSpPr>
            <a:spLocks noChangeArrowheads="1"/>
          </p:cNvSpPr>
          <p:nvPr/>
        </p:nvSpPr>
        <p:spPr bwMode="auto">
          <a:xfrm>
            <a:off x="6292850" y="1724347"/>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1</a:t>
            </a:r>
          </a:p>
        </p:txBody>
      </p:sp>
      <p:sp>
        <p:nvSpPr>
          <p:cNvPr id="43014" name="Oval 7"/>
          <p:cNvSpPr>
            <a:spLocks noChangeArrowheads="1"/>
          </p:cNvSpPr>
          <p:nvPr/>
        </p:nvSpPr>
        <p:spPr bwMode="auto">
          <a:xfrm>
            <a:off x="5911509" y="221329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latin typeface="Comic Sans MS" panose="030F0702030302020204" pitchFamily="66" charset="0"/>
              </a:rPr>
              <a:t>3</a:t>
            </a:r>
          </a:p>
        </p:txBody>
      </p:sp>
      <p:sp>
        <p:nvSpPr>
          <p:cNvPr id="43015" name="Oval 8"/>
          <p:cNvSpPr>
            <a:spLocks noChangeArrowheads="1"/>
          </p:cNvSpPr>
          <p:nvPr/>
        </p:nvSpPr>
        <p:spPr bwMode="auto">
          <a:xfrm>
            <a:off x="6683375" y="221647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4</a:t>
            </a:r>
          </a:p>
        </p:txBody>
      </p:sp>
      <p:sp>
        <p:nvSpPr>
          <p:cNvPr id="43016" name="Oval 9"/>
          <p:cNvSpPr>
            <a:spLocks noChangeArrowheads="1"/>
          </p:cNvSpPr>
          <p:nvPr/>
        </p:nvSpPr>
        <p:spPr bwMode="auto">
          <a:xfrm>
            <a:off x="7786688" y="1724347"/>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2</a:t>
            </a:r>
          </a:p>
        </p:txBody>
      </p:sp>
      <p:sp>
        <p:nvSpPr>
          <p:cNvPr id="43017" name="Oval 10"/>
          <p:cNvSpPr>
            <a:spLocks noChangeArrowheads="1"/>
          </p:cNvSpPr>
          <p:nvPr/>
        </p:nvSpPr>
        <p:spPr bwMode="auto">
          <a:xfrm>
            <a:off x="7394575" y="2216472"/>
            <a:ext cx="290513"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5</a:t>
            </a:r>
          </a:p>
        </p:txBody>
      </p:sp>
      <p:sp>
        <p:nvSpPr>
          <p:cNvPr id="43018" name="Oval 11"/>
          <p:cNvSpPr>
            <a:spLocks noChangeArrowheads="1"/>
          </p:cNvSpPr>
          <p:nvPr/>
        </p:nvSpPr>
        <p:spPr bwMode="auto">
          <a:xfrm>
            <a:off x="8177213" y="2216472"/>
            <a:ext cx="290512" cy="304800"/>
          </a:xfrm>
          <a:prstGeom prst="ellipse">
            <a:avLst/>
          </a:prstGeom>
          <a:solidFill>
            <a:srgbClr val="FFFF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latin typeface="Comic Sans MS" panose="030F0702030302020204" pitchFamily="66" charset="0"/>
              </a:rPr>
              <a:t>6</a:t>
            </a:r>
          </a:p>
        </p:txBody>
      </p:sp>
      <p:sp>
        <p:nvSpPr>
          <p:cNvPr id="43019" name="Line 12"/>
          <p:cNvSpPr>
            <a:spLocks noChangeShapeType="1"/>
          </p:cNvSpPr>
          <p:nvPr/>
        </p:nvSpPr>
        <p:spPr bwMode="auto">
          <a:xfrm flipH="1">
            <a:off x="6516688" y="1567185"/>
            <a:ext cx="522287"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0" name="Line 13"/>
          <p:cNvSpPr>
            <a:spLocks noChangeShapeType="1"/>
          </p:cNvSpPr>
          <p:nvPr/>
        </p:nvSpPr>
        <p:spPr bwMode="auto">
          <a:xfrm>
            <a:off x="7312025" y="1579885"/>
            <a:ext cx="522288"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1" name="Line 14"/>
          <p:cNvSpPr>
            <a:spLocks noChangeShapeType="1"/>
          </p:cNvSpPr>
          <p:nvPr/>
        </p:nvSpPr>
        <p:spPr bwMode="auto">
          <a:xfrm flipH="1">
            <a:off x="6091238" y="1987872"/>
            <a:ext cx="246062"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2" name="Line 15"/>
          <p:cNvSpPr>
            <a:spLocks noChangeShapeType="1"/>
          </p:cNvSpPr>
          <p:nvPr/>
        </p:nvSpPr>
        <p:spPr bwMode="auto">
          <a:xfrm>
            <a:off x="6530975" y="1992635"/>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3" name="Line 16"/>
          <p:cNvSpPr>
            <a:spLocks noChangeShapeType="1"/>
          </p:cNvSpPr>
          <p:nvPr/>
        </p:nvSpPr>
        <p:spPr bwMode="auto">
          <a:xfrm flipH="1" flipV="1">
            <a:off x="6905625" y="2506985"/>
            <a:ext cx="18097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4" name="Line 17"/>
          <p:cNvSpPr>
            <a:spLocks noChangeShapeType="1"/>
          </p:cNvSpPr>
          <p:nvPr/>
        </p:nvSpPr>
        <p:spPr bwMode="auto">
          <a:xfrm flipV="1">
            <a:off x="7281863" y="2506985"/>
            <a:ext cx="18097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5" name="Line 18"/>
          <p:cNvSpPr>
            <a:spLocks noChangeShapeType="1"/>
          </p:cNvSpPr>
          <p:nvPr/>
        </p:nvSpPr>
        <p:spPr bwMode="auto">
          <a:xfrm flipH="1" flipV="1">
            <a:off x="6172200" y="2454597"/>
            <a:ext cx="871538"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6" name="Line 19"/>
          <p:cNvSpPr>
            <a:spLocks noChangeShapeType="1"/>
          </p:cNvSpPr>
          <p:nvPr/>
        </p:nvSpPr>
        <p:spPr bwMode="auto">
          <a:xfrm flipV="1">
            <a:off x="7335838" y="2460947"/>
            <a:ext cx="87153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7" name="Line 20"/>
          <p:cNvSpPr>
            <a:spLocks noChangeShapeType="1"/>
          </p:cNvSpPr>
          <p:nvPr/>
        </p:nvSpPr>
        <p:spPr bwMode="auto">
          <a:xfrm flipH="1">
            <a:off x="7593013" y="1989460"/>
            <a:ext cx="246062" cy="236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8" name="Line 21"/>
          <p:cNvSpPr>
            <a:spLocks noChangeShapeType="1"/>
          </p:cNvSpPr>
          <p:nvPr/>
        </p:nvSpPr>
        <p:spPr bwMode="auto">
          <a:xfrm>
            <a:off x="8032750" y="1994222"/>
            <a:ext cx="236538"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3029" name="Rectangle 22"/>
          <p:cNvSpPr>
            <a:spLocks noChangeArrowheads="1"/>
          </p:cNvSpPr>
          <p:nvPr/>
        </p:nvSpPr>
        <p:spPr bwMode="auto">
          <a:xfrm>
            <a:off x="1062038" y="4306888"/>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0" name="Rectangle 23"/>
          <p:cNvSpPr>
            <a:spLocks noChangeArrowheads="1"/>
          </p:cNvSpPr>
          <p:nvPr/>
        </p:nvSpPr>
        <p:spPr bwMode="auto">
          <a:xfrm>
            <a:off x="1062038" y="4743450"/>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1" name="Rectangle 24"/>
          <p:cNvSpPr>
            <a:spLocks noChangeArrowheads="1"/>
          </p:cNvSpPr>
          <p:nvPr/>
        </p:nvSpPr>
        <p:spPr bwMode="auto">
          <a:xfrm>
            <a:off x="1062038" y="5180013"/>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2" name="Rectangle 25"/>
          <p:cNvSpPr>
            <a:spLocks noChangeArrowheads="1"/>
          </p:cNvSpPr>
          <p:nvPr/>
        </p:nvSpPr>
        <p:spPr bwMode="auto">
          <a:xfrm>
            <a:off x="1062038" y="5616575"/>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3" name="Rectangle 26"/>
          <p:cNvSpPr>
            <a:spLocks noChangeArrowheads="1"/>
          </p:cNvSpPr>
          <p:nvPr/>
        </p:nvSpPr>
        <p:spPr bwMode="auto">
          <a:xfrm>
            <a:off x="1062038" y="2560638"/>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4" name="Rectangle 27"/>
          <p:cNvSpPr>
            <a:spLocks noChangeArrowheads="1"/>
          </p:cNvSpPr>
          <p:nvPr/>
        </p:nvSpPr>
        <p:spPr bwMode="auto">
          <a:xfrm>
            <a:off x="1062038" y="2997200"/>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5" name="Rectangle 28"/>
          <p:cNvSpPr>
            <a:spLocks noChangeArrowheads="1"/>
          </p:cNvSpPr>
          <p:nvPr/>
        </p:nvSpPr>
        <p:spPr bwMode="auto">
          <a:xfrm>
            <a:off x="1062038" y="3433763"/>
            <a:ext cx="1085850" cy="436562"/>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6" name="Rectangle 29"/>
          <p:cNvSpPr>
            <a:spLocks noChangeArrowheads="1"/>
          </p:cNvSpPr>
          <p:nvPr/>
        </p:nvSpPr>
        <p:spPr bwMode="auto">
          <a:xfrm>
            <a:off x="1062038" y="3870325"/>
            <a:ext cx="1085850" cy="436563"/>
          </a:xfrm>
          <a:prstGeom prst="rect">
            <a:avLst/>
          </a:prstGeom>
          <a:solidFill>
            <a:srgbClr val="CCFFCC"/>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7" name="Rectangle 30"/>
          <p:cNvSpPr>
            <a:spLocks noChangeArrowheads="1"/>
          </p:cNvSpPr>
          <p:nvPr/>
        </p:nvSpPr>
        <p:spPr bwMode="auto">
          <a:xfrm>
            <a:off x="3541713"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38" name="Rectangle 31"/>
          <p:cNvSpPr>
            <a:spLocks noChangeArrowheads="1"/>
          </p:cNvSpPr>
          <p:nvPr/>
        </p:nvSpPr>
        <p:spPr bwMode="auto">
          <a:xfrm>
            <a:off x="3106738"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43039" name="Rectangle 32"/>
          <p:cNvSpPr>
            <a:spLocks noChangeArrowheads="1"/>
          </p:cNvSpPr>
          <p:nvPr/>
        </p:nvSpPr>
        <p:spPr bwMode="auto">
          <a:xfrm>
            <a:off x="3541713"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40" name="Rectangle 33"/>
          <p:cNvSpPr>
            <a:spLocks noChangeArrowheads="1"/>
          </p:cNvSpPr>
          <p:nvPr/>
        </p:nvSpPr>
        <p:spPr bwMode="auto">
          <a:xfrm>
            <a:off x="3105150"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41" name="Rectangle 34"/>
          <p:cNvSpPr>
            <a:spLocks noChangeArrowheads="1"/>
          </p:cNvSpPr>
          <p:nvPr/>
        </p:nvSpPr>
        <p:spPr bwMode="auto">
          <a:xfrm>
            <a:off x="3538538"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42" name="Rectangle 35"/>
          <p:cNvSpPr>
            <a:spLocks noChangeArrowheads="1"/>
          </p:cNvSpPr>
          <p:nvPr/>
        </p:nvSpPr>
        <p:spPr bwMode="auto">
          <a:xfrm>
            <a:off x="3103563"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43" name="Rectangle 36"/>
          <p:cNvSpPr>
            <a:spLocks noChangeArrowheads="1"/>
          </p:cNvSpPr>
          <p:nvPr/>
        </p:nvSpPr>
        <p:spPr bwMode="auto">
          <a:xfrm>
            <a:off x="3541713"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44" name="Rectangle 37"/>
          <p:cNvSpPr>
            <a:spLocks noChangeArrowheads="1"/>
          </p:cNvSpPr>
          <p:nvPr/>
        </p:nvSpPr>
        <p:spPr bwMode="auto">
          <a:xfrm>
            <a:off x="3106738"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43045" name="Rectangle 38"/>
          <p:cNvSpPr>
            <a:spLocks noChangeArrowheads="1"/>
          </p:cNvSpPr>
          <p:nvPr/>
        </p:nvSpPr>
        <p:spPr bwMode="auto">
          <a:xfrm>
            <a:off x="3538538"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46" name="Rectangle 39"/>
          <p:cNvSpPr>
            <a:spLocks noChangeArrowheads="1"/>
          </p:cNvSpPr>
          <p:nvPr/>
        </p:nvSpPr>
        <p:spPr bwMode="auto">
          <a:xfrm>
            <a:off x="3103563"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1</a:t>
            </a:r>
          </a:p>
        </p:txBody>
      </p:sp>
      <p:sp>
        <p:nvSpPr>
          <p:cNvPr id="43047" name="Rectangle 40"/>
          <p:cNvSpPr>
            <a:spLocks noChangeArrowheads="1"/>
          </p:cNvSpPr>
          <p:nvPr/>
        </p:nvSpPr>
        <p:spPr bwMode="auto">
          <a:xfrm>
            <a:off x="3536950"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48" name="Rectangle 41"/>
          <p:cNvSpPr>
            <a:spLocks noChangeArrowheads="1"/>
          </p:cNvSpPr>
          <p:nvPr/>
        </p:nvSpPr>
        <p:spPr bwMode="auto">
          <a:xfrm>
            <a:off x="3101975"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43049" name="Rectangle 42"/>
          <p:cNvSpPr>
            <a:spLocks noChangeArrowheads="1"/>
          </p:cNvSpPr>
          <p:nvPr/>
        </p:nvSpPr>
        <p:spPr bwMode="auto">
          <a:xfrm>
            <a:off x="3535363"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50" name="Rectangle 43"/>
          <p:cNvSpPr>
            <a:spLocks noChangeArrowheads="1"/>
          </p:cNvSpPr>
          <p:nvPr/>
        </p:nvSpPr>
        <p:spPr bwMode="auto">
          <a:xfrm>
            <a:off x="3100388"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43051" name="Rectangle 44"/>
          <p:cNvSpPr>
            <a:spLocks noChangeArrowheads="1"/>
          </p:cNvSpPr>
          <p:nvPr/>
        </p:nvSpPr>
        <p:spPr bwMode="auto">
          <a:xfrm>
            <a:off x="3533775"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52" name="Rectangle 45"/>
          <p:cNvSpPr>
            <a:spLocks noChangeArrowheads="1"/>
          </p:cNvSpPr>
          <p:nvPr/>
        </p:nvSpPr>
        <p:spPr bwMode="auto">
          <a:xfrm>
            <a:off x="3098800"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43053" name="Rectangle 46"/>
          <p:cNvSpPr>
            <a:spLocks noChangeArrowheads="1"/>
          </p:cNvSpPr>
          <p:nvPr/>
        </p:nvSpPr>
        <p:spPr bwMode="auto">
          <a:xfrm>
            <a:off x="4976813"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54" name="Rectangle 47"/>
          <p:cNvSpPr>
            <a:spLocks noChangeArrowheads="1"/>
          </p:cNvSpPr>
          <p:nvPr/>
        </p:nvSpPr>
        <p:spPr bwMode="auto">
          <a:xfrm>
            <a:off x="4541838" y="260508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2</a:t>
            </a:r>
          </a:p>
        </p:txBody>
      </p:sp>
      <p:sp>
        <p:nvSpPr>
          <p:cNvPr id="43055" name="Rectangle 48"/>
          <p:cNvSpPr>
            <a:spLocks noChangeArrowheads="1"/>
          </p:cNvSpPr>
          <p:nvPr/>
        </p:nvSpPr>
        <p:spPr bwMode="auto">
          <a:xfrm>
            <a:off x="4976813"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56" name="Rectangle 49"/>
          <p:cNvSpPr>
            <a:spLocks noChangeArrowheads="1"/>
          </p:cNvSpPr>
          <p:nvPr/>
        </p:nvSpPr>
        <p:spPr bwMode="auto">
          <a:xfrm>
            <a:off x="4540250"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3</a:t>
            </a:r>
          </a:p>
        </p:txBody>
      </p:sp>
      <p:sp>
        <p:nvSpPr>
          <p:cNvPr id="43057" name="Rectangle 50"/>
          <p:cNvSpPr>
            <a:spLocks noChangeArrowheads="1"/>
          </p:cNvSpPr>
          <p:nvPr/>
        </p:nvSpPr>
        <p:spPr bwMode="auto">
          <a:xfrm>
            <a:off x="4973638"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58" name="Rectangle 51"/>
          <p:cNvSpPr>
            <a:spLocks noChangeArrowheads="1"/>
          </p:cNvSpPr>
          <p:nvPr/>
        </p:nvSpPr>
        <p:spPr bwMode="auto">
          <a:xfrm>
            <a:off x="4538663"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5</a:t>
            </a:r>
          </a:p>
        </p:txBody>
      </p:sp>
      <p:sp>
        <p:nvSpPr>
          <p:cNvPr id="43059" name="Rectangle 52"/>
          <p:cNvSpPr>
            <a:spLocks noChangeArrowheads="1"/>
          </p:cNvSpPr>
          <p:nvPr/>
        </p:nvSpPr>
        <p:spPr bwMode="auto">
          <a:xfrm>
            <a:off x="4976813"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60" name="Rectangle 53"/>
          <p:cNvSpPr>
            <a:spLocks noChangeArrowheads="1"/>
          </p:cNvSpPr>
          <p:nvPr/>
        </p:nvSpPr>
        <p:spPr bwMode="auto">
          <a:xfrm>
            <a:off x="4541838" y="391477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43061" name="Rectangle 54"/>
          <p:cNvSpPr>
            <a:spLocks noChangeArrowheads="1"/>
          </p:cNvSpPr>
          <p:nvPr/>
        </p:nvSpPr>
        <p:spPr bwMode="auto">
          <a:xfrm>
            <a:off x="4973638"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62" name="Rectangle 55"/>
          <p:cNvSpPr>
            <a:spLocks noChangeArrowheads="1"/>
          </p:cNvSpPr>
          <p:nvPr/>
        </p:nvSpPr>
        <p:spPr bwMode="auto">
          <a:xfrm>
            <a:off x="4538663" y="4351338"/>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43063" name="Rectangle 56"/>
          <p:cNvSpPr>
            <a:spLocks noChangeArrowheads="1"/>
          </p:cNvSpPr>
          <p:nvPr/>
        </p:nvSpPr>
        <p:spPr bwMode="auto">
          <a:xfrm>
            <a:off x="4972050"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64" name="Rectangle 57"/>
          <p:cNvSpPr>
            <a:spLocks noChangeArrowheads="1"/>
          </p:cNvSpPr>
          <p:nvPr/>
        </p:nvSpPr>
        <p:spPr bwMode="auto">
          <a:xfrm>
            <a:off x="4537075" y="478790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43065" name="Rectangle 58"/>
          <p:cNvSpPr>
            <a:spLocks noChangeArrowheads="1"/>
          </p:cNvSpPr>
          <p:nvPr/>
        </p:nvSpPr>
        <p:spPr bwMode="auto">
          <a:xfrm>
            <a:off x="4970463"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66" name="Rectangle 59"/>
          <p:cNvSpPr>
            <a:spLocks noChangeArrowheads="1"/>
          </p:cNvSpPr>
          <p:nvPr/>
        </p:nvSpPr>
        <p:spPr bwMode="auto">
          <a:xfrm>
            <a:off x="4535488" y="522446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7</a:t>
            </a:r>
          </a:p>
        </p:txBody>
      </p:sp>
      <p:sp>
        <p:nvSpPr>
          <p:cNvPr id="43067" name="Rectangle 60"/>
          <p:cNvSpPr>
            <a:spLocks noChangeArrowheads="1"/>
          </p:cNvSpPr>
          <p:nvPr/>
        </p:nvSpPr>
        <p:spPr bwMode="auto">
          <a:xfrm>
            <a:off x="4968875"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68" name="Rectangle 61"/>
          <p:cNvSpPr>
            <a:spLocks noChangeArrowheads="1"/>
          </p:cNvSpPr>
          <p:nvPr/>
        </p:nvSpPr>
        <p:spPr bwMode="auto">
          <a:xfrm>
            <a:off x="4533900"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4</a:t>
            </a:r>
          </a:p>
        </p:txBody>
      </p:sp>
      <p:sp>
        <p:nvSpPr>
          <p:cNvPr id="43069" name="Rectangle 62"/>
          <p:cNvSpPr>
            <a:spLocks noChangeArrowheads="1"/>
          </p:cNvSpPr>
          <p:nvPr/>
        </p:nvSpPr>
        <p:spPr bwMode="auto">
          <a:xfrm>
            <a:off x="6383338"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70" name="Rectangle 63"/>
          <p:cNvSpPr>
            <a:spLocks noChangeArrowheads="1"/>
          </p:cNvSpPr>
          <p:nvPr/>
        </p:nvSpPr>
        <p:spPr bwMode="auto">
          <a:xfrm>
            <a:off x="5948363" y="3041650"/>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4</a:t>
            </a:r>
          </a:p>
        </p:txBody>
      </p:sp>
      <p:sp>
        <p:nvSpPr>
          <p:cNvPr id="43071" name="Rectangle 64"/>
          <p:cNvSpPr>
            <a:spLocks noChangeArrowheads="1"/>
          </p:cNvSpPr>
          <p:nvPr/>
        </p:nvSpPr>
        <p:spPr bwMode="auto">
          <a:xfrm>
            <a:off x="6383338"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72" name="Rectangle 65"/>
          <p:cNvSpPr>
            <a:spLocks noChangeArrowheads="1"/>
          </p:cNvSpPr>
          <p:nvPr/>
        </p:nvSpPr>
        <p:spPr bwMode="auto">
          <a:xfrm>
            <a:off x="5948363" y="3478213"/>
            <a:ext cx="434975" cy="347662"/>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6</a:t>
            </a:r>
          </a:p>
        </p:txBody>
      </p:sp>
      <p:sp>
        <p:nvSpPr>
          <p:cNvPr id="43073" name="Rectangle 66"/>
          <p:cNvSpPr>
            <a:spLocks noChangeArrowheads="1"/>
          </p:cNvSpPr>
          <p:nvPr/>
        </p:nvSpPr>
        <p:spPr bwMode="auto">
          <a:xfrm>
            <a:off x="6383338"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43074" name="Rectangle 67"/>
          <p:cNvSpPr>
            <a:spLocks noChangeArrowheads="1"/>
          </p:cNvSpPr>
          <p:nvPr/>
        </p:nvSpPr>
        <p:spPr bwMode="auto">
          <a:xfrm>
            <a:off x="5948363"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5</a:t>
            </a:r>
          </a:p>
        </p:txBody>
      </p:sp>
      <p:sp>
        <p:nvSpPr>
          <p:cNvPr id="43075" name="Rectangle 68"/>
          <p:cNvSpPr>
            <a:spLocks noChangeArrowheads="1"/>
          </p:cNvSpPr>
          <p:nvPr/>
        </p:nvSpPr>
        <p:spPr bwMode="auto">
          <a:xfrm>
            <a:off x="7812088"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0</a:t>
            </a:r>
          </a:p>
        </p:txBody>
      </p:sp>
      <p:sp>
        <p:nvSpPr>
          <p:cNvPr id="43076" name="Rectangle 69"/>
          <p:cNvSpPr>
            <a:spLocks noChangeArrowheads="1"/>
          </p:cNvSpPr>
          <p:nvPr/>
        </p:nvSpPr>
        <p:spPr bwMode="auto">
          <a:xfrm>
            <a:off x="7377113" y="5661025"/>
            <a:ext cx="434975" cy="347663"/>
          </a:xfrm>
          <a:prstGeom prst="rect">
            <a:avLst/>
          </a:prstGeom>
          <a:solidFill>
            <a:srgbClr val="FFFF99"/>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400">
                <a:latin typeface="Times New Roman" panose="02020603050405020304" pitchFamily="18" charset="0"/>
              </a:rPr>
              <a:t>6</a:t>
            </a:r>
          </a:p>
        </p:txBody>
      </p:sp>
      <p:sp>
        <p:nvSpPr>
          <p:cNvPr id="43077" name="Line 70"/>
          <p:cNvSpPr>
            <a:spLocks noChangeShapeType="1"/>
          </p:cNvSpPr>
          <p:nvPr/>
        </p:nvSpPr>
        <p:spPr bwMode="auto">
          <a:xfrm>
            <a:off x="1647825" y="278447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78" name="Line 71"/>
          <p:cNvSpPr>
            <a:spLocks noChangeShapeType="1"/>
          </p:cNvSpPr>
          <p:nvPr/>
        </p:nvSpPr>
        <p:spPr bwMode="auto">
          <a:xfrm>
            <a:off x="1647825" y="320992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79" name="Line 72"/>
          <p:cNvSpPr>
            <a:spLocks noChangeShapeType="1"/>
          </p:cNvSpPr>
          <p:nvPr/>
        </p:nvSpPr>
        <p:spPr bwMode="auto">
          <a:xfrm>
            <a:off x="1647825" y="3649663"/>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0" name="Line 73"/>
          <p:cNvSpPr>
            <a:spLocks noChangeShapeType="1"/>
          </p:cNvSpPr>
          <p:nvPr/>
        </p:nvSpPr>
        <p:spPr bwMode="auto">
          <a:xfrm>
            <a:off x="1647825" y="4094163"/>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1" name="Line 74"/>
          <p:cNvSpPr>
            <a:spLocks noChangeShapeType="1"/>
          </p:cNvSpPr>
          <p:nvPr/>
        </p:nvSpPr>
        <p:spPr bwMode="auto">
          <a:xfrm>
            <a:off x="1647825" y="4500563"/>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2" name="Line 75"/>
          <p:cNvSpPr>
            <a:spLocks noChangeShapeType="1"/>
          </p:cNvSpPr>
          <p:nvPr/>
        </p:nvSpPr>
        <p:spPr bwMode="auto">
          <a:xfrm>
            <a:off x="1647825" y="496887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3" name="Line 76"/>
          <p:cNvSpPr>
            <a:spLocks noChangeShapeType="1"/>
          </p:cNvSpPr>
          <p:nvPr/>
        </p:nvSpPr>
        <p:spPr bwMode="auto">
          <a:xfrm>
            <a:off x="1647825" y="5380038"/>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4" name="Line 77"/>
          <p:cNvSpPr>
            <a:spLocks noChangeShapeType="1"/>
          </p:cNvSpPr>
          <p:nvPr/>
        </p:nvSpPr>
        <p:spPr bwMode="auto">
          <a:xfrm>
            <a:off x="1647825" y="5819775"/>
            <a:ext cx="145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5" name="Line 78"/>
          <p:cNvSpPr>
            <a:spLocks noChangeShapeType="1"/>
          </p:cNvSpPr>
          <p:nvPr/>
        </p:nvSpPr>
        <p:spPr bwMode="auto">
          <a:xfrm>
            <a:off x="3773488" y="277336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6" name="Line 79"/>
          <p:cNvSpPr>
            <a:spLocks noChangeShapeType="1"/>
          </p:cNvSpPr>
          <p:nvPr/>
        </p:nvSpPr>
        <p:spPr bwMode="auto">
          <a:xfrm>
            <a:off x="3773488" y="3208338"/>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7" name="Line 80"/>
          <p:cNvSpPr>
            <a:spLocks noChangeShapeType="1"/>
          </p:cNvSpPr>
          <p:nvPr/>
        </p:nvSpPr>
        <p:spPr bwMode="auto">
          <a:xfrm>
            <a:off x="3773488" y="36576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8" name="Line 81"/>
          <p:cNvSpPr>
            <a:spLocks noChangeShapeType="1"/>
          </p:cNvSpPr>
          <p:nvPr/>
        </p:nvSpPr>
        <p:spPr bwMode="auto">
          <a:xfrm>
            <a:off x="3773488" y="40925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89" name="Line 82"/>
          <p:cNvSpPr>
            <a:spLocks noChangeShapeType="1"/>
          </p:cNvSpPr>
          <p:nvPr/>
        </p:nvSpPr>
        <p:spPr bwMode="auto">
          <a:xfrm>
            <a:off x="3773488" y="4522788"/>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0" name="Line 83"/>
          <p:cNvSpPr>
            <a:spLocks noChangeShapeType="1"/>
          </p:cNvSpPr>
          <p:nvPr/>
        </p:nvSpPr>
        <p:spPr bwMode="auto">
          <a:xfrm>
            <a:off x="3773488" y="49530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1" name="Line 84"/>
          <p:cNvSpPr>
            <a:spLocks noChangeShapeType="1"/>
          </p:cNvSpPr>
          <p:nvPr/>
        </p:nvSpPr>
        <p:spPr bwMode="auto">
          <a:xfrm>
            <a:off x="3773488" y="53975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2" name="Line 85"/>
          <p:cNvSpPr>
            <a:spLocks noChangeShapeType="1"/>
          </p:cNvSpPr>
          <p:nvPr/>
        </p:nvSpPr>
        <p:spPr bwMode="auto">
          <a:xfrm>
            <a:off x="3773488" y="58293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3" name="Line 86"/>
          <p:cNvSpPr>
            <a:spLocks noChangeShapeType="1"/>
          </p:cNvSpPr>
          <p:nvPr/>
        </p:nvSpPr>
        <p:spPr bwMode="auto">
          <a:xfrm>
            <a:off x="5183188" y="58324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4" name="Line 87"/>
          <p:cNvSpPr>
            <a:spLocks noChangeShapeType="1"/>
          </p:cNvSpPr>
          <p:nvPr/>
        </p:nvSpPr>
        <p:spPr bwMode="auto">
          <a:xfrm>
            <a:off x="6605588" y="58324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5" name="Line 88"/>
          <p:cNvSpPr>
            <a:spLocks noChangeShapeType="1"/>
          </p:cNvSpPr>
          <p:nvPr/>
        </p:nvSpPr>
        <p:spPr bwMode="auto">
          <a:xfrm>
            <a:off x="5183188" y="36480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6" name="Line 89"/>
          <p:cNvSpPr>
            <a:spLocks noChangeShapeType="1"/>
          </p:cNvSpPr>
          <p:nvPr/>
        </p:nvSpPr>
        <p:spPr bwMode="auto">
          <a:xfrm>
            <a:off x="5183188" y="3216275"/>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3097" name="Text Box 90"/>
          <p:cNvSpPr txBox="1">
            <a:spLocks noChangeArrowheads="1"/>
          </p:cNvSpPr>
          <p:nvPr/>
        </p:nvSpPr>
        <p:spPr bwMode="auto">
          <a:xfrm>
            <a:off x="550863" y="252412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[0]</a:t>
            </a:r>
          </a:p>
        </p:txBody>
      </p:sp>
      <p:sp>
        <p:nvSpPr>
          <p:cNvPr id="43098" name="Text Box 91"/>
          <p:cNvSpPr txBox="1">
            <a:spLocks noChangeArrowheads="1"/>
          </p:cNvSpPr>
          <p:nvPr/>
        </p:nvSpPr>
        <p:spPr bwMode="auto">
          <a:xfrm>
            <a:off x="534988" y="29591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[1]</a:t>
            </a:r>
          </a:p>
        </p:txBody>
      </p:sp>
      <p:sp>
        <p:nvSpPr>
          <p:cNvPr id="43099" name="Text Box 92"/>
          <p:cNvSpPr txBox="1">
            <a:spLocks noChangeArrowheads="1"/>
          </p:cNvSpPr>
          <p:nvPr/>
        </p:nvSpPr>
        <p:spPr bwMode="auto">
          <a:xfrm>
            <a:off x="561975" y="34067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[2]</a:t>
            </a:r>
          </a:p>
        </p:txBody>
      </p:sp>
      <p:sp>
        <p:nvSpPr>
          <p:cNvPr id="43100" name="Text Box 93"/>
          <p:cNvSpPr txBox="1">
            <a:spLocks noChangeArrowheads="1"/>
          </p:cNvSpPr>
          <p:nvPr/>
        </p:nvSpPr>
        <p:spPr bwMode="auto">
          <a:xfrm>
            <a:off x="560388" y="385445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[3]</a:t>
            </a:r>
          </a:p>
        </p:txBody>
      </p:sp>
      <p:sp>
        <p:nvSpPr>
          <p:cNvPr id="43101" name="Text Box 94"/>
          <p:cNvSpPr txBox="1">
            <a:spLocks noChangeArrowheads="1"/>
          </p:cNvSpPr>
          <p:nvPr/>
        </p:nvSpPr>
        <p:spPr bwMode="auto">
          <a:xfrm>
            <a:off x="544513" y="428783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[4]</a:t>
            </a:r>
          </a:p>
        </p:txBody>
      </p:sp>
      <p:sp>
        <p:nvSpPr>
          <p:cNvPr id="43102" name="Text Box 95"/>
          <p:cNvSpPr txBox="1">
            <a:spLocks noChangeArrowheads="1"/>
          </p:cNvSpPr>
          <p:nvPr/>
        </p:nvSpPr>
        <p:spPr bwMode="auto">
          <a:xfrm>
            <a:off x="542925" y="472122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[5]</a:t>
            </a:r>
          </a:p>
        </p:txBody>
      </p:sp>
      <p:sp>
        <p:nvSpPr>
          <p:cNvPr id="43103" name="Text Box 96"/>
          <p:cNvSpPr txBox="1">
            <a:spLocks noChangeArrowheads="1"/>
          </p:cNvSpPr>
          <p:nvPr/>
        </p:nvSpPr>
        <p:spPr bwMode="auto">
          <a:xfrm>
            <a:off x="541338" y="5154613"/>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[6]</a:t>
            </a:r>
          </a:p>
        </p:txBody>
      </p:sp>
      <p:sp>
        <p:nvSpPr>
          <p:cNvPr id="43104" name="Text Box 97"/>
          <p:cNvSpPr txBox="1">
            <a:spLocks noChangeArrowheads="1"/>
          </p:cNvSpPr>
          <p:nvPr/>
        </p:nvSpPr>
        <p:spPr bwMode="auto">
          <a:xfrm>
            <a:off x="539750" y="5589588"/>
            <a:ext cx="54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sz="2400">
                <a:latin typeface="Times New Roman" panose="02020603050405020304" pitchFamily="18" charset="0"/>
              </a:rPr>
              <a:t>[7]</a:t>
            </a:r>
          </a:p>
        </p:txBody>
      </p:sp>
      <p:sp>
        <p:nvSpPr>
          <p:cNvPr id="43105" name="Text Box 98"/>
          <p:cNvSpPr txBox="1">
            <a:spLocks noChangeArrowheads="1"/>
          </p:cNvSpPr>
          <p:nvPr/>
        </p:nvSpPr>
        <p:spPr bwMode="auto">
          <a:xfrm>
            <a:off x="968375" y="2117725"/>
            <a:ext cx="1370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rPr>
              <a:t>HeadNodes</a:t>
            </a:r>
          </a:p>
        </p:txBody>
      </p:sp>
      <p:sp>
        <p:nvSpPr>
          <p:cNvPr id="43106" name="Text Box 99"/>
          <p:cNvSpPr txBox="1">
            <a:spLocks noChangeArrowheads="1"/>
          </p:cNvSpPr>
          <p:nvPr/>
        </p:nvSpPr>
        <p:spPr bwMode="auto">
          <a:xfrm>
            <a:off x="1042988" y="1275482"/>
            <a:ext cx="310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600" dirty="0">
                <a:solidFill>
                  <a:srgbClr val="FF0000"/>
                </a:solidFill>
              </a:rPr>
              <a:t>0,1,2,3,4,5,6,7</a:t>
            </a:r>
          </a:p>
        </p:txBody>
      </p:sp>
    </p:spTree>
    <p:extLst>
      <p:ext uri="{BB962C8B-B14F-4D97-AF65-F5344CB8AC3E}">
        <p14:creationId xmlns:p14="http://schemas.microsoft.com/office/powerpoint/2010/main" val="24452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BFS</a:t>
            </a:r>
            <a:r>
              <a:rPr lang="zh-TW" altLang="en-US" dirty="0"/>
              <a:t> 的方法</a:t>
            </a:r>
          </a:p>
        </p:txBody>
      </p:sp>
      <p:sp>
        <p:nvSpPr>
          <p:cNvPr id="3" name="內容版面配置區 2"/>
          <p:cNvSpPr>
            <a:spLocks noGrp="1"/>
          </p:cNvSpPr>
          <p:nvPr>
            <p:ph idx="1"/>
          </p:nvPr>
        </p:nvSpPr>
        <p:spPr/>
        <p:txBody>
          <a:bodyPr/>
          <a:lstStyle/>
          <a:p>
            <a:r>
              <a:rPr lang="zh-TW" altLang="en-US" dirty="0"/>
              <a:t>建立一個具有</a:t>
            </a:r>
            <a:r>
              <a:rPr lang="en-US" altLang="zh-TW" dirty="0"/>
              <a:t>Vertices</a:t>
            </a:r>
            <a:r>
              <a:rPr lang="zh-TW" altLang="en-US" dirty="0"/>
              <a:t>個數的</a:t>
            </a:r>
            <a:r>
              <a:rPr lang="en-US" altLang="zh-TW" dirty="0"/>
              <a:t>Queue</a:t>
            </a:r>
          </a:p>
          <a:p>
            <a:r>
              <a:rPr lang="zh-TW" altLang="en-US" dirty="0"/>
              <a:t>照順序讀取資料進來，並根據下列規則處理</a:t>
            </a:r>
            <a:endParaRPr lang="en-US" altLang="zh-TW" dirty="0"/>
          </a:p>
          <a:p>
            <a:r>
              <a:rPr lang="zh-TW" altLang="en-US" dirty="0"/>
              <a:t>不斷找出尚未遍歷的點當作起點：</a:t>
            </a:r>
          </a:p>
          <a:p>
            <a:pPr lvl="1"/>
            <a:r>
              <a:rPr lang="zh-TW" altLang="en-US" dirty="0"/>
              <a:t>把起點放入</a:t>
            </a:r>
            <a:r>
              <a:rPr lang="en-US" altLang="zh-TW" dirty="0"/>
              <a:t>Queue</a:t>
            </a:r>
            <a:r>
              <a:rPr lang="zh-TW" altLang="en-US" dirty="0"/>
              <a:t>。</a:t>
            </a:r>
          </a:p>
          <a:p>
            <a:pPr lvl="1"/>
            <a:r>
              <a:rPr lang="en-US" altLang="zh-TW" dirty="0"/>
              <a:t>While (queue != empty)</a:t>
            </a:r>
            <a:endParaRPr lang="zh-TW" altLang="en-US" dirty="0"/>
          </a:p>
          <a:p>
            <a:pPr lvl="2"/>
            <a:r>
              <a:rPr lang="zh-TW" altLang="en-US" dirty="0"/>
              <a:t>從</a:t>
            </a:r>
            <a:r>
              <a:rPr lang="en-US" altLang="zh-TW" dirty="0"/>
              <a:t>Queue </a:t>
            </a:r>
            <a:r>
              <a:rPr lang="zh-TW" altLang="en-US" dirty="0"/>
              <a:t>當中取出一點。</a:t>
            </a:r>
          </a:p>
          <a:p>
            <a:pPr lvl="2"/>
            <a:r>
              <a:rPr lang="zh-TW" altLang="en-US" dirty="0"/>
              <a:t>找出跟此點相鄰且還沒看過的點，照順序存入</a:t>
            </a:r>
            <a:r>
              <a:rPr lang="en-US" altLang="zh-TW" dirty="0"/>
              <a:t>Queue</a:t>
            </a:r>
            <a:r>
              <a:rPr lang="zh-TW" altLang="en-US" dirty="0"/>
              <a:t>。</a:t>
            </a:r>
          </a:p>
        </p:txBody>
      </p:sp>
      <p:sp>
        <p:nvSpPr>
          <p:cNvPr id="5" name="日期版面配置區 4"/>
          <p:cNvSpPr>
            <a:spLocks noGrp="1"/>
          </p:cNvSpPr>
          <p:nvPr>
            <p:ph type="dt" sz="half" idx="2"/>
          </p:nvPr>
        </p:nvSpPr>
        <p:spPr/>
        <p:txBody>
          <a:bodyPr/>
          <a:lstStyle/>
          <a:p>
            <a:r>
              <a:rPr lang="en-US" altLang="zh-TW"/>
              <a:t>2016/2/15</a:t>
            </a:r>
            <a:endParaRPr lang="en-US" altLang="zh-TW" dirty="0"/>
          </a:p>
        </p:txBody>
      </p:sp>
      <p:sp>
        <p:nvSpPr>
          <p:cNvPr id="4" name="投影片編號版面配置區 3"/>
          <p:cNvSpPr>
            <a:spLocks noGrp="1"/>
          </p:cNvSpPr>
          <p:nvPr>
            <p:ph type="sldNum" sz="quarter" idx="4"/>
          </p:nvPr>
        </p:nvSpPr>
        <p:spPr/>
        <p:txBody>
          <a:bodyPr/>
          <a:lstStyle/>
          <a:p>
            <a:fld id="{F455B96A-092B-48A7-A4E0-0D45092B53DA}" type="slidenum">
              <a:rPr lang="en-US" altLang="zh-TW" smtClean="0"/>
              <a:pPr/>
              <a:t>51</a:t>
            </a:fld>
            <a:endParaRPr lang="en-US" altLang="zh-TW"/>
          </a:p>
        </p:txBody>
      </p:sp>
      <p:pic>
        <p:nvPicPr>
          <p:cNvPr id="27650" name="Picture 2" descr="https://kopu.chat/wp-content/uploads/2017/09/bfs.png">
            <a:extLst>
              <a:ext uri="{FF2B5EF4-FFF2-40B4-BE49-F238E27FC236}">
                <a16:creationId xmlns:a16="http://schemas.microsoft.com/office/drawing/2014/main" id="{1201E584-C0C6-47DB-8765-41A36C783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140968"/>
            <a:ext cx="3437568"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01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48BCD4-221E-451F-97F1-74B0ACFDA804}"/>
              </a:ext>
            </a:extLst>
          </p:cNvPr>
          <p:cNvSpPr>
            <a:spLocks noGrp="1"/>
          </p:cNvSpPr>
          <p:nvPr>
            <p:ph type="title"/>
          </p:nvPr>
        </p:nvSpPr>
        <p:spPr/>
        <p:txBody>
          <a:bodyPr/>
          <a:lstStyle/>
          <a:p>
            <a:r>
              <a:rPr lang="en-US" altLang="zh-TW" dirty="0"/>
              <a:t>BFS</a:t>
            </a:r>
            <a:r>
              <a:rPr lang="zh-TW" altLang="en-US" dirty="0"/>
              <a:t> 的方法</a:t>
            </a:r>
            <a:r>
              <a:rPr lang="en-US" altLang="zh-TW" dirty="0"/>
              <a:t>(Pseudo code)</a:t>
            </a:r>
            <a:endParaRPr lang="zh-TW" altLang="en-US" dirty="0"/>
          </a:p>
        </p:txBody>
      </p:sp>
      <p:sp>
        <p:nvSpPr>
          <p:cNvPr id="3" name="內容版面配置區 2">
            <a:extLst>
              <a:ext uri="{FF2B5EF4-FFF2-40B4-BE49-F238E27FC236}">
                <a16:creationId xmlns:a16="http://schemas.microsoft.com/office/drawing/2014/main" id="{F4A504DD-E448-46B9-AEE1-C707F613DA45}"/>
              </a:ext>
            </a:extLst>
          </p:cNvPr>
          <p:cNvSpPr>
            <a:spLocks noGrp="1"/>
          </p:cNvSpPr>
          <p:nvPr>
            <p:ph idx="1"/>
          </p:nvPr>
        </p:nvSpPr>
        <p:spPr/>
        <p:txBody>
          <a:bodyPr/>
          <a:lstStyle/>
          <a:p>
            <a:r>
              <a:rPr lang="en-US" altLang="zh-TW" dirty="0"/>
              <a:t>1. </a:t>
            </a:r>
            <a:r>
              <a:rPr lang="zh-TW" altLang="en-US" dirty="0"/>
              <a:t>首先準備一個佇列為</a:t>
            </a:r>
            <a:r>
              <a:rPr lang="en-US" altLang="zh-TW" dirty="0">
                <a:solidFill>
                  <a:srgbClr val="FF0000"/>
                </a:solidFill>
              </a:rPr>
              <a:t>Qu</a:t>
            </a:r>
          </a:p>
          <a:p>
            <a:r>
              <a:rPr lang="en-US" altLang="zh-TW" dirty="0"/>
              <a:t>2. </a:t>
            </a:r>
            <a:r>
              <a:rPr lang="zh-TW" altLang="en-US" dirty="0"/>
              <a:t>再將起始頂點</a:t>
            </a:r>
            <a:r>
              <a:rPr lang="en-US" altLang="zh-TW" dirty="0"/>
              <a:t>v </a:t>
            </a:r>
            <a:r>
              <a:rPr lang="zh-TW" altLang="en-US" dirty="0"/>
              <a:t>加入到</a:t>
            </a:r>
            <a:r>
              <a:rPr lang="en-US" altLang="zh-TW" dirty="0">
                <a:solidFill>
                  <a:srgbClr val="FF0000"/>
                </a:solidFill>
              </a:rPr>
              <a:t>Qu</a:t>
            </a:r>
            <a:r>
              <a:rPr lang="en-US" altLang="zh-TW" dirty="0"/>
              <a:t> </a:t>
            </a:r>
            <a:r>
              <a:rPr lang="zh-TW" altLang="en-US" dirty="0"/>
              <a:t>之中（亦即進行</a:t>
            </a:r>
            <a:r>
              <a:rPr lang="en-US" altLang="zh-TW" dirty="0"/>
              <a:t>Enqueue</a:t>
            </a:r>
            <a:r>
              <a:rPr lang="zh-TW" altLang="en-US" dirty="0"/>
              <a:t>動作）</a:t>
            </a:r>
          </a:p>
          <a:p>
            <a:r>
              <a:rPr lang="en-US" altLang="zh-TW" dirty="0"/>
              <a:t>3. </a:t>
            </a:r>
            <a:r>
              <a:rPr lang="zh-TW" altLang="en-US" dirty="0"/>
              <a:t>如果</a:t>
            </a:r>
            <a:r>
              <a:rPr lang="en-US" altLang="zh-TW" dirty="0">
                <a:solidFill>
                  <a:srgbClr val="FF0000"/>
                </a:solidFill>
              </a:rPr>
              <a:t>Qu</a:t>
            </a:r>
            <a:r>
              <a:rPr lang="en-US" altLang="zh-TW" dirty="0"/>
              <a:t> </a:t>
            </a:r>
            <a:r>
              <a:rPr lang="zh-TW" altLang="en-US" dirty="0"/>
              <a:t>不為空｀則執行下列步驟．否則跳到步驟</a:t>
            </a:r>
            <a:r>
              <a:rPr lang="en-US" altLang="zh-TW" dirty="0"/>
              <a:t>4:</a:t>
            </a:r>
          </a:p>
          <a:p>
            <a:pPr lvl="1"/>
            <a:r>
              <a:rPr lang="en-US" altLang="zh-TW" dirty="0"/>
              <a:t>3.1 </a:t>
            </a:r>
            <a:r>
              <a:rPr lang="zh-TW" altLang="en-US" dirty="0"/>
              <a:t>從</a:t>
            </a:r>
            <a:r>
              <a:rPr lang="en-US" altLang="zh-TW" dirty="0">
                <a:solidFill>
                  <a:srgbClr val="FF0000"/>
                </a:solidFill>
              </a:rPr>
              <a:t>Qu</a:t>
            </a:r>
            <a:r>
              <a:rPr lang="en-US" altLang="zh-TW" dirty="0"/>
              <a:t> </a:t>
            </a:r>
            <a:r>
              <a:rPr lang="zh-TW" altLang="en-US" dirty="0"/>
              <a:t>中取出一頂點</a:t>
            </a:r>
            <a:r>
              <a:rPr lang="en-US" altLang="zh-TW" dirty="0"/>
              <a:t>w ( </a:t>
            </a:r>
            <a:r>
              <a:rPr lang="zh-TW" altLang="en-US" dirty="0"/>
              <a:t>亦即進行</a:t>
            </a:r>
            <a:r>
              <a:rPr lang="en-US" altLang="zh-TW" dirty="0"/>
              <a:t>Dequeue</a:t>
            </a:r>
            <a:r>
              <a:rPr lang="zh-TW" altLang="en-US" dirty="0"/>
              <a:t>動作）</a:t>
            </a:r>
          </a:p>
          <a:p>
            <a:pPr lvl="1"/>
            <a:r>
              <a:rPr lang="en-US" altLang="zh-TW" dirty="0"/>
              <a:t>3.2 </a:t>
            </a:r>
            <a:r>
              <a:rPr lang="zh-TW" altLang="en-US" dirty="0"/>
              <a:t>並將</a:t>
            </a:r>
            <a:r>
              <a:rPr lang="en-US" altLang="zh-TW" dirty="0"/>
              <a:t>w </a:t>
            </a:r>
            <a:r>
              <a:rPr lang="zh-TW" altLang="en-US" dirty="0"/>
              <a:t>標示為</a:t>
            </a:r>
            <a:r>
              <a:rPr lang="en-US" altLang="zh-TW" dirty="0"/>
              <a:t>『</a:t>
            </a:r>
            <a:r>
              <a:rPr lang="zh-TW" altLang="en-US" dirty="0"/>
              <a:t>已拜訪過</a:t>
            </a:r>
            <a:r>
              <a:rPr lang="en-US" altLang="zh-TW" dirty="0"/>
              <a:t>』</a:t>
            </a:r>
          </a:p>
          <a:p>
            <a:pPr lvl="1"/>
            <a:r>
              <a:rPr lang="en-US" altLang="zh-TW" dirty="0"/>
              <a:t>3.3 </a:t>
            </a:r>
            <a:r>
              <a:rPr lang="zh-TW" altLang="en-US" dirty="0"/>
              <a:t>將所有與</a:t>
            </a:r>
            <a:r>
              <a:rPr lang="en-US" altLang="zh-TW" dirty="0"/>
              <a:t>w </a:t>
            </a:r>
            <a:r>
              <a:rPr lang="zh-TW" altLang="en-US" dirty="0"/>
              <a:t>相鄰且尚未標示</a:t>
            </a:r>
            <a:r>
              <a:rPr lang="en-US" altLang="zh-TW" dirty="0"/>
              <a:t>『</a:t>
            </a:r>
            <a:r>
              <a:rPr lang="zh-TW" altLang="en-US" dirty="0"/>
              <a:t>已拜訪過</a:t>
            </a:r>
            <a:r>
              <a:rPr lang="en-US" altLang="zh-TW" dirty="0"/>
              <a:t>』</a:t>
            </a:r>
            <a:r>
              <a:rPr lang="zh-TW" altLang="en-US" dirty="0"/>
              <a:t>的頂點加入到</a:t>
            </a:r>
            <a:r>
              <a:rPr lang="en-US" altLang="zh-TW" dirty="0">
                <a:solidFill>
                  <a:srgbClr val="FF0000"/>
                </a:solidFill>
              </a:rPr>
              <a:t>Qu</a:t>
            </a:r>
            <a:r>
              <a:rPr lang="zh-TW" altLang="en-US" dirty="0">
                <a:solidFill>
                  <a:srgbClr val="FF0000"/>
                </a:solidFill>
              </a:rPr>
              <a:t> </a:t>
            </a:r>
            <a:r>
              <a:rPr lang="zh-TW" altLang="en-US" dirty="0"/>
              <a:t>之中（亦即進行</a:t>
            </a:r>
            <a:r>
              <a:rPr lang="en-US" altLang="zh-TW" dirty="0"/>
              <a:t>Enqueue</a:t>
            </a:r>
            <a:r>
              <a:rPr lang="zh-TW" altLang="en-US" dirty="0"/>
              <a:t>動作）</a:t>
            </a:r>
          </a:p>
          <a:p>
            <a:pPr lvl="1"/>
            <a:r>
              <a:rPr lang="en-US" altLang="zh-TW" dirty="0"/>
              <a:t>3.4 </a:t>
            </a:r>
            <a:r>
              <a:rPr lang="zh-TW" altLang="en-US" dirty="0"/>
              <a:t>回到步驟</a:t>
            </a:r>
            <a:r>
              <a:rPr lang="en-US" altLang="zh-TW" dirty="0"/>
              <a:t>3</a:t>
            </a:r>
          </a:p>
          <a:p>
            <a:r>
              <a:rPr lang="en-US" altLang="zh-TW" dirty="0"/>
              <a:t>4. </a:t>
            </a:r>
            <a:r>
              <a:rPr lang="zh-TW" altLang="en-US" dirty="0"/>
              <a:t>結束</a:t>
            </a:r>
          </a:p>
        </p:txBody>
      </p:sp>
      <p:sp>
        <p:nvSpPr>
          <p:cNvPr id="4" name="日期版面配置區 3">
            <a:extLst>
              <a:ext uri="{FF2B5EF4-FFF2-40B4-BE49-F238E27FC236}">
                <a16:creationId xmlns:a16="http://schemas.microsoft.com/office/drawing/2014/main" id="{466BDB58-0367-465B-A1A7-332A883F4557}"/>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228CC68D-26D2-492A-9003-616F63E969C7}"/>
              </a:ext>
            </a:extLst>
          </p:cNvPr>
          <p:cNvSpPr>
            <a:spLocks noGrp="1"/>
          </p:cNvSpPr>
          <p:nvPr>
            <p:ph type="sldNum" sz="quarter" idx="4"/>
          </p:nvPr>
        </p:nvSpPr>
        <p:spPr/>
        <p:txBody>
          <a:bodyPr/>
          <a:lstStyle/>
          <a:p>
            <a:fld id="{F455B96A-092B-48A7-A4E0-0D45092B53DA}" type="slidenum">
              <a:rPr lang="en-US" altLang="zh-TW" smtClean="0"/>
              <a:pPr/>
              <a:t>52</a:t>
            </a:fld>
            <a:endParaRPr lang="en-US" altLang="zh-TW"/>
          </a:p>
        </p:txBody>
      </p:sp>
    </p:spTree>
    <p:extLst>
      <p:ext uri="{BB962C8B-B14F-4D97-AF65-F5344CB8AC3E}">
        <p14:creationId xmlns:p14="http://schemas.microsoft.com/office/powerpoint/2010/main" val="279112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97D527-DD42-4610-A37C-B99846C27CA9}"/>
              </a:ext>
            </a:extLst>
          </p:cNvPr>
          <p:cNvSpPr>
            <a:spLocks noGrp="1"/>
          </p:cNvSpPr>
          <p:nvPr>
            <p:ph type="title"/>
          </p:nvPr>
        </p:nvSpPr>
        <p:spPr/>
        <p:txBody>
          <a:bodyPr/>
          <a:lstStyle/>
          <a:p>
            <a:r>
              <a:rPr lang="zh-TW" altLang="en-US" dirty="0"/>
              <a:t>思考一下</a:t>
            </a:r>
          </a:p>
        </p:txBody>
      </p:sp>
      <p:sp>
        <p:nvSpPr>
          <p:cNvPr id="3" name="內容版面配置區 2">
            <a:extLst>
              <a:ext uri="{FF2B5EF4-FFF2-40B4-BE49-F238E27FC236}">
                <a16:creationId xmlns:a16="http://schemas.microsoft.com/office/drawing/2014/main" id="{831E66FC-438C-440A-A557-BA73DD14A366}"/>
              </a:ext>
            </a:extLst>
          </p:cNvPr>
          <p:cNvSpPr>
            <a:spLocks noGrp="1"/>
          </p:cNvSpPr>
          <p:nvPr>
            <p:ph idx="1"/>
          </p:nvPr>
        </p:nvSpPr>
        <p:spPr/>
        <p:txBody>
          <a:bodyPr>
            <a:normAutofit/>
          </a:bodyPr>
          <a:lstStyle/>
          <a:p>
            <a:r>
              <a:rPr lang="zh-TW" altLang="en-US" dirty="0"/>
              <a:t>現在</a:t>
            </a:r>
            <a:r>
              <a:rPr lang="en-US" altLang="zh-TW" dirty="0"/>
              <a:t>Graph</a:t>
            </a:r>
            <a:r>
              <a:rPr lang="zh-TW" altLang="en-US" dirty="0"/>
              <a:t>結構都沒有</a:t>
            </a:r>
            <a:r>
              <a:rPr lang="en-US" altLang="zh-TW" dirty="0"/>
              <a:t>weight</a:t>
            </a:r>
            <a:r>
              <a:rPr lang="zh-TW" altLang="en-US" dirty="0"/>
              <a:t>，</a:t>
            </a:r>
            <a:r>
              <a:rPr lang="en-US" altLang="zh-TW" dirty="0"/>
              <a:t>weight</a:t>
            </a:r>
            <a:r>
              <a:rPr lang="zh-TW" altLang="en-US" dirty="0"/>
              <a:t>的形式 </a:t>
            </a:r>
            <a:r>
              <a:rPr lang="en-US" altLang="zh-TW" dirty="0"/>
              <a:t>?</a:t>
            </a:r>
          </a:p>
          <a:p>
            <a:endParaRPr lang="en-US" altLang="zh-TW" dirty="0"/>
          </a:p>
          <a:p>
            <a:r>
              <a:rPr lang="en-US" altLang="zh-TW" b="1" dirty="0"/>
              <a:t>BFS</a:t>
            </a:r>
            <a:r>
              <a:rPr lang="zh-TW" altLang="en-US" b="1" dirty="0"/>
              <a:t>適用情境</a:t>
            </a:r>
            <a:r>
              <a:rPr lang="en-US" altLang="zh-TW" dirty="0"/>
              <a:t>:</a:t>
            </a:r>
          </a:p>
          <a:p>
            <a:pPr lvl="1"/>
            <a:r>
              <a:rPr lang="zh-TW" altLang="en-US" dirty="0"/>
              <a:t>尋找最短路徑</a:t>
            </a:r>
            <a:r>
              <a:rPr lang="en-US" altLang="zh-TW" dirty="0"/>
              <a:t>(</a:t>
            </a:r>
            <a:r>
              <a:rPr lang="zh-TW" altLang="en-US" dirty="0"/>
              <a:t>例如兩個人之間的最短介紹路徑</a:t>
            </a:r>
            <a:r>
              <a:rPr lang="en-US" altLang="zh-TW" dirty="0"/>
              <a:t>)</a:t>
            </a:r>
          </a:p>
          <a:p>
            <a:pPr lvl="1"/>
            <a:r>
              <a:rPr lang="zh-TW" altLang="en-US" dirty="0"/>
              <a:t>網路廣播路由</a:t>
            </a:r>
          </a:p>
          <a:p>
            <a:pPr lvl="1"/>
            <a:r>
              <a:rPr lang="zh-TW" altLang="en-US" dirty="0"/>
              <a:t>網路爬蟲爬取最臨近的網頁</a:t>
            </a:r>
          </a:p>
          <a:p>
            <a:pPr lvl="1"/>
            <a:r>
              <a:rPr lang="zh-TW" altLang="en-US" dirty="0"/>
              <a:t>解決迷宮問題</a:t>
            </a:r>
          </a:p>
          <a:p>
            <a:r>
              <a:rPr lang="en-US" altLang="zh-TW" b="1" dirty="0"/>
              <a:t>BFS</a:t>
            </a:r>
            <a:r>
              <a:rPr lang="zh-TW" altLang="en-US" b="1" dirty="0"/>
              <a:t>不適用情境</a:t>
            </a:r>
            <a:r>
              <a:rPr lang="en-US" altLang="zh-TW" dirty="0"/>
              <a:t>:</a:t>
            </a:r>
          </a:p>
          <a:p>
            <a:pPr lvl="1"/>
            <a:r>
              <a:rPr lang="zh-TW" altLang="en-US" dirty="0"/>
              <a:t>圖太大時耗費過多記憶體</a:t>
            </a:r>
          </a:p>
          <a:p>
            <a:pPr lvl="1"/>
            <a:r>
              <a:rPr lang="zh-TW" altLang="en-US" dirty="0"/>
              <a:t>需要優先處理某些特定節點時</a:t>
            </a:r>
            <a:r>
              <a:rPr lang="en-US" altLang="zh-TW" dirty="0"/>
              <a:t>(</a:t>
            </a:r>
            <a:r>
              <a:rPr lang="zh-TW" altLang="en-US" dirty="0"/>
              <a:t>可用</a:t>
            </a:r>
            <a:r>
              <a:rPr lang="en-US" altLang="zh-TW" dirty="0"/>
              <a:t>Dijkstra</a:t>
            </a:r>
            <a:r>
              <a:rPr lang="zh-TW" altLang="en-US" dirty="0"/>
              <a:t>等其他算法</a:t>
            </a:r>
            <a:r>
              <a:rPr lang="en-US" altLang="zh-TW" dirty="0"/>
              <a:t>)</a:t>
            </a:r>
          </a:p>
          <a:p>
            <a:pPr lvl="1"/>
            <a:r>
              <a:rPr lang="zh-TW" altLang="en-US" dirty="0"/>
              <a:t>深度遷移代價更高的問題</a:t>
            </a:r>
            <a:r>
              <a:rPr lang="en-US" altLang="zh-TW" dirty="0"/>
              <a:t>(</a:t>
            </a:r>
            <a:r>
              <a:rPr lang="zh-TW" altLang="en-US" dirty="0"/>
              <a:t>可用</a:t>
            </a:r>
            <a:r>
              <a:rPr lang="en-US" altLang="zh-TW" dirty="0"/>
              <a:t>DFS</a:t>
            </a:r>
            <a:r>
              <a:rPr lang="zh-TW" altLang="en-US" dirty="0"/>
              <a:t>等算法</a:t>
            </a:r>
            <a:r>
              <a:rPr lang="en-US" altLang="zh-TW" dirty="0"/>
              <a:t>)</a:t>
            </a:r>
          </a:p>
          <a:p>
            <a:pPr lvl="1"/>
            <a:r>
              <a:rPr lang="en-US" altLang="zh-TW" dirty="0"/>
              <a:t>BFS</a:t>
            </a:r>
            <a:r>
              <a:rPr lang="zh-TW" altLang="en-US" dirty="0"/>
              <a:t>擅長解決最短路徑問題、均勻遍歷所有節點。但在面對大規模問題或特殊優先級需求時</a:t>
            </a:r>
            <a:r>
              <a:rPr lang="en-US" altLang="zh-TW" dirty="0"/>
              <a:t>,</a:t>
            </a:r>
            <a:r>
              <a:rPr lang="zh-TW" altLang="en-US" dirty="0"/>
              <a:t>可能需要其他更合適的圖算法。</a:t>
            </a:r>
          </a:p>
          <a:p>
            <a:endParaRPr lang="en-US" altLang="zh-TW" dirty="0"/>
          </a:p>
          <a:p>
            <a:endParaRPr lang="en-US" altLang="zh-TW" dirty="0"/>
          </a:p>
          <a:p>
            <a:endParaRPr lang="zh-TW" altLang="en-US" dirty="0"/>
          </a:p>
        </p:txBody>
      </p:sp>
      <p:sp>
        <p:nvSpPr>
          <p:cNvPr id="4" name="日期版面配置區 3">
            <a:extLst>
              <a:ext uri="{FF2B5EF4-FFF2-40B4-BE49-F238E27FC236}">
                <a16:creationId xmlns:a16="http://schemas.microsoft.com/office/drawing/2014/main" id="{0FEEF7C8-BFB0-4E0D-B359-73D76C1AD8EA}"/>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A2CDC6A4-573A-44FB-8632-2145C768AD7B}"/>
              </a:ext>
            </a:extLst>
          </p:cNvPr>
          <p:cNvSpPr>
            <a:spLocks noGrp="1"/>
          </p:cNvSpPr>
          <p:nvPr>
            <p:ph type="sldNum" sz="quarter" idx="4"/>
          </p:nvPr>
        </p:nvSpPr>
        <p:spPr/>
        <p:txBody>
          <a:bodyPr/>
          <a:lstStyle/>
          <a:p>
            <a:fld id="{F455B96A-092B-48A7-A4E0-0D45092B53DA}" type="slidenum">
              <a:rPr lang="en-US" altLang="zh-TW" smtClean="0"/>
              <a:pPr/>
              <a:t>53</a:t>
            </a:fld>
            <a:endParaRPr lang="en-US" altLang="zh-TW"/>
          </a:p>
        </p:txBody>
      </p:sp>
      <p:pic>
        <p:nvPicPr>
          <p:cNvPr id="8" name="Picture 2">
            <a:extLst>
              <a:ext uri="{FF2B5EF4-FFF2-40B4-BE49-F238E27FC236}">
                <a16:creationId xmlns:a16="http://schemas.microsoft.com/office/drawing/2014/main" id="{647BDC0B-D405-4E53-A527-00E07B85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464" y="260648"/>
            <a:ext cx="1504950" cy="150495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6736EAC-5E4A-4619-8B31-32CC731D7673}"/>
              </a:ext>
            </a:extLst>
          </p:cNvPr>
          <p:cNvSpPr/>
          <p:nvPr/>
        </p:nvSpPr>
        <p:spPr>
          <a:xfrm>
            <a:off x="3738264" y="685800"/>
            <a:ext cx="3352200" cy="369332"/>
          </a:xfrm>
          <a:prstGeom prst="rect">
            <a:avLst/>
          </a:prstGeom>
        </p:spPr>
        <p:txBody>
          <a:bodyPr wrap="none">
            <a:spAutoFit/>
          </a:bodyPr>
          <a:lstStyle/>
          <a:p>
            <a:r>
              <a:rPr lang="en-US" altLang="zh-TW" dirty="0"/>
              <a:t>https://tinyurl.com/ywztd2p3</a:t>
            </a:r>
          </a:p>
        </p:txBody>
      </p:sp>
    </p:spTree>
    <p:extLst>
      <p:ext uri="{BB962C8B-B14F-4D97-AF65-F5344CB8AC3E}">
        <p14:creationId xmlns:p14="http://schemas.microsoft.com/office/powerpoint/2010/main" val="148738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CD451E-6CFA-45FA-ACB0-9884AF978342}"/>
              </a:ext>
            </a:extLst>
          </p:cNvPr>
          <p:cNvSpPr>
            <a:spLocks noGrp="1"/>
          </p:cNvSpPr>
          <p:nvPr>
            <p:ph type="title"/>
          </p:nvPr>
        </p:nvSpPr>
        <p:spPr/>
        <p:txBody>
          <a:bodyPr/>
          <a:lstStyle/>
          <a:p>
            <a:r>
              <a:rPr lang="en-US" altLang="zh-TW" b="1" dirty="0"/>
              <a:t>BFS</a:t>
            </a:r>
            <a:r>
              <a:rPr lang="zh-TW" altLang="en-US" b="1" dirty="0"/>
              <a:t>不適用情境</a:t>
            </a:r>
            <a:endParaRPr lang="zh-TW" altLang="en-US" dirty="0"/>
          </a:p>
        </p:txBody>
      </p:sp>
      <p:sp>
        <p:nvSpPr>
          <p:cNvPr id="3" name="內容版面配置區 2">
            <a:extLst>
              <a:ext uri="{FF2B5EF4-FFF2-40B4-BE49-F238E27FC236}">
                <a16:creationId xmlns:a16="http://schemas.microsoft.com/office/drawing/2014/main" id="{AD2F496B-5A72-49B2-BEB3-4B154111FDC4}"/>
              </a:ext>
            </a:extLst>
          </p:cNvPr>
          <p:cNvSpPr>
            <a:spLocks noGrp="1"/>
          </p:cNvSpPr>
          <p:nvPr>
            <p:ph idx="1"/>
          </p:nvPr>
        </p:nvSpPr>
        <p:spPr/>
        <p:txBody>
          <a:bodyPr>
            <a:normAutofit fontScale="92500" lnSpcReduction="10000"/>
          </a:bodyPr>
          <a:lstStyle/>
          <a:p>
            <a:r>
              <a:rPr lang="zh-TW" altLang="en-US" b="1" dirty="0"/>
              <a:t>社交媒體網路</a:t>
            </a:r>
            <a:r>
              <a:rPr lang="zh-TW" altLang="en-US" dirty="0"/>
              <a:t> </a:t>
            </a:r>
            <a:endParaRPr lang="en-US" altLang="zh-TW" dirty="0"/>
          </a:p>
          <a:p>
            <a:pPr lvl="1"/>
            <a:r>
              <a:rPr lang="zh-TW" altLang="en-US" dirty="0"/>
              <a:t>像是</a:t>
            </a:r>
            <a:r>
              <a:rPr lang="en-US" altLang="zh-TW" dirty="0"/>
              <a:t>Facebook</a:t>
            </a:r>
            <a:r>
              <a:rPr lang="zh-TW" altLang="en-US" dirty="0"/>
              <a:t>、</a:t>
            </a:r>
            <a:r>
              <a:rPr lang="en-US" altLang="zh-TW" dirty="0"/>
              <a:t>Instagram</a:t>
            </a:r>
            <a:r>
              <a:rPr lang="zh-TW" altLang="en-US" dirty="0"/>
              <a:t>、</a:t>
            </a:r>
            <a:r>
              <a:rPr lang="en-US" altLang="zh-TW" dirty="0"/>
              <a:t>Twitter</a:t>
            </a:r>
            <a:r>
              <a:rPr lang="zh-TW" altLang="en-US" dirty="0"/>
              <a:t>等龐大的社交媒體網路</a:t>
            </a:r>
            <a:r>
              <a:rPr lang="en-US" altLang="zh-TW" dirty="0"/>
              <a:t>,</a:t>
            </a:r>
            <a:r>
              <a:rPr lang="zh-TW" altLang="en-US" dirty="0"/>
              <a:t>擁有數十億用戶節點及其人際關係邊</a:t>
            </a:r>
            <a:r>
              <a:rPr lang="en-US" altLang="zh-TW" dirty="0"/>
              <a:t>,</a:t>
            </a:r>
            <a:r>
              <a:rPr lang="zh-TW" altLang="en-US" dirty="0"/>
              <a:t>規模過於龐大。</a:t>
            </a:r>
          </a:p>
          <a:p>
            <a:r>
              <a:rPr lang="zh-TW" altLang="en-US" b="1" dirty="0"/>
              <a:t>世界級大型網站</a:t>
            </a:r>
            <a:r>
              <a:rPr lang="zh-TW" altLang="en-US" dirty="0"/>
              <a:t> </a:t>
            </a:r>
            <a:endParaRPr lang="en-US" altLang="zh-TW" dirty="0"/>
          </a:p>
          <a:p>
            <a:pPr lvl="1"/>
            <a:r>
              <a:rPr lang="zh-TW" altLang="en-US" dirty="0"/>
              <a:t>像是</a:t>
            </a:r>
            <a:r>
              <a:rPr lang="en-US" altLang="zh-TW" dirty="0"/>
              <a:t>Google</a:t>
            </a:r>
            <a:r>
              <a:rPr lang="zh-TW" altLang="en-US" dirty="0"/>
              <a:t>、</a:t>
            </a:r>
            <a:r>
              <a:rPr lang="en-US" altLang="zh-TW" dirty="0"/>
              <a:t>Wikipedia</a:t>
            </a:r>
            <a:r>
              <a:rPr lang="zh-TW" altLang="en-US" dirty="0"/>
              <a:t>、</a:t>
            </a:r>
            <a:r>
              <a:rPr lang="en-US" altLang="zh-TW" dirty="0"/>
              <a:t>YouTube</a:t>
            </a:r>
            <a:r>
              <a:rPr lang="zh-TW" altLang="en-US" dirty="0"/>
              <a:t>等巨型網站</a:t>
            </a:r>
            <a:r>
              <a:rPr lang="en-US" altLang="zh-TW" dirty="0"/>
              <a:t>,</a:t>
            </a:r>
            <a:r>
              <a:rPr lang="zh-TW" altLang="en-US" dirty="0"/>
              <a:t>其網頁節點及超連結邊的數量高達數十億甚至上千億</a:t>
            </a:r>
            <a:r>
              <a:rPr lang="en-US" altLang="zh-TW" dirty="0"/>
              <a:t>,</a:t>
            </a:r>
            <a:r>
              <a:rPr lang="zh-TW" altLang="en-US" dirty="0"/>
              <a:t>使用</a:t>
            </a:r>
            <a:r>
              <a:rPr lang="en-US" altLang="zh-TW" dirty="0"/>
              <a:t>BFS</a:t>
            </a:r>
            <a:r>
              <a:rPr lang="zh-TW" altLang="en-US" dirty="0"/>
              <a:t>探索整個網站可能會資源耗盡。</a:t>
            </a:r>
          </a:p>
          <a:p>
            <a:r>
              <a:rPr lang="zh-TW" altLang="en-US" b="1" dirty="0"/>
              <a:t>物聯網</a:t>
            </a:r>
            <a:r>
              <a:rPr lang="en-US" altLang="zh-TW" b="1" dirty="0"/>
              <a:t>(IoT)</a:t>
            </a:r>
            <a:r>
              <a:rPr lang="zh-TW" altLang="en-US" b="1" dirty="0"/>
              <a:t>設備網路</a:t>
            </a:r>
            <a:endParaRPr lang="en-US" altLang="zh-TW" b="1" dirty="0"/>
          </a:p>
          <a:p>
            <a:pPr lvl="1"/>
            <a:r>
              <a:rPr lang="zh-TW" altLang="en-US" dirty="0"/>
              <a:t>當前許多智慧城市、智慧工廠等領域都會有大量相互連接的</a:t>
            </a:r>
            <a:r>
              <a:rPr lang="en-US" altLang="zh-TW" dirty="0"/>
              <a:t>IoT</a:t>
            </a:r>
            <a:r>
              <a:rPr lang="zh-TW" altLang="en-US" dirty="0"/>
              <a:t>設備</a:t>
            </a:r>
            <a:r>
              <a:rPr lang="en-US" altLang="zh-TW" dirty="0"/>
              <a:t>,</a:t>
            </a:r>
            <a:r>
              <a:rPr lang="zh-TW" altLang="en-US" dirty="0"/>
              <a:t>形成一個龐大的設備網路</a:t>
            </a:r>
            <a:r>
              <a:rPr lang="en-US" altLang="zh-TW" dirty="0"/>
              <a:t>,BFS</a:t>
            </a:r>
            <a:r>
              <a:rPr lang="zh-TW" altLang="en-US" dirty="0"/>
              <a:t>探索整個網路會非常沉重。</a:t>
            </a:r>
          </a:p>
          <a:p>
            <a:r>
              <a:rPr lang="zh-TW" altLang="en-US" b="1" dirty="0"/>
              <a:t>電信運營商網路</a:t>
            </a:r>
            <a:r>
              <a:rPr lang="zh-TW" altLang="en-US" dirty="0"/>
              <a:t> </a:t>
            </a:r>
            <a:endParaRPr lang="en-US" altLang="zh-TW" dirty="0"/>
          </a:p>
          <a:p>
            <a:pPr lvl="1"/>
            <a:r>
              <a:rPr lang="zh-TW" altLang="en-US" dirty="0"/>
              <a:t>電信公司維護的通訊網路包含全國各地的交換機、路由器等設備</a:t>
            </a:r>
            <a:r>
              <a:rPr lang="en-US" altLang="zh-TW" dirty="0"/>
              <a:t>,</a:t>
            </a:r>
            <a:r>
              <a:rPr lang="zh-TW" altLang="en-US" dirty="0"/>
              <a:t>構成一個超大規模的網路</a:t>
            </a:r>
            <a:r>
              <a:rPr lang="en-US" altLang="zh-TW" dirty="0"/>
              <a:t>,</a:t>
            </a:r>
            <a:r>
              <a:rPr lang="zh-TW" altLang="en-US" dirty="0"/>
              <a:t>很難用</a:t>
            </a:r>
            <a:r>
              <a:rPr lang="en-US" altLang="zh-TW" dirty="0"/>
              <a:t>BFS</a:t>
            </a:r>
            <a:r>
              <a:rPr lang="zh-TW" altLang="en-US" dirty="0"/>
              <a:t>全面探索。</a:t>
            </a:r>
          </a:p>
          <a:p>
            <a:r>
              <a:rPr lang="zh-TW" altLang="en-US" b="1" dirty="0"/>
              <a:t>航空公司航線網路</a:t>
            </a:r>
            <a:r>
              <a:rPr lang="zh-TW" altLang="en-US" dirty="0"/>
              <a:t> </a:t>
            </a:r>
            <a:endParaRPr lang="en-US" altLang="zh-TW" dirty="0"/>
          </a:p>
          <a:p>
            <a:pPr lvl="1"/>
            <a:r>
              <a:rPr lang="zh-TW" altLang="en-US" dirty="0"/>
              <a:t>像是聯合航空、國泰航空等大型航空公司</a:t>
            </a:r>
            <a:r>
              <a:rPr lang="en-US" altLang="zh-TW" dirty="0"/>
              <a:t>,</a:t>
            </a:r>
            <a:r>
              <a:rPr lang="zh-TW" altLang="en-US" dirty="0"/>
              <a:t>其全球航點及航線組成了一個十分龐大的網路</a:t>
            </a:r>
            <a:r>
              <a:rPr lang="en-US" altLang="zh-TW" dirty="0"/>
              <a:t>,</a:t>
            </a:r>
            <a:r>
              <a:rPr lang="zh-TW" altLang="en-US" dirty="0"/>
              <a:t>使用</a:t>
            </a:r>
            <a:r>
              <a:rPr lang="en-US" altLang="zh-TW" dirty="0"/>
              <a:t>BFS</a:t>
            </a:r>
            <a:r>
              <a:rPr lang="zh-TW" altLang="en-US" dirty="0"/>
              <a:t>可能會效率低落。</a:t>
            </a:r>
          </a:p>
          <a:p>
            <a:r>
              <a:rPr lang="zh-TW" altLang="en-US" b="1" dirty="0"/>
              <a:t>生物分子互作網路</a:t>
            </a:r>
            <a:endParaRPr lang="en-US" altLang="zh-TW" b="1" dirty="0"/>
          </a:p>
          <a:p>
            <a:pPr lvl="1"/>
            <a:r>
              <a:rPr lang="zh-TW" altLang="en-US" dirty="0"/>
              <a:t> 生物體內存在著蛋白質、基因、代謝物等大量分子及其互作關係</a:t>
            </a:r>
            <a:r>
              <a:rPr lang="en-US" altLang="zh-TW" dirty="0"/>
              <a:t>,</a:t>
            </a:r>
            <a:r>
              <a:rPr lang="zh-TW" altLang="en-US" dirty="0"/>
              <a:t>形成一個複雜龐大的分子網路</a:t>
            </a:r>
            <a:r>
              <a:rPr lang="en-US" altLang="zh-TW" dirty="0"/>
              <a:t>,</a:t>
            </a:r>
            <a:r>
              <a:rPr lang="zh-TW" altLang="en-US" dirty="0"/>
              <a:t>對</a:t>
            </a:r>
            <a:r>
              <a:rPr lang="en-US" altLang="zh-TW" dirty="0"/>
              <a:t>BFS</a:t>
            </a:r>
            <a:r>
              <a:rPr lang="zh-TW" altLang="en-US" dirty="0"/>
              <a:t>來說非常具有挑戰性。</a:t>
            </a:r>
          </a:p>
        </p:txBody>
      </p:sp>
      <p:sp>
        <p:nvSpPr>
          <p:cNvPr id="4" name="日期版面配置區 3">
            <a:extLst>
              <a:ext uri="{FF2B5EF4-FFF2-40B4-BE49-F238E27FC236}">
                <a16:creationId xmlns:a16="http://schemas.microsoft.com/office/drawing/2014/main" id="{6C79AA93-8589-4F87-B471-D98D5080542C}"/>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AE68F732-19FE-4652-BC86-640AA3FFCA60}"/>
              </a:ext>
            </a:extLst>
          </p:cNvPr>
          <p:cNvSpPr>
            <a:spLocks noGrp="1"/>
          </p:cNvSpPr>
          <p:nvPr>
            <p:ph type="sldNum" sz="quarter" idx="4"/>
          </p:nvPr>
        </p:nvSpPr>
        <p:spPr/>
        <p:txBody>
          <a:bodyPr/>
          <a:lstStyle/>
          <a:p>
            <a:fld id="{F455B96A-092B-48A7-A4E0-0D45092B53DA}" type="slidenum">
              <a:rPr lang="en-US" altLang="zh-TW" smtClean="0"/>
              <a:pPr/>
              <a:t>54</a:t>
            </a:fld>
            <a:endParaRPr lang="en-US" altLang="zh-TW"/>
          </a:p>
        </p:txBody>
      </p:sp>
    </p:spTree>
    <p:extLst>
      <p:ext uri="{BB962C8B-B14F-4D97-AF65-F5344CB8AC3E}">
        <p14:creationId xmlns:p14="http://schemas.microsoft.com/office/powerpoint/2010/main" val="332034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88D1444-D76E-4863-9688-2FA5C89319C0}"/>
              </a:ext>
            </a:extLst>
          </p:cNvPr>
          <p:cNvSpPr>
            <a:spLocks noGrp="1"/>
          </p:cNvSpPr>
          <p:nvPr>
            <p:ph type="title"/>
          </p:nvPr>
        </p:nvSpPr>
        <p:spPr/>
        <p:txBody>
          <a:bodyPr/>
          <a:lstStyle/>
          <a:p>
            <a:r>
              <a:rPr lang="en-US" altLang="zh-TW" dirty="0"/>
              <a:t>Shortest Path</a:t>
            </a:r>
            <a:endParaRPr lang="zh-TW" altLang="en-US" dirty="0"/>
          </a:p>
        </p:txBody>
      </p:sp>
      <p:sp>
        <p:nvSpPr>
          <p:cNvPr id="7" name="文字版面配置區 6">
            <a:extLst>
              <a:ext uri="{FF2B5EF4-FFF2-40B4-BE49-F238E27FC236}">
                <a16:creationId xmlns:a16="http://schemas.microsoft.com/office/drawing/2014/main" id="{6EF62FCA-B4F2-44B0-A696-B9CF9BD2EFC7}"/>
              </a:ext>
            </a:extLst>
          </p:cNvPr>
          <p:cNvSpPr>
            <a:spLocks noGrp="1"/>
          </p:cNvSpPr>
          <p:nvPr>
            <p:ph type="body" idx="1"/>
          </p:nvPr>
        </p:nvSpPr>
        <p:spPr/>
        <p:txBody>
          <a:bodyPr/>
          <a:lstStyle/>
          <a:p>
            <a:endParaRPr lang="zh-TW" altLang="en-US"/>
          </a:p>
        </p:txBody>
      </p:sp>
      <p:sp>
        <p:nvSpPr>
          <p:cNvPr id="4" name="日期版面配置區 3">
            <a:extLst>
              <a:ext uri="{FF2B5EF4-FFF2-40B4-BE49-F238E27FC236}">
                <a16:creationId xmlns:a16="http://schemas.microsoft.com/office/drawing/2014/main" id="{2C4D5547-3B1E-4ED8-9CD5-02691011921C}"/>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022F8A36-B80F-4F0D-8E3B-8928610043CF}"/>
              </a:ext>
            </a:extLst>
          </p:cNvPr>
          <p:cNvSpPr>
            <a:spLocks noGrp="1"/>
          </p:cNvSpPr>
          <p:nvPr>
            <p:ph type="sldNum" sz="quarter" idx="4"/>
          </p:nvPr>
        </p:nvSpPr>
        <p:spPr/>
        <p:txBody>
          <a:bodyPr/>
          <a:lstStyle/>
          <a:p>
            <a:fld id="{F455B96A-092B-48A7-A4E0-0D45092B53DA}" type="slidenum">
              <a:rPr lang="en-US" altLang="zh-TW" smtClean="0"/>
              <a:pPr/>
              <a:t>55</a:t>
            </a:fld>
            <a:endParaRPr lang="en-US" altLang="zh-TW"/>
          </a:p>
        </p:txBody>
      </p:sp>
    </p:spTree>
    <p:extLst>
      <p:ext uri="{BB962C8B-B14F-4D97-AF65-F5344CB8AC3E}">
        <p14:creationId xmlns:p14="http://schemas.microsoft.com/office/powerpoint/2010/main" val="260757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TW" altLang="en-US"/>
              <a:t>透過幾個人介紹可以認識？</a:t>
            </a:r>
            <a:endParaRPr lang="zh-TW" altLang="en-US" dirty="0"/>
          </a:p>
        </p:txBody>
      </p:sp>
      <p:sp>
        <p:nvSpPr>
          <p:cNvPr id="19" name="內容版面配置區 18">
            <a:extLst>
              <a:ext uri="{FF2B5EF4-FFF2-40B4-BE49-F238E27FC236}">
                <a16:creationId xmlns:a16="http://schemas.microsoft.com/office/drawing/2014/main" id="{97987942-8473-4B17-B3D8-22FE61B149D7}"/>
              </a:ext>
            </a:extLst>
          </p:cNvPr>
          <p:cNvSpPr>
            <a:spLocks noGrp="1"/>
          </p:cNvSpPr>
          <p:nvPr>
            <p:ph idx="1"/>
          </p:nvPr>
        </p:nvSpPr>
        <p:spPr>
          <a:xfrm>
            <a:off x="828675" y="1600200"/>
            <a:ext cx="2992563" cy="4572000"/>
          </a:xfrm>
        </p:spPr>
        <p:txBody>
          <a:bodyPr/>
          <a:lstStyle/>
          <a:p>
            <a:pPr marL="180975" marR="115729" indent="-171450">
              <a:lnSpc>
                <a:spcPct val="90100"/>
              </a:lnSpc>
              <a:spcBef>
                <a:spcPts val="289"/>
              </a:spcBef>
              <a:buFont typeface="Arial"/>
              <a:buChar char="•"/>
              <a:tabLst>
                <a:tab pos="180975" algn="l"/>
              </a:tabLst>
            </a:pPr>
            <a:r>
              <a:rPr lang="zh-TW" altLang="en-US">
                <a:latin typeface="微軟正黑體"/>
                <a:cs typeface="微軟正黑體"/>
              </a:rPr>
              <a:t>如果 </a:t>
            </a:r>
            <a:r>
              <a:rPr lang="en-US" altLang="zh-TW" spc="-4">
                <a:latin typeface="微軟正黑體"/>
                <a:cs typeface="微軟正黑體"/>
              </a:rPr>
              <a:t>Marshall</a:t>
            </a:r>
            <a:r>
              <a:rPr lang="zh-TW" altLang="en-US" spc="15">
                <a:latin typeface="微軟正黑體"/>
                <a:cs typeface="微軟正黑體"/>
              </a:rPr>
              <a:t> </a:t>
            </a:r>
            <a:r>
              <a:rPr lang="zh-TW" altLang="en-US">
                <a:latin typeface="微軟正黑體"/>
                <a:cs typeface="微軟正黑體"/>
              </a:rPr>
              <a:t>想要認識</a:t>
            </a:r>
            <a:r>
              <a:rPr lang="en-US" altLang="zh-TW" spc="-4">
                <a:latin typeface="微軟正黑體"/>
                <a:cs typeface="微軟正黑體"/>
              </a:rPr>
              <a:t>M</a:t>
            </a:r>
            <a:r>
              <a:rPr lang="en-US" altLang="zh-TW" spc="-11">
                <a:latin typeface="微軟正黑體"/>
                <a:cs typeface="微軟正黑體"/>
              </a:rPr>
              <a:t>a</a:t>
            </a:r>
            <a:r>
              <a:rPr lang="en-US" altLang="zh-TW" spc="4">
                <a:latin typeface="微軟正黑體"/>
                <a:cs typeface="微軟正黑體"/>
              </a:rPr>
              <a:t>y</a:t>
            </a:r>
            <a:r>
              <a:rPr lang="zh-TW" altLang="en-US" spc="-4">
                <a:latin typeface="微軟正黑體"/>
                <a:cs typeface="微軟正黑體"/>
              </a:rPr>
              <a:t>，最少要透過幾個人介</a:t>
            </a:r>
            <a:r>
              <a:rPr lang="zh-TW" altLang="en-US">
                <a:latin typeface="微軟正黑體"/>
                <a:cs typeface="微軟正黑體"/>
              </a:rPr>
              <a:t>紹才可以認識？</a:t>
            </a:r>
          </a:p>
          <a:p>
            <a:pPr>
              <a:spcBef>
                <a:spcPts val="26"/>
              </a:spcBef>
              <a:buFont typeface="Arial"/>
              <a:buChar char="•"/>
            </a:pPr>
            <a:endParaRPr lang="zh-TW" altLang="en-US" sz="3600">
              <a:latin typeface="Times New Roman"/>
              <a:cs typeface="Times New Roman"/>
            </a:endParaRPr>
          </a:p>
          <a:p>
            <a:pPr marL="180975" marR="3810" indent="-171450">
              <a:lnSpc>
                <a:spcPts val="1943"/>
              </a:lnSpc>
              <a:buFont typeface="Arial"/>
              <a:buChar char="•"/>
              <a:tabLst>
                <a:tab pos="180975" algn="l"/>
              </a:tabLst>
            </a:pPr>
            <a:r>
              <a:rPr lang="zh-TW" altLang="en-US">
                <a:latin typeface="微軟正黑體"/>
                <a:cs typeface="微軟正黑體"/>
              </a:rPr>
              <a:t>將 </a:t>
            </a:r>
            <a:r>
              <a:rPr lang="en-US" altLang="zh-TW" spc="-4">
                <a:latin typeface="微軟正黑體"/>
                <a:cs typeface="微軟正黑體"/>
              </a:rPr>
              <a:t>Marshall</a:t>
            </a:r>
            <a:r>
              <a:rPr lang="zh-TW" altLang="en-US" spc="-15">
                <a:latin typeface="微軟正黑體"/>
                <a:cs typeface="微軟正黑體"/>
              </a:rPr>
              <a:t> </a:t>
            </a:r>
            <a:r>
              <a:rPr lang="zh-TW" altLang="en-US">
                <a:latin typeface="微軟正黑體"/>
                <a:cs typeface="微軟正黑體"/>
              </a:rPr>
              <a:t>視為起始點，執行廣度優先搜尋</a:t>
            </a:r>
            <a:r>
              <a:rPr lang="en-US" altLang="zh-TW" spc="-11">
                <a:latin typeface="微軟正黑體"/>
                <a:cs typeface="微軟正黑體"/>
              </a:rPr>
              <a:t>BFS</a:t>
            </a:r>
            <a:r>
              <a:rPr lang="zh-TW" altLang="en-US" spc="-11">
                <a:latin typeface="微軟正黑體"/>
                <a:cs typeface="微軟正黑體"/>
              </a:rPr>
              <a:t>，</a:t>
            </a:r>
            <a:r>
              <a:rPr lang="zh-TW" altLang="en-US">
                <a:latin typeface="微軟正黑體"/>
                <a:cs typeface="微軟正黑體"/>
              </a:rPr>
              <a:t>就可以知道這兩點的</a:t>
            </a:r>
            <a:r>
              <a:rPr lang="zh-TW" altLang="en-US" b="1">
                <a:solidFill>
                  <a:srgbClr val="C00000"/>
                </a:solidFill>
                <a:latin typeface="微軟正黑體"/>
                <a:cs typeface="微軟正黑體"/>
              </a:rPr>
              <a:t>最短路徑</a:t>
            </a:r>
            <a:r>
              <a:rPr lang="zh-TW" altLang="en-US">
                <a:latin typeface="微軟正黑體"/>
                <a:cs typeface="微軟正黑體"/>
              </a:rPr>
              <a:t>！</a:t>
            </a:r>
          </a:p>
          <a:p>
            <a:endParaRPr lang="zh-TW" altLang="en-US" dirty="0"/>
          </a:p>
        </p:txBody>
      </p:sp>
      <p:sp>
        <p:nvSpPr>
          <p:cNvPr id="4" name="object 4"/>
          <p:cNvSpPr/>
          <p:nvPr/>
        </p:nvSpPr>
        <p:spPr>
          <a:xfrm>
            <a:off x="4248435" y="1950615"/>
            <a:ext cx="4407789" cy="3198781"/>
          </a:xfrm>
          <a:prstGeom prst="rect">
            <a:avLst/>
          </a:prstGeom>
          <a:blipFill>
            <a:blip r:embed="rId2" cstate="print"/>
            <a:stretch>
              <a:fillRect/>
            </a:stretch>
          </a:blipFill>
        </p:spPr>
        <p:txBody>
          <a:bodyPr wrap="square" lIns="0" tIns="0" rIns="0" bIns="0" rtlCol="0"/>
          <a:lstStyle/>
          <a:p>
            <a:endParaRPr sz="1350" dirty="0"/>
          </a:p>
        </p:txBody>
      </p:sp>
      <p:sp>
        <p:nvSpPr>
          <p:cNvPr id="5" name="object 5"/>
          <p:cNvSpPr/>
          <p:nvPr/>
        </p:nvSpPr>
        <p:spPr>
          <a:xfrm>
            <a:off x="5568886" y="3214068"/>
            <a:ext cx="350996" cy="330851"/>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4907470" y="2478700"/>
            <a:ext cx="350996" cy="329270"/>
          </a:xfrm>
          <a:prstGeom prst="rect">
            <a:avLst/>
          </a:prstGeom>
          <a:blipFill>
            <a:blip r:embed="rId4" cstate="print"/>
            <a:stretch>
              <a:fillRect/>
            </a:stretch>
          </a:blipFill>
        </p:spPr>
        <p:txBody>
          <a:bodyPr wrap="square" lIns="0" tIns="0" rIns="0" bIns="0" rtlCol="0"/>
          <a:lstStyle/>
          <a:p>
            <a:endParaRPr sz="1350"/>
          </a:p>
        </p:txBody>
      </p:sp>
      <p:sp>
        <p:nvSpPr>
          <p:cNvPr id="7" name="object 7"/>
          <p:cNvSpPr/>
          <p:nvPr/>
        </p:nvSpPr>
        <p:spPr>
          <a:xfrm>
            <a:off x="8003668" y="2430884"/>
            <a:ext cx="350996" cy="329270"/>
          </a:xfrm>
          <a:prstGeom prst="rect">
            <a:avLst/>
          </a:prstGeom>
          <a:blipFill>
            <a:blip r:embed="rId5" cstate="print"/>
            <a:stretch>
              <a:fillRect/>
            </a:stretch>
          </a:blipFill>
        </p:spPr>
        <p:txBody>
          <a:bodyPr wrap="square" lIns="0" tIns="0" rIns="0" bIns="0" rtlCol="0"/>
          <a:lstStyle/>
          <a:p>
            <a:endParaRPr sz="1350"/>
          </a:p>
        </p:txBody>
      </p:sp>
      <p:sp>
        <p:nvSpPr>
          <p:cNvPr id="8" name="object 8"/>
          <p:cNvSpPr/>
          <p:nvPr/>
        </p:nvSpPr>
        <p:spPr>
          <a:xfrm>
            <a:off x="7225475" y="2677010"/>
            <a:ext cx="350996" cy="329270"/>
          </a:xfrm>
          <a:prstGeom prst="rect">
            <a:avLst/>
          </a:prstGeom>
          <a:blipFill>
            <a:blip r:embed="rId6" cstate="print"/>
            <a:stretch>
              <a:fillRect/>
            </a:stretch>
          </a:blipFill>
        </p:spPr>
        <p:txBody>
          <a:bodyPr wrap="square" lIns="0" tIns="0" rIns="0" bIns="0" rtlCol="0"/>
          <a:lstStyle/>
          <a:p>
            <a:endParaRPr sz="1350"/>
          </a:p>
        </p:txBody>
      </p:sp>
      <p:sp>
        <p:nvSpPr>
          <p:cNvPr id="9" name="object 9"/>
          <p:cNvSpPr/>
          <p:nvPr/>
        </p:nvSpPr>
        <p:spPr>
          <a:xfrm>
            <a:off x="5645277" y="2299058"/>
            <a:ext cx="350996" cy="329270"/>
          </a:xfrm>
          <a:prstGeom prst="rect">
            <a:avLst/>
          </a:prstGeom>
          <a:blipFill>
            <a:blip r:embed="rId4" cstate="print"/>
            <a:stretch>
              <a:fillRect/>
            </a:stretch>
          </a:blipFill>
        </p:spPr>
        <p:txBody>
          <a:bodyPr wrap="square" lIns="0" tIns="0" rIns="0" bIns="0" rtlCol="0"/>
          <a:lstStyle/>
          <a:p>
            <a:endParaRPr sz="1350"/>
          </a:p>
        </p:txBody>
      </p:sp>
      <p:sp>
        <p:nvSpPr>
          <p:cNvPr id="10" name="object 10"/>
          <p:cNvSpPr/>
          <p:nvPr/>
        </p:nvSpPr>
        <p:spPr>
          <a:xfrm>
            <a:off x="6534436" y="3491112"/>
            <a:ext cx="350996" cy="329270"/>
          </a:xfrm>
          <a:prstGeom prst="rect">
            <a:avLst/>
          </a:prstGeom>
          <a:blipFill>
            <a:blip r:embed="rId4" cstate="print"/>
            <a:stretch>
              <a:fillRect/>
            </a:stretch>
          </a:blipFill>
        </p:spPr>
        <p:txBody>
          <a:bodyPr wrap="square" lIns="0" tIns="0" rIns="0" bIns="0" rtlCol="0"/>
          <a:lstStyle/>
          <a:p>
            <a:endParaRPr sz="1350"/>
          </a:p>
        </p:txBody>
      </p:sp>
      <p:sp>
        <p:nvSpPr>
          <p:cNvPr id="11" name="object 11"/>
          <p:cNvSpPr/>
          <p:nvPr/>
        </p:nvSpPr>
        <p:spPr>
          <a:xfrm>
            <a:off x="6096476" y="4291212"/>
            <a:ext cx="350996" cy="329270"/>
          </a:xfrm>
          <a:prstGeom prst="rect">
            <a:avLst/>
          </a:prstGeom>
          <a:blipFill>
            <a:blip r:embed="rId4" cstate="print"/>
            <a:stretch>
              <a:fillRect/>
            </a:stretch>
          </a:blipFill>
        </p:spPr>
        <p:txBody>
          <a:bodyPr wrap="square" lIns="0" tIns="0" rIns="0" bIns="0" rtlCol="0"/>
          <a:lstStyle/>
          <a:p>
            <a:endParaRPr sz="1350"/>
          </a:p>
        </p:txBody>
      </p:sp>
      <p:sp>
        <p:nvSpPr>
          <p:cNvPr id="12" name="object 12"/>
          <p:cNvSpPr/>
          <p:nvPr/>
        </p:nvSpPr>
        <p:spPr>
          <a:xfrm>
            <a:off x="5115306" y="4271876"/>
            <a:ext cx="350996" cy="329270"/>
          </a:xfrm>
          <a:prstGeom prst="rect">
            <a:avLst/>
          </a:prstGeom>
          <a:blipFill>
            <a:blip r:embed="rId4" cstate="print"/>
            <a:stretch>
              <a:fillRect/>
            </a:stretch>
          </a:blipFill>
        </p:spPr>
        <p:txBody>
          <a:bodyPr wrap="square" lIns="0" tIns="0" rIns="0" bIns="0" rtlCol="0"/>
          <a:lstStyle/>
          <a:p>
            <a:endParaRPr sz="1350"/>
          </a:p>
        </p:txBody>
      </p:sp>
      <p:sp>
        <p:nvSpPr>
          <p:cNvPr id="13" name="object 13"/>
          <p:cNvSpPr/>
          <p:nvPr/>
        </p:nvSpPr>
        <p:spPr>
          <a:xfrm>
            <a:off x="6811994" y="1800329"/>
            <a:ext cx="350996" cy="329270"/>
          </a:xfrm>
          <a:prstGeom prst="rect">
            <a:avLst/>
          </a:prstGeom>
          <a:blipFill>
            <a:blip r:embed="rId4" cstate="print"/>
            <a:stretch>
              <a:fillRect/>
            </a:stretch>
          </a:blipFill>
        </p:spPr>
        <p:txBody>
          <a:bodyPr wrap="square" lIns="0" tIns="0" rIns="0" bIns="0" rtlCol="0"/>
          <a:lstStyle/>
          <a:p>
            <a:endParaRPr sz="1350"/>
          </a:p>
        </p:txBody>
      </p:sp>
      <p:sp>
        <p:nvSpPr>
          <p:cNvPr id="14" name="object 14"/>
          <p:cNvSpPr/>
          <p:nvPr/>
        </p:nvSpPr>
        <p:spPr>
          <a:xfrm>
            <a:off x="7832979" y="3444725"/>
            <a:ext cx="350996" cy="329270"/>
          </a:xfrm>
          <a:prstGeom prst="rect">
            <a:avLst/>
          </a:prstGeom>
          <a:blipFill>
            <a:blip r:embed="rId5" cstate="print"/>
            <a:stretch>
              <a:fillRect/>
            </a:stretch>
          </a:blipFill>
        </p:spPr>
        <p:txBody>
          <a:bodyPr wrap="square" lIns="0" tIns="0" rIns="0" bIns="0" rtlCol="0"/>
          <a:lstStyle/>
          <a:p>
            <a:endParaRPr sz="1350"/>
          </a:p>
        </p:txBody>
      </p:sp>
      <p:sp>
        <p:nvSpPr>
          <p:cNvPr id="15" name="object 15"/>
          <p:cNvSpPr/>
          <p:nvPr/>
        </p:nvSpPr>
        <p:spPr>
          <a:xfrm>
            <a:off x="7386162" y="4360649"/>
            <a:ext cx="350996" cy="329270"/>
          </a:xfrm>
          <a:prstGeom prst="rect">
            <a:avLst/>
          </a:prstGeom>
          <a:blipFill>
            <a:blip r:embed="rId5" cstate="print"/>
            <a:stretch>
              <a:fillRect/>
            </a:stretch>
          </a:blipFill>
        </p:spPr>
        <p:txBody>
          <a:bodyPr wrap="square" lIns="0" tIns="0" rIns="0" bIns="0" rtlCol="0"/>
          <a:lstStyle/>
          <a:p>
            <a:endParaRPr sz="1350"/>
          </a:p>
        </p:txBody>
      </p:sp>
      <p:sp>
        <p:nvSpPr>
          <p:cNvPr id="16" name="object 16"/>
          <p:cNvSpPr/>
          <p:nvPr/>
        </p:nvSpPr>
        <p:spPr>
          <a:xfrm>
            <a:off x="4285203" y="3138973"/>
            <a:ext cx="350996" cy="329270"/>
          </a:xfrm>
          <a:prstGeom prst="rect">
            <a:avLst/>
          </a:prstGeom>
          <a:blipFill>
            <a:blip r:embed="rId5" cstate="print"/>
            <a:stretch>
              <a:fillRect/>
            </a:stretch>
          </a:blipFill>
        </p:spPr>
        <p:txBody>
          <a:bodyPr wrap="square" lIns="0" tIns="0" rIns="0" bIns="0" rtlCol="0"/>
          <a:lstStyle/>
          <a:p>
            <a:endParaRPr sz="1350"/>
          </a:p>
        </p:txBody>
      </p:sp>
      <p:sp>
        <p:nvSpPr>
          <p:cNvPr id="17" name="object 17"/>
          <p:cNvSpPr txBox="1"/>
          <p:nvPr/>
        </p:nvSpPr>
        <p:spPr>
          <a:xfrm>
            <a:off x="4284059" y="5283775"/>
            <a:ext cx="4301966" cy="331340"/>
          </a:xfrm>
          <a:prstGeom prst="rect">
            <a:avLst/>
          </a:prstGeom>
          <a:solidFill>
            <a:srgbClr val="FFF1CC"/>
          </a:solidFill>
          <a:ln w="12700">
            <a:solidFill>
              <a:srgbClr val="FFC000"/>
            </a:solidFill>
          </a:ln>
        </p:spPr>
        <p:txBody>
          <a:bodyPr vert="horz" wrap="square" lIns="0" tIns="99536" rIns="0" bIns="0" rtlCol="0">
            <a:spAutoFit/>
          </a:bodyPr>
          <a:lstStyle/>
          <a:p>
            <a:pPr marL="69056">
              <a:spcBef>
                <a:spcPts val="784"/>
              </a:spcBef>
            </a:pPr>
            <a:r>
              <a:rPr sz="1500" dirty="0">
                <a:latin typeface="微軟正黑體"/>
                <a:cs typeface="微軟正黑體"/>
              </a:rPr>
              <a:t>最短路徑：</a:t>
            </a:r>
            <a:r>
              <a:rPr sz="1500" spc="-26" dirty="0">
                <a:latin typeface="微軟正黑體"/>
                <a:cs typeface="微軟正黑體"/>
              </a:rPr>
              <a:t> </a:t>
            </a:r>
            <a:r>
              <a:rPr sz="1500" spc="-4" dirty="0">
                <a:latin typeface="微軟正黑體"/>
                <a:cs typeface="微軟正黑體"/>
              </a:rPr>
              <a:t>Marshall -&gt;</a:t>
            </a:r>
            <a:r>
              <a:rPr sz="1500" spc="-11" dirty="0">
                <a:latin typeface="微軟正黑體"/>
                <a:cs typeface="微軟正黑體"/>
              </a:rPr>
              <a:t> </a:t>
            </a:r>
            <a:r>
              <a:rPr sz="1500" dirty="0">
                <a:latin typeface="微軟正黑體"/>
                <a:cs typeface="微軟正黑體"/>
              </a:rPr>
              <a:t>Uriah</a:t>
            </a:r>
            <a:r>
              <a:rPr sz="1500" spc="-11" dirty="0">
                <a:latin typeface="微軟正黑體"/>
                <a:cs typeface="微軟正黑體"/>
              </a:rPr>
              <a:t> </a:t>
            </a:r>
            <a:r>
              <a:rPr sz="1500" spc="-4" dirty="0">
                <a:latin typeface="微軟正黑體"/>
                <a:cs typeface="微軟正黑體"/>
              </a:rPr>
              <a:t>-&gt;</a:t>
            </a:r>
            <a:r>
              <a:rPr sz="1500" spc="-11" dirty="0">
                <a:latin typeface="微軟正黑體"/>
                <a:cs typeface="微軟正黑體"/>
              </a:rPr>
              <a:t> </a:t>
            </a:r>
            <a:r>
              <a:rPr sz="1500" dirty="0">
                <a:latin typeface="微軟正黑體"/>
                <a:cs typeface="微軟正黑體"/>
              </a:rPr>
              <a:t>Andy</a:t>
            </a:r>
            <a:r>
              <a:rPr sz="1500" spc="-19" dirty="0">
                <a:latin typeface="微軟正黑體"/>
                <a:cs typeface="微軟正黑體"/>
              </a:rPr>
              <a:t> </a:t>
            </a:r>
            <a:r>
              <a:rPr sz="1500" spc="-4" dirty="0">
                <a:latin typeface="微軟正黑體"/>
                <a:cs typeface="微軟正黑體"/>
              </a:rPr>
              <a:t>-&gt;</a:t>
            </a:r>
            <a:r>
              <a:rPr sz="1500" dirty="0">
                <a:latin typeface="微軟正黑體"/>
                <a:cs typeface="微軟正黑體"/>
              </a:rPr>
              <a:t> </a:t>
            </a:r>
            <a:r>
              <a:rPr sz="1500" spc="-4" dirty="0">
                <a:latin typeface="微軟正黑體"/>
                <a:cs typeface="微軟正黑體"/>
              </a:rPr>
              <a:t>May</a:t>
            </a:r>
            <a:endParaRPr sz="1500" dirty="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TW" altLang="en-US"/>
              <a:t>如果將人際關係圖改成交通路線圖呢？</a:t>
            </a:r>
            <a:endParaRPr lang="zh-TW" altLang="en-US" dirty="0"/>
          </a:p>
        </p:txBody>
      </p:sp>
      <p:sp>
        <p:nvSpPr>
          <p:cNvPr id="20" name="內容版面配置區 19">
            <a:extLst>
              <a:ext uri="{FF2B5EF4-FFF2-40B4-BE49-F238E27FC236}">
                <a16:creationId xmlns:a16="http://schemas.microsoft.com/office/drawing/2014/main" id="{7BDF4231-EF9E-468B-9866-F3113B5FA375}"/>
              </a:ext>
            </a:extLst>
          </p:cNvPr>
          <p:cNvSpPr>
            <a:spLocks noGrp="1"/>
          </p:cNvSpPr>
          <p:nvPr>
            <p:ph idx="1"/>
          </p:nvPr>
        </p:nvSpPr>
        <p:spPr>
          <a:xfrm>
            <a:off x="828676" y="1600200"/>
            <a:ext cx="3619500" cy="4572000"/>
          </a:xfrm>
        </p:spPr>
        <p:txBody>
          <a:bodyPr/>
          <a:lstStyle/>
          <a:p>
            <a:pPr>
              <a:tabLst>
                <a:tab pos="180975" algn="l"/>
              </a:tabLst>
            </a:pPr>
            <a:r>
              <a:rPr lang="en-US" altLang="zh-TW" dirty="0">
                <a:latin typeface="微軟正黑體"/>
              </a:rPr>
              <a:t>Marshall Home -&gt; Uriah Home-&gt; Andy Home -&gt; May Home </a:t>
            </a:r>
            <a:r>
              <a:rPr lang="zh-TW" altLang="en-US" dirty="0">
                <a:latin typeface="微軟正黑體"/>
              </a:rPr>
              <a:t>仍然會最快嗎？</a:t>
            </a:r>
            <a:endParaRPr lang="en-US" altLang="zh-TW" dirty="0">
              <a:latin typeface="微軟正黑體"/>
            </a:endParaRPr>
          </a:p>
          <a:p>
            <a:pPr marL="352425" indent="-342900">
              <a:lnSpc>
                <a:spcPts val="2055"/>
              </a:lnSpc>
              <a:spcBef>
                <a:spcPts val="75"/>
              </a:spcBef>
              <a:tabLst>
                <a:tab pos="180975" algn="l"/>
              </a:tabLst>
            </a:pPr>
            <a:endParaRPr lang="zh-TW" altLang="en-US" dirty="0">
              <a:latin typeface="微軟正黑體"/>
              <a:cs typeface="微軟正黑體"/>
            </a:endParaRPr>
          </a:p>
          <a:p>
            <a:r>
              <a:rPr lang="zh-TW" altLang="en-US" dirty="0">
                <a:latin typeface="微軟正黑體"/>
                <a:cs typeface="微軟正黑體"/>
              </a:rPr>
              <a:t>當圖代表的是交通路線時，我們會想知道的是任兩個點之間如何最快到達，至於中間是否能經過最少點就不是那麼重要了！</a:t>
            </a:r>
          </a:p>
          <a:p>
            <a:endParaRPr lang="zh-TW" altLang="en-US" dirty="0"/>
          </a:p>
        </p:txBody>
      </p:sp>
      <p:sp>
        <p:nvSpPr>
          <p:cNvPr id="5" name="object 5"/>
          <p:cNvSpPr/>
          <p:nvPr/>
        </p:nvSpPr>
        <p:spPr>
          <a:xfrm>
            <a:off x="4638437" y="2066687"/>
            <a:ext cx="4328827" cy="3026997"/>
          </a:xfrm>
          <a:prstGeom prst="rect">
            <a:avLst/>
          </a:prstGeom>
          <a:blipFill>
            <a:blip r:embed="rId2" cstate="print"/>
            <a:stretch>
              <a:fillRect/>
            </a:stretch>
          </a:blipFill>
        </p:spPr>
        <p:txBody>
          <a:bodyPr wrap="square" lIns="0" tIns="0" rIns="0" bIns="0" rtlCol="0"/>
          <a:lstStyle/>
          <a:p>
            <a:endParaRPr sz="1350"/>
          </a:p>
        </p:txBody>
      </p:sp>
      <p:sp>
        <p:nvSpPr>
          <p:cNvPr id="6" name="object 6"/>
          <p:cNvSpPr txBox="1"/>
          <p:nvPr/>
        </p:nvSpPr>
        <p:spPr>
          <a:xfrm>
            <a:off x="7492460" y="2216563"/>
            <a:ext cx="298609" cy="286617"/>
          </a:xfrm>
          <a:prstGeom prst="rect">
            <a:avLst/>
          </a:prstGeom>
        </p:spPr>
        <p:txBody>
          <a:bodyPr vert="horz" wrap="square" lIns="0" tIns="9525" rIns="0" bIns="0" rtlCol="0">
            <a:spAutoFit/>
          </a:bodyPr>
          <a:lstStyle/>
          <a:p>
            <a:pPr marL="9525" marR="3810" indent="12383">
              <a:spcBef>
                <a:spcPts val="75"/>
              </a:spcBef>
            </a:pPr>
            <a:r>
              <a:rPr sz="900" dirty="0">
                <a:solidFill>
                  <a:srgbClr val="1F4E79"/>
                </a:solidFill>
                <a:latin typeface="Calibri"/>
                <a:cs typeface="Calibri"/>
              </a:rPr>
              <a:t>Uriah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7" name="object 7"/>
          <p:cNvSpPr txBox="1"/>
          <p:nvPr/>
        </p:nvSpPr>
        <p:spPr>
          <a:xfrm>
            <a:off x="8501063" y="2910173"/>
            <a:ext cx="298609" cy="286617"/>
          </a:xfrm>
          <a:prstGeom prst="rect">
            <a:avLst/>
          </a:prstGeom>
        </p:spPr>
        <p:txBody>
          <a:bodyPr vert="horz" wrap="square" lIns="0" tIns="9525" rIns="0" bIns="0" rtlCol="0">
            <a:spAutoFit/>
          </a:bodyPr>
          <a:lstStyle/>
          <a:p>
            <a:pPr marL="9525" marR="3810" indent="20479">
              <a:spcBef>
                <a:spcPts val="75"/>
              </a:spcBef>
            </a:pPr>
            <a:r>
              <a:rPr sz="900" dirty="0">
                <a:latin typeface="Calibri"/>
                <a:cs typeface="Calibri"/>
              </a:rPr>
              <a:t>Andy  </a:t>
            </a:r>
            <a:r>
              <a:rPr sz="900" spc="-4" dirty="0">
                <a:latin typeface="Calibri"/>
                <a:cs typeface="Calibri"/>
              </a:rPr>
              <a:t>H</a:t>
            </a:r>
            <a:r>
              <a:rPr sz="900" dirty="0">
                <a:latin typeface="Calibri"/>
                <a:cs typeface="Calibri"/>
              </a:rPr>
              <a:t>ome</a:t>
            </a:r>
            <a:endParaRPr sz="900">
              <a:latin typeface="Calibri"/>
              <a:cs typeface="Calibri"/>
            </a:endParaRPr>
          </a:p>
        </p:txBody>
      </p:sp>
      <p:sp>
        <p:nvSpPr>
          <p:cNvPr id="8" name="object 8"/>
          <p:cNvSpPr txBox="1"/>
          <p:nvPr/>
        </p:nvSpPr>
        <p:spPr>
          <a:xfrm>
            <a:off x="8396097" y="3851777"/>
            <a:ext cx="298609" cy="286617"/>
          </a:xfrm>
          <a:prstGeom prst="rect">
            <a:avLst/>
          </a:prstGeom>
        </p:spPr>
        <p:txBody>
          <a:bodyPr vert="horz" wrap="square" lIns="0" tIns="9525" rIns="0" bIns="0" rtlCol="0">
            <a:spAutoFit/>
          </a:bodyPr>
          <a:lstStyle/>
          <a:p>
            <a:pPr marL="476" algn="ctr">
              <a:spcBef>
                <a:spcPts val="75"/>
              </a:spcBef>
            </a:pPr>
            <a:r>
              <a:rPr sz="900" spc="-4" dirty="0">
                <a:latin typeface="Calibri"/>
                <a:cs typeface="Calibri"/>
              </a:rPr>
              <a:t>Eric</a:t>
            </a:r>
            <a:endParaRPr sz="900">
              <a:latin typeface="Calibri"/>
              <a:cs typeface="Calibri"/>
            </a:endParaRPr>
          </a:p>
          <a:p>
            <a:pPr algn="ctr">
              <a:lnSpc>
                <a:spcPct val="100000"/>
              </a:lnSpc>
            </a:pPr>
            <a:r>
              <a:rPr sz="900" spc="-4" dirty="0">
                <a:latin typeface="Calibri"/>
                <a:cs typeface="Calibri"/>
              </a:rPr>
              <a:t>H</a:t>
            </a:r>
            <a:r>
              <a:rPr sz="900" dirty="0">
                <a:latin typeface="Calibri"/>
                <a:cs typeface="Calibri"/>
              </a:rPr>
              <a:t>ome</a:t>
            </a:r>
            <a:endParaRPr sz="900">
              <a:latin typeface="Calibri"/>
              <a:cs typeface="Calibri"/>
            </a:endParaRPr>
          </a:p>
        </p:txBody>
      </p:sp>
      <p:sp>
        <p:nvSpPr>
          <p:cNvPr id="9" name="object 9"/>
          <p:cNvSpPr txBox="1"/>
          <p:nvPr/>
        </p:nvSpPr>
        <p:spPr>
          <a:xfrm>
            <a:off x="8023002" y="4622578"/>
            <a:ext cx="298609" cy="286617"/>
          </a:xfrm>
          <a:prstGeom prst="rect">
            <a:avLst/>
          </a:prstGeom>
        </p:spPr>
        <p:txBody>
          <a:bodyPr vert="horz" wrap="square" lIns="0" tIns="9525" rIns="0" bIns="0" rtlCol="0">
            <a:spAutoFit/>
          </a:bodyPr>
          <a:lstStyle/>
          <a:p>
            <a:pPr marL="9525" marR="3810" indent="27146">
              <a:spcBef>
                <a:spcPts val="75"/>
              </a:spcBef>
            </a:pPr>
            <a:r>
              <a:rPr sz="900" spc="-4" dirty="0">
                <a:latin typeface="Calibri"/>
                <a:cs typeface="Calibri"/>
              </a:rPr>
              <a:t>Bella  H</a:t>
            </a:r>
            <a:r>
              <a:rPr sz="900" dirty="0">
                <a:latin typeface="Calibri"/>
                <a:cs typeface="Calibri"/>
              </a:rPr>
              <a:t>ome</a:t>
            </a:r>
            <a:endParaRPr sz="900">
              <a:latin typeface="Calibri"/>
              <a:cs typeface="Calibri"/>
            </a:endParaRPr>
          </a:p>
        </p:txBody>
      </p:sp>
      <p:sp>
        <p:nvSpPr>
          <p:cNvPr id="10" name="object 10"/>
          <p:cNvSpPr txBox="1"/>
          <p:nvPr/>
        </p:nvSpPr>
        <p:spPr>
          <a:xfrm>
            <a:off x="4816030" y="3605974"/>
            <a:ext cx="279559" cy="263534"/>
          </a:xfrm>
          <a:prstGeom prst="rect">
            <a:avLst/>
          </a:prstGeom>
        </p:spPr>
        <p:txBody>
          <a:bodyPr vert="horz" wrap="square" lIns="0" tIns="9525" rIns="0" bIns="0" rtlCol="0">
            <a:spAutoFit/>
          </a:bodyPr>
          <a:lstStyle/>
          <a:p>
            <a:pPr marL="10478" marR="3810" indent="-1429">
              <a:spcBef>
                <a:spcPts val="75"/>
              </a:spcBef>
            </a:pPr>
            <a:r>
              <a:rPr sz="825" spc="-4" dirty="0">
                <a:latin typeface="Calibri"/>
                <a:cs typeface="Calibri"/>
              </a:rPr>
              <a:t>S</a:t>
            </a:r>
            <a:r>
              <a:rPr sz="825" spc="-8" dirty="0">
                <a:latin typeface="Calibri"/>
                <a:cs typeface="Calibri"/>
              </a:rPr>
              <a:t>u</a:t>
            </a:r>
            <a:r>
              <a:rPr sz="825" spc="-4" dirty="0">
                <a:latin typeface="Calibri"/>
                <a:cs typeface="Calibri"/>
              </a:rPr>
              <a:t>nn</a:t>
            </a:r>
            <a:r>
              <a:rPr sz="825" dirty="0">
                <a:latin typeface="Calibri"/>
                <a:cs typeface="Calibri"/>
              </a:rPr>
              <a:t>y  </a:t>
            </a:r>
            <a:r>
              <a:rPr sz="825" spc="-4" dirty="0">
                <a:latin typeface="Calibri"/>
                <a:cs typeface="Calibri"/>
              </a:rPr>
              <a:t>H</a:t>
            </a:r>
            <a:r>
              <a:rPr sz="825" spc="4" dirty="0">
                <a:latin typeface="Calibri"/>
                <a:cs typeface="Calibri"/>
              </a:rPr>
              <a:t>o</a:t>
            </a:r>
            <a:r>
              <a:rPr sz="825" dirty="0">
                <a:latin typeface="Calibri"/>
                <a:cs typeface="Calibri"/>
              </a:rPr>
              <a:t>me</a:t>
            </a:r>
            <a:endParaRPr sz="825">
              <a:latin typeface="Calibri"/>
              <a:cs typeface="Calibri"/>
            </a:endParaRPr>
          </a:p>
        </p:txBody>
      </p:sp>
      <p:sp>
        <p:nvSpPr>
          <p:cNvPr id="11" name="object 11"/>
          <p:cNvSpPr txBox="1"/>
          <p:nvPr/>
        </p:nvSpPr>
        <p:spPr>
          <a:xfrm>
            <a:off x="7382256" y="3093054"/>
            <a:ext cx="303371" cy="286617"/>
          </a:xfrm>
          <a:prstGeom prst="rect">
            <a:avLst/>
          </a:prstGeom>
        </p:spPr>
        <p:txBody>
          <a:bodyPr vert="horz" wrap="square" lIns="0" tIns="9525" rIns="0" bIns="0" rtlCol="0">
            <a:spAutoFit/>
          </a:bodyPr>
          <a:lstStyle/>
          <a:p>
            <a:pPr marL="9525" marR="3810" indent="38576">
              <a:spcBef>
                <a:spcPts val="75"/>
              </a:spcBef>
            </a:pPr>
            <a:r>
              <a:rPr sz="900" b="1" spc="-11" dirty="0">
                <a:latin typeface="Calibri"/>
                <a:cs typeface="Calibri"/>
              </a:rPr>
              <a:t>May  </a:t>
            </a:r>
            <a:r>
              <a:rPr sz="900" b="1" dirty="0">
                <a:latin typeface="Calibri"/>
                <a:cs typeface="Calibri"/>
              </a:rPr>
              <a:t>Home</a:t>
            </a:r>
            <a:endParaRPr sz="900" dirty="0">
              <a:latin typeface="Calibri"/>
              <a:cs typeface="Calibri"/>
            </a:endParaRPr>
          </a:p>
        </p:txBody>
      </p:sp>
      <p:sp>
        <p:nvSpPr>
          <p:cNvPr id="12" name="object 12"/>
          <p:cNvSpPr txBox="1"/>
          <p:nvPr/>
        </p:nvSpPr>
        <p:spPr>
          <a:xfrm>
            <a:off x="6050660" y="3690367"/>
            <a:ext cx="434340" cy="286617"/>
          </a:xfrm>
          <a:prstGeom prst="rect">
            <a:avLst/>
          </a:prstGeom>
        </p:spPr>
        <p:txBody>
          <a:bodyPr vert="horz" wrap="square" lIns="0" tIns="9525" rIns="0" bIns="0" rtlCol="0">
            <a:spAutoFit/>
          </a:bodyPr>
          <a:lstStyle/>
          <a:p>
            <a:pPr marL="75724" marR="3810" indent="-66675">
              <a:spcBef>
                <a:spcPts val="75"/>
              </a:spcBef>
            </a:pPr>
            <a:r>
              <a:rPr sz="900" b="1" spc="-4" dirty="0">
                <a:latin typeface="Calibri"/>
                <a:cs typeface="Calibri"/>
              </a:rPr>
              <a:t>Ma</a:t>
            </a:r>
            <a:r>
              <a:rPr sz="900" b="1" spc="-8" dirty="0">
                <a:latin typeface="Calibri"/>
                <a:cs typeface="Calibri"/>
              </a:rPr>
              <a:t>r</a:t>
            </a:r>
            <a:r>
              <a:rPr sz="900" b="1" dirty="0">
                <a:latin typeface="Calibri"/>
                <a:cs typeface="Calibri"/>
              </a:rPr>
              <a:t>sh</a:t>
            </a:r>
            <a:r>
              <a:rPr sz="900" b="1" spc="-4" dirty="0">
                <a:latin typeface="Calibri"/>
                <a:cs typeface="Calibri"/>
              </a:rPr>
              <a:t>a</a:t>
            </a:r>
            <a:r>
              <a:rPr sz="900" b="1" dirty="0">
                <a:latin typeface="Calibri"/>
                <a:cs typeface="Calibri"/>
              </a:rPr>
              <a:t>ll  Home</a:t>
            </a:r>
            <a:endParaRPr sz="900">
              <a:latin typeface="Calibri"/>
              <a:cs typeface="Calibri"/>
            </a:endParaRPr>
          </a:p>
        </p:txBody>
      </p:sp>
      <p:sp>
        <p:nvSpPr>
          <p:cNvPr id="13" name="object 13"/>
          <p:cNvSpPr txBox="1"/>
          <p:nvPr/>
        </p:nvSpPr>
        <p:spPr>
          <a:xfrm>
            <a:off x="7152703" y="3851777"/>
            <a:ext cx="362426" cy="286617"/>
          </a:xfrm>
          <a:prstGeom prst="rect">
            <a:avLst/>
          </a:prstGeom>
        </p:spPr>
        <p:txBody>
          <a:bodyPr vert="horz" wrap="square" lIns="0" tIns="9525" rIns="0" bIns="0" rtlCol="0">
            <a:spAutoFit/>
          </a:bodyPr>
          <a:lstStyle/>
          <a:p>
            <a:pPr marL="9525">
              <a:spcBef>
                <a:spcPts val="75"/>
              </a:spcBef>
            </a:pPr>
            <a:r>
              <a:rPr sz="900" spc="-45" dirty="0">
                <a:solidFill>
                  <a:srgbClr val="1F4E79"/>
                </a:solidFill>
                <a:latin typeface="Calibri"/>
                <a:cs typeface="Calibri"/>
              </a:rPr>
              <a:t>Y</a:t>
            </a:r>
            <a:r>
              <a:rPr sz="900" dirty="0">
                <a:solidFill>
                  <a:srgbClr val="1F4E79"/>
                </a:solidFill>
                <a:latin typeface="Calibri"/>
                <a:cs typeface="Calibri"/>
              </a:rPr>
              <a:t>um</a:t>
            </a:r>
            <a:r>
              <a:rPr sz="900" spc="-19" dirty="0">
                <a:solidFill>
                  <a:srgbClr val="1F4E79"/>
                </a:solidFill>
                <a:latin typeface="Calibri"/>
                <a:cs typeface="Calibri"/>
              </a:rPr>
              <a:t>m</a:t>
            </a:r>
            <a:r>
              <a:rPr sz="900" dirty="0">
                <a:solidFill>
                  <a:srgbClr val="1F4E79"/>
                </a:solidFill>
                <a:latin typeface="Calibri"/>
                <a:cs typeface="Calibri"/>
              </a:rPr>
              <a:t>y</a:t>
            </a:r>
            <a:endParaRPr sz="900">
              <a:latin typeface="Calibri"/>
              <a:cs typeface="Calibri"/>
            </a:endParaRPr>
          </a:p>
          <a:p>
            <a:pPr marL="41433"/>
            <a:r>
              <a:rPr sz="900" spc="-4" dirty="0">
                <a:solidFill>
                  <a:srgbClr val="1F4E79"/>
                </a:solidFill>
                <a:latin typeface="Calibri"/>
                <a:cs typeface="Calibri"/>
              </a:rPr>
              <a:t>Home</a:t>
            </a:r>
            <a:endParaRPr sz="900">
              <a:latin typeface="Calibri"/>
              <a:cs typeface="Calibri"/>
            </a:endParaRPr>
          </a:p>
        </p:txBody>
      </p:sp>
      <p:sp>
        <p:nvSpPr>
          <p:cNvPr id="14" name="object 14"/>
          <p:cNvSpPr txBox="1"/>
          <p:nvPr/>
        </p:nvSpPr>
        <p:spPr>
          <a:xfrm>
            <a:off x="6705791" y="4637913"/>
            <a:ext cx="298609" cy="286617"/>
          </a:xfrm>
          <a:prstGeom prst="rect">
            <a:avLst/>
          </a:prstGeom>
        </p:spPr>
        <p:txBody>
          <a:bodyPr vert="horz" wrap="square" lIns="0" tIns="9525" rIns="0" bIns="0" rtlCol="0">
            <a:spAutoFit/>
          </a:bodyPr>
          <a:lstStyle/>
          <a:p>
            <a:pPr marL="9525" marR="3810" indent="30480">
              <a:spcBef>
                <a:spcPts val="75"/>
              </a:spcBef>
            </a:pPr>
            <a:r>
              <a:rPr sz="900" dirty="0">
                <a:solidFill>
                  <a:srgbClr val="1F4E79"/>
                </a:solidFill>
                <a:latin typeface="Calibri"/>
                <a:cs typeface="Calibri"/>
              </a:rPr>
              <a:t>John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5" name="object 15"/>
          <p:cNvSpPr txBox="1"/>
          <p:nvPr/>
        </p:nvSpPr>
        <p:spPr>
          <a:xfrm>
            <a:off x="5719858" y="4617148"/>
            <a:ext cx="280988" cy="263534"/>
          </a:xfrm>
          <a:prstGeom prst="rect">
            <a:avLst/>
          </a:prstGeom>
        </p:spPr>
        <p:txBody>
          <a:bodyPr vert="horz" wrap="square" lIns="0" tIns="9525" rIns="0" bIns="0" rtlCol="0">
            <a:spAutoFit/>
          </a:bodyPr>
          <a:lstStyle/>
          <a:p>
            <a:pPr marL="11430" marR="3810" indent="-2381">
              <a:spcBef>
                <a:spcPts val="75"/>
              </a:spcBef>
            </a:pPr>
            <a:r>
              <a:rPr sz="825" spc="-4" dirty="0">
                <a:solidFill>
                  <a:srgbClr val="1F4E79"/>
                </a:solidFill>
                <a:latin typeface="Calibri"/>
                <a:cs typeface="Calibri"/>
              </a:rPr>
              <a:t>J</a:t>
            </a:r>
            <a:r>
              <a:rPr sz="825" dirty="0">
                <a:solidFill>
                  <a:srgbClr val="1F4E79"/>
                </a:solidFill>
                <a:latin typeface="Calibri"/>
                <a:cs typeface="Calibri"/>
              </a:rPr>
              <a:t>ames  </a:t>
            </a:r>
            <a:r>
              <a:rPr sz="825" spc="-4" dirty="0">
                <a:solidFill>
                  <a:srgbClr val="1F4E79"/>
                </a:solidFill>
                <a:latin typeface="Calibri"/>
                <a:cs typeface="Calibri"/>
              </a:rPr>
              <a:t>H</a:t>
            </a:r>
            <a:r>
              <a:rPr sz="825" spc="4" dirty="0">
                <a:solidFill>
                  <a:srgbClr val="1F4E79"/>
                </a:solidFill>
                <a:latin typeface="Calibri"/>
                <a:cs typeface="Calibri"/>
              </a:rPr>
              <a:t>o</a:t>
            </a:r>
            <a:r>
              <a:rPr sz="825" dirty="0">
                <a:solidFill>
                  <a:srgbClr val="1F4E79"/>
                </a:solidFill>
                <a:latin typeface="Calibri"/>
                <a:cs typeface="Calibri"/>
              </a:rPr>
              <a:t>me</a:t>
            </a:r>
            <a:endParaRPr sz="825">
              <a:latin typeface="Calibri"/>
              <a:cs typeface="Calibri"/>
            </a:endParaRPr>
          </a:p>
        </p:txBody>
      </p:sp>
      <p:sp>
        <p:nvSpPr>
          <p:cNvPr id="16" name="object 16"/>
          <p:cNvSpPr txBox="1"/>
          <p:nvPr/>
        </p:nvSpPr>
        <p:spPr>
          <a:xfrm>
            <a:off x="6394895" y="2700528"/>
            <a:ext cx="227171" cy="148117"/>
          </a:xfrm>
          <a:prstGeom prst="rect">
            <a:avLst/>
          </a:prstGeom>
        </p:spPr>
        <p:txBody>
          <a:bodyPr vert="horz" wrap="square" lIns="0" tIns="9525" rIns="0" bIns="0" rtlCol="0">
            <a:spAutoFit/>
          </a:bodyPr>
          <a:lstStyle/>
          <a:p>
            <a:pPr marL="9525">
              <a:spcBef>
                <a:spcPts val="75"/>
              </a:spcBef>
            </a:pPr>
            <a:r>
              <a:rPr sz="900" spc="-4" dirty="0">
                <a:solidFill>
                  <a:srgbClr val="1F4E79"/>
                </a:solidFill>
                <a:latin typeface="Calibri"/>
                <a:cs typeface="Calibri"/>
              </a:rPr>
              <a:t>Ca</a:t>
            </a:r>
            <a:r>
              <a:rPr sz="900" spc="-23" dirty="0">
                <a:solidFill>
                  <a:srgbClr val="1F4E79"/>
                </a:solidFill>
                <a:latin typeface="Calibri"/>
                <a:cs typeface="Calibri"/>
              </a:rPr>
              <a:t>r</a:t>
            </a:r>
            <a:r>
              <a:rPr sz="900" dirty="0">
                <a:solidFill>
                  <a:srgbClr val="1F4E79"/>
                </a:solidFill>
                <a:latin typeface="Calibri"/>
                <a:cs typeface="Calibri"/>
              </a:rPr>
              <a:t>a</a:t>
            </a:r>
            <a:endParaRPr sz="900">
              <a:latin typeface="Calibri"/>
              <a:cs typeface="Calibri"/>
            </a:endParaRPr>
          </a:p>
        </p:txBody>
      </p:sp>
      <p:sp>
        <p:nvSpPr>
          <p:cNvPr id="17" name="object 17"/>
          <p:cNvSpPr txBox="1"/>
          <p:nvPr/>
        </p:nvSpPr>
        <p:spPr>
          <a:xfrm>
            <a:off x="6358318" y="2837689"/>
            <a:ext cx="298609" cy="148117"/>
          </a:xfrm>
          <a:prstGeom prst="rect">
            <a:avLst/>
          </a:prstGeom>
        </p:spPr>
        <p:txBody>
          <a:bodyPr vert="horz" wrap="square" lIns="0" tIns="9525" rIns="0" bIns="0" rtlCol="0">
            <a:spAutoFit/>
          </a:bodyPr>
          <a:lstStyle/>
          <a:p>
            <a:pPr marL="9525">
              <a:spcBef>
                <a:spcPts val="75"/>
              </a:spcBef>
            </a:pP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8" name="object 18"/>
          <p:cNvSpPr txBox="1"/>
          <p:nvPr/>
        </p:nvSpPr>
        <p:spPr>
          <a:xfrm>
            <a:off x="5508689" y="2899887"/>
            <a:ext cx="298609" cy="286617"/>
          </a:xfrm>
          <a:prstGeom prst="rect">
            <a:avLst/>
          </a:prstGeom>
        </p:spPr>
        <p:txBody>
          <a:bodyPr vert="horz" wrap="square" lIns="0" tIns="9525" rIns="0" bIns="0" rtlCol="0">
            <a:spAutoFit/>
          </a:bodyPr>
          <a:lstStyle/>
          <a:p>
            <a:pPr marL="9525" marR="3810" indent="36195">
              <a:spcBef>
                <a:spcPts val="75"/>
              </a:spcBef>
            </a:pPr>
            <a:r>
              <a:rPr sz="900" spc="-8" dirty="0">
                <a:solidFill>
                  <a:srgbClr val="1F4E79"/>
                </a:solidFill>
                <a:latin typeface="Calibri"/>
                <a:cs typeface="Calibri"/>
              </a:rPr>
              <a:t>Amy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TW" altLang="en-US" dirty="0"/>
              <a:t>加權圖形</a:t>
            </a:r>
            <a:r>
              <a:rPr lang="en-US" dirty="0"/>
              <a:t>Weighted Graph</a:t>
            </a:r>
          </a:p>
        </p:txBody>
      </p:sp>
      <p:sp>
        <p:nvSpPr>
          <p:cNvPr id="20" name="內容版面配置區 19">
            <a:extLst>
              <a:ext uri="{FF2B5EF4-FFF2-40B4-BE49-F238E27FC236}">
                <a16:creationId xmlns:a16="http://schemas.microsoft.com/office/drawing/2014/main" id="{A98B1CDE-C552-4544-A5E9-335755F5EF9D}"/>
              </a:ext>
            </a:extLst>
          </p:cNvPr>
          <p:cNvSpPr>
            <a:spLocks noGrp="1"/>
          </p:cNvSpPr>
          <p:nvPr>
            <p:ph idx="1"/>
          </p:nvPr>
        </p:nvSpPr>
        <p:spPr>
          <a:xfrm>
            <a:off x="828675" y="1600200"/>
            <a:ext cx="3306793" cy="4572000"/>
          </a:xfrm>
        </p:spPr>
        <p:txBody>
          <a:bodyPr/>
          <a:lstStyle/>
          <a:p>
            <a:r>
              <a:rPr lang="zh-TW" altLang="en-US" spc="-4" dirty="0">
                <a:latin typeface="微軟正黑體"/>
                <a:cs typeface="微軟正黑體"/>
              </a:rPr>
              <a:t>使</a:t>
            </a:r>
            <a:r>
              <a:rPr lang="zh-TW" altLang="en-US" spc="-8" dirty="0">
                <a:latin typeface="微軟正黑體"/>
                <a:cs typeface="微軟正黑體"/>
              </a:rPr>
              <a:t>用</a:t>
            </a:r>
            <a:r>
              <a:rPr lang="zh-TW" altLang="en-US" b="1" spc="-4" dirty="0">
                <a:solidFill>
                  <a:srgbClr val="C00000"/>
                </a:solidFill>
                <a:latin typeface="微軟正黑體"/>
                <a:cs typeface="微軟正黑體"/>
              </a:rPr>
              <a:t>權重</a:t>
            </a:r>
            <a:r>
              <a:rPr lang="zh-TW" altLang="en-US" b="1" spc="-19" dirty="0">
                <a:solidFill>
                  <a:srgbClr val="C00000"/>
                </a:solidFill>
                <a:latin typeface="微軟正黑體"/>
                <a:cs typeface="微軟正黑體"/>
              </a:rPr>
              <a:t> </a:t>
            </a:r>
            <a:r>
              <a:rPr lang="en-US" altLang="zh-TW" spc="-8" dirty="0">
                <a:latin typeface="微軟正黑體"/>
                <a:cs typeface="微軟正黑體"/>
              </a:rPr>
              <a:t>weight</a:t>
            </a:r>
            <a:r>
              <a:rPr lang="zh-TW" altLang="en-US" spc="-15" dirty="0">
                <a:latin typeface="微軟正黑體"/>
                <a:cs typeface="微軟正黑體"/>
              </a:rPr>
              <a:t> </a:t>
            </a:r>
            <a:r>
              <a:rPr lang="zh-TW" altLang="en-US" spc="-4" dirty="0">
                <a:latin typeface="微軟正黑體"/>
                <a:cs typeface="微軟正黑體"/>
              </a:rPr>
              <a:t>代表相鄰兩點之間的距離感。</a:t>
            </a:r>
            <a:endParaRPr lang="en-US" altLang="zh-TW" dirty="0">
              <a:latin typeface="微軟正黑體"/>
              <a:cs typeface="微軟正黑體"/>
            </a:endParaRPr>
          </a:p>
          <a:p>
            <a:endParaRPr lang="en-US" altLang="zh-TW" spc="-4" dirty="0">
              <a:latin typeface="微軟正黑體"/>
              <a:cs typeface="微軟正黑體"/>
            </a:endParaRPr>
          </a:p>
          <a:p>
            <a:r>
              <a:rPr lang="zh-TW" altLang="en-US" spc="-4" dirty="0">
                <a:latin typeface="微軟正黑體"/>
                <a:cs typeface="微軟正黑體"/>
              </a:rPr>
              <a:t>有權重的圖稱</a:t>
            </a:r>
            <a:r>
              <a:rPr lang="zh-TW" altLang="en-US" spc="-15" dirty="0">
                <a:latin typeface="微軟正黑體"/>
                <a:cs typeface="微軟正黑體"/>
              </a:rPr>
              <a:t>為</a:t>
            </a:r>
            <a:r>
              <a:rPr lang="zh-TW" altLang="en-US" spc="-4" dirty="0">
                <a:solidFill>
                  <a:srgbClr val="C00000"/>
                </a:solidFill>
                <a:latin typeface="微軟正黑體"/>
                <a:cs typeface="微軟正黑體"/>
              </a:rPr>
              <a:t>加權圖形</a:t>
            </a:r>
            <a:r>
              <a:rPr lang="zh-TW" altLang="en-US" dirty="0">
                <a:solidFill>
                  <a:srgbClr val="C00000"/>
                </a:solidFill>
                <a:latin typeface="微軟正黑體"/>
                <a:cs typeface="微軟正黑體"/>
              </a:rPr>
              <a:t> </a:t>
            </a:r>
            <a:r>
              <a:rPr lang="en-US" altLang="zh-TW" spc="-15" dirty="0">
                <a:solidFill>
                  <a:srgbClr val="C00000"/>
                </a:solidFill>
                <a:latin typeface="微軟正黑體"/>
                <a:cs typeface="微軟正黑體"/>
              </a:rPr>
              <a:t>Weighted</a:t>
            </a:r>
            <a:r>
              <a:rPr lang="en-US" altLang="zh-TW" spc="-19" dirty="0">
                <a:solidFill>
                  <a:srgbClr val="C00000"/>
                </a:solidFill>
                <a:latin typeface="微軟正黑體"/>
                <a:cs typeface="微軟正黑體"/>
              </a:rPr>
              <a:t> </a:t>
            </a:r>
            <a:r>
              <a:rPr lang="en-US" altLang="zh-TW" spc="-4" dirty="0">
                <a:solidFill>
                  <a:srgbClr val="C00000"/>
                </a:solidFill>
                <a:latin typeface="微軟正黑體"/>
                <a:cs typeface="微軟正黑體"/>
              </a:rPr>
              <a:t>Graph</a:t>
            </a:r>
            <a:endParaRPr lang="en-US" altLang="zh-TW" dirty="0">
              <a:solidFill>
                <a:srgbClr val="C00000"/>
              </a:solidFill>
              <a:latin typeface="微軟正黑體"/>
              <a:cs typeface="微軟正黑體"/>
            </a:endParaRPr>
          </a:p>
          <a:p>
            <a:endParaRPr lang="en-US" altLang="zh-TW" sz="2100" spc="-4" dirty="0">
              <a:solidFill>
                <a:srgbClr val="C00000"/>
              </a:solidFill>
              <a:latin typeface="微軟正黑體"/>
              <a:cs typeface="微軟正黑體"/>
            </a:endParaRPr>
          </a:p>
          <a:p>
            <a:r>
              <a:rPr lang="zh-TW" altLang="en-US" sz="2100" spc="-4" dirty="0">
                <a:latin typeface="微軟正黑體"/>
                <a:cs typeface="微軟正黑體"/>
              </a:rPr>
              <a:t>依照圖的種類，權重可以代表：</a:t>
            </a:r>
            <a:endParaRPr lang="zh-TW" altLang="en-US" sz="2100" dirty="0">
              <a:latin typeface="微軟正黑體"/>
              <a:cs typeface="微軟正黑體"/>
            </a:endParaRPr>
          </a:p>
          <a:p>
            <a:pPr marL="523875" lvl="1" indent="-171450">
              <a:spcBef>
                <a:spcPts val="165"/>
              </a:spcBef>
              <a:buFont typeface="Arial"/>
              <a:buChar char="•"/>
              <a:tabLst>
                <a:tab pos="524351" algn="l"/>
              </a:tabLst>
            </a:pPr>
            <a:r>
              <a:rPr lang="zh-TW" altLang="en-US" dirty="0">
                <a:latin typeface="微軟正黑體"/>
                <a:cs typeface="微軟正黑體"/>
              </a:rPr>
              <a:t>兩點之間相距幾公里。</a:t>
            </a:r>
          </a:p>
          <a:p>
            <a:pPr marL="523875" lvl="1" indent="-171450">
              <a:spcBef>
                <a:spcPts val="165"/>
              </a:spcBef>
              <a:buFont typeface="Arial"/>
              <a:buChar char="•"/>
              <a:tabLst>
                <a:tab pos="524351" algn="l"/>
              </a:tabLst>
            </a:pPr>
            <a:r>
              <a:rPr lang="zh-TW" altLang="en-US" spc="-4" dirty="0">
                <a:latin typeface="微軟正黑體"/>
                <a:cs typeface="微軟正黑體"/>
              </a:rPr>
              <a:t>兩點之間相距幾分鐘。</a:t>
            </a:r>
            <a:endParaRPr lang="zh-TW" altLang="en-US" dirty="0">
              <a:latin typeface="微軟正黑體"/>
              <a:cs typeface="微軟正黑體"/>
            </a:endParaRPr>
          </a:p>
          <a:p>
            <a:pPr marL="523875" lvl="1" indent="-171450">
              <a:spcBef>
                <a:spcPts val="153"/>
              </a:spcBef>
              <a:buFont typeface="Arial"/>
              <a:buChar char="•"/>
              <a:tabLst>
                <a:tab pos="524351" algn="l"/>
              </a:tabLst>
            </a:pPr>
            <a:r>
              <a:rPr lang="zh-TW" altLang="en-US" dirty="0">
                <a:latin typeface="微軟正黑體"/>
                <a:cs typeface="微軟正黑體"/>
              </a:rPr>
              <a:t>兩點之間相差多少錢。</a:t>
            </a:r>
          </a:p>
          <a:p>
            <a:pPr marL="523875" lvl="1" indent="-171450">
              <a:spcBef>
                <a:spcPts val="161"/>
              </a:spcBef>
              <a:buFont typeface="Arial"/>
              <a:buChar char="•"/>
              <a:tabLst>
                <a:tab pos="524351" algn="l"/>
              </a:tabLst>
            </a:pPr>
            <a:r>
              <a:rPr lang="en-US" altLang="zh-TW" dirty="0">
                <a:latin typeface="微軟正黑體"/>
                <a:cs typeface="微軟正黑體"/>
              </a:rPr>
              <a:t>……</a:t>
            </a:r>
          </a:p>
          <a:p>
            <a:endParaRPr lang="zh-TW" altLang="en-US" dirty="0"/>
          </a:p>
        </p:txBody>
      </p:sp>
      <p:sp>
        <p:nvSpPr>
          <p:cNvPr id="5" name="object 5"/>
          <p:cNvSpPr/>
          <p:nvPr/>
        </p:nvSpPr>
        <p:spPr>
          <a:xfrm>
            <a:off x="4567666" y="2690193"/>
            <a:ext cx="4328732" cy="3026950"/>
          </a:xfrm>
          <a:prstGeom prst="rect">
            <a:avLst/>
          </a:prstGeom>
          <a:blipFill>
            <a:blip r:embed="rId2" cstate="print"/>
            <a:stretch>
              <a:fillRect/>
            </a:stretch>
          </a:blipFill>
        </p:spPr>
        <p:txBody>
          <a:bodyPr wrap="square" lIns="0" tIns="0" rIns="0" bIns="0" rtlCol="0"/>
          <a:lstStyle/>
          <a:p>
            <a:endParaRPr sz="1350" dirty="0"/>
          </a:p>
        </p:txBody>
      </p:sp>
      <p:sp>
        <p:nvSpPr>
          <p:cNvPr id="6" name="object 6"/>
          <p:cNvSpPr txBox="1"/>
          <p:nvPr/>
        </p:nvSpPr>
        <p:spPr>
          <a:xfrm>
            <a:off x="7421594" y="2840164"/>
            <a:ext cx="298609" cy="286617"/>
          </a:xfrm>
          <a:prstGeom prst="rect">
            <a:avLst/>
          </a:prstGeom>
        </p:spPr>
        <p:txBody>
          <a:bodyPr vert="horz" wrap="square" lIns="0" tIns="9525" rIns="0" bIns="0" rtlCol="0">
            <a:spAutoFit/>
          </a:bodyPr>
          <a:lstStyle/>
          <a:p>
            <a:pPr marL="9525" marR="3810" indent="12383">
              <a:spcBef>
                <a:spcPts val="75"/>
              </a:spcBef>
            </a:pPr>
            <a:r>
              <a:rPr sz="900" dirty="0">
                <a:solidFill>
                  <a:srgbClr val="1F4E79"/>
                </a:solidFill>
                <a:latin typeface="Calibri"/>
                <a:cs typeface="Calibri"/>
              </a:rPr>
              <a:t>Uriah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7" name="object 7"/>
          <p:cNvSpPr txBox="1"/>
          <p:nvPr/>
        </p:nvSpPr>
        <p:spPr>
          <a:xfrm>
            <a:off x="8430387" y="3533776"/>
            <a:ext cx="298609" cy="286617"/>
          </a:xfrm>
          <a:prstGeom prst="rect">
            <a:avLst/>
          </a:prstGeom>
        </p:spPr>
        <p:txBody>
          <a:bodyPr vert="horz" wrap="square" lIns="0" tIns="9525" rIns="0" bIns="0" rtlCol="0">
            <a:spAutoFit/>
          </a:bodyPr>
          <a:lstStyle/>
          <a:p>
            <a:pPr marL="9525" marR="3810" indent="20479">
              <a:spcBef>
                <a:spcPts val="75"/>
              </a:spcBef>
            </a:pPr>
            <a:r>
              <a:rPr sz="900" dirty="0">
                <a:latin typeface="Calibri"/>
                <a:cs typeface="Calibri"/>
              </a:rPr>
              <a:t>Andy  </a:t>
            </a:r>
            <a:r>
              <a:rPr sz="900" spc="-4" dirty="0">
                <a:latin typeface="Calibri"/>
                <a:cs typeface="Calibri"/>
              </a:rPr>
              <a:t>H</a:t>
            </a:r>
            <a:r>
              <a:rPr sz="900" dirty="0">
                <a:latin typeface="Calibri"/>
                <a:cs typeface="Calibri"/>
              </a:rPr>
              <a:t>ome</a:t>
            </a:r>
            <a:endParaRPr sz="900">
              <a:latin typeface="Calibri"/>
              <a:cs typeface="Calibri"/>
            </a:endParaRPr>
          </a:p>
        </p:txBody>
      </p:sp>
      <p:sp>
        <p:nvSpPr>
          <p:cNvPr id="8" name="object 8"/>
          <p:cNvSpPr txBox="1"/>
          <p:nvPr/>
        </p:nvSpPr>
        <p:spPr>
          <a:xfrm>
            <a:off x="8325231" y="4475416"/>
            <a:ext cx="298609" cy="286617"/>
          </a:xfrm>
          <a:prstGeom prst="rect">
            <a:avLst/>
          </a:prstGeom>
        </p:spPr>
        <p:txBody>
          <a:bodyPr vert="horz" wrap="square" lIns="0" tIns="9525" rIns="0" bIns="0" rtlCol="0">
            <a:spAutoFit/>
          </a:bodyPr>
          <a:lstStyle/>
          <a:p>
            <a:pPr marL="9525" marR="3810" indent="54769">
              <a:spcBef>
                <a:spcPts val="75"/>
              </a:spcBef>
            </a:pPr>
            <a:r>
              <a:rPr sz="900" spc="-4" dirty="0">
                <a:latin typeface="Calibri"/>
                <a:cs typeface="Calibri"/>
              </a:rPr>
              <a:t>Eric  H</a:t>
            </a:r>
            <a:r>
              <a:rPr sz="900" dirty="0">
                <a:latin typeface="Calibri"/>
                <a:cs typeface="Calibri"/>
              </a:rPr>
              <a:t>ome</a:t>
            </a:r>
            <a:endParaRPr sz="900">
              <a:latin typeface="Calibri"/>
              <a:cs typeface="Calibri"/>
            </a:endParaRPr>
          </a:p>
        </p:txBody>
      </p:sp>
      <p:sp>
        <p:nvSpPr>
          <p:cNvPr id="9" name="object 9"/>
          <p:cNvSpPr txBox="1"/>
          <p:nvPr/>
        </p:nvSpPr>
        <p:spPr>
          <a:xfrm>
            <a:off x="7952136" y="5245990"/>
            <a:ext cx="298609" cy="286617"/>
          </a:xfrm>
          <a:prstGeom prst="rect">
            <a:avLst/>
          </a:prstGeom>
        </p:spPr>
        <p:txBody>
          <a:bodyPr vert="horz" wrap="square" lIns="0" tIns="9525" rIns="0" bIns="0" rtlCol="0">
            <a:spAutoFit/>
          </a:bodyPr>
          <a:lstStyle/>
          <a:p>
            <a:pPr marL="36671">
              <a:spcBef>
                <a:spcPts val="75"/>
              </a:spcBef>
            </a:pPr>
            <a:r>
              <a:rPr sz="900" spc="-4" dirty="0">
                <a:latin typeface="Calibri"/>
                <a:cs typeface="Calibri"/>
              </a:rPr>
              <a:t>Bella</a:t>
            </a:r>
            <a:endParaRPr sz="900">
              <a:latin typeface="Calibri"/>
              <a:cs typeface="Calibri"/>
            </a:endParaRPr>
          </a:p>
          <a:p>
            <a:pPr marL="9525"/>
            <a:r>
              <a:rPr sz="900" spc="-4" dirty="0">
                <a:latin typeface="Calibri"/>
                <a:cs typeface="Calibri"/>
              </a:rPr>
              <a:t>H</a:t>
            </a:r>
            <a:r>
              <a:rPr sz="900" dirty="0">
                <a:latin typeface="Calibri"/>
                <a:cs typeface="Calibri"/>
              </a:rPr>
              <a:t>ome</a:t>
            </a:r>
            <a:endParaRPr sz="900">
              <a:latin typeface="Calibri"/>
              <a:cs typeface="Calibri"/>
            </a:endParaRPr>
          </a:p>
        </p:txBody>
      </p:sp>
      <p:sp>
        <p:nvSpPr>
          <p:cNvPr id="10" name="object 10"/>
          <p:cNvSpPr txBox="1"/>
          <p:nvPr/>
        </p:nvSpPr>
        <p:spPr>
          <a:xfrm>
            <a:off x="4745164" y="4229671"/>
            <a:ext cx="279559" cy="263534"/>
          </a:xfrm>
          <a:prstGeom prst="rect">
            <a:avLst/>
          </a:prstGeom>
        </p:spPr>
        <p:txBody>
          <a:bodyPr vert="horz" wrap="square" lIns="0" tIns="9525" rIns="0" bIns="0" rtlCol="0">
            <a:spAutoFit/>
          </a:bodyPr>
          <a:lstStyle/>
          <a:p>
            <a:pPr marL="10478" marR="3810" indent="-1429">
              <a:spcBef>
                <a:spcPts val="75"/>
              </a:spcBef>
            </a:pPr>
            <a:r>
              <a:rPr sz="825" spc="-4" dirty="0">
                <a:latin typeface="Calibri"/>
                <a:cs typeface="Calibri"/>
              </a:rPr>
              <a:t>S</a:t>
            </a:r>
            <a:r>
              <a:rPr sz="825" spc="-8" dirty="0">
                <a:latin typeface="Calibri"/>
                <a:cs typeface="Calibri"/>
              </a:rPr>
              <a:t>u</a:t>
            </a:r>
            <a:r>
              <a:rPr sz="825" spc="-4" dirty="0">
                <a:latin typeface="Calibri"/>
                <a:cs typeface="Calibri"/>
              </a:rPr>
              <a:t>nn</a:t>
            </a:r>
            <a:r>
              <a:rPr sz="825" dirty="0">
                <a:latin typeface="Calibri"/>
                <a:cs typeface="Calibri"/>
              </a:rPr>
              <a:t>y  </a:t>
            </a:r>
            <a:r>
              <a:rPr sz="825" spc="-4" dirty="0">
                <a:latin typeface="Calibri"/>
                <a:cs typeface="Calibri"/>
              </a:rPr>
              <a:t>H</a:t>
            </a:r>
            <a:r>
              <a:rPr sz="825" spc="4" dirty="0">
                <a:latin typeface="Calibri"/>
                <a:cs typeface="Calibri"/>
              </a:rPr>
              <a:t>o</a:t>
            </a:r>
            <a:r>
              <a:rPr sz="825" dirty="0">
                <a:latin typeface="Calibri"/>
                <a:cs typeface="Calibri"/>
              </a:rPr>
              <a:t>me</a:t>
            </a:r>
            <a:endParaRPr sz="825">
              <a:latin typeface="Calibri"/>
              <a:cs typeface="Calibri"/>
            </a:endParaRPr>
          </a:p>
        </p:txBody>
      </p:sp>
      <p:sp>
        <p:nvSpPr>
          <p:cNvPr id="11" name="object 11"/>
          <p:cNvSpPr txBox="1"/>
          <p:nvPr/>
        </p:nvSpPr>
        <p:spPr>
          <a:xfrm>
            <a:off x="7311390" y="3716656"/>
            <a:ext cx="303371" cy="286617"/>
          </a:xfrm>
          <a:prstGeom prst="rect">
            <a:avLst/>
          </a:prstGeom>
        </p:spPr>
        <p:txBody>
          <a:bodyPr vert="horz" wrap="square" lIns="0" tIns="9525" rIns="0" bIns="0" rtlCol="0">
            <a:spAutoFit/>
          </a:bodyPr>
          <a:lstStyle/>
          <a:p>
            <a:pPr marL="9525" marR="3810" indent="38576">
              <a:spcBef>
                <a:spcPts val="75"/>
              </a:spcBef>
            </a:pPr>
            <a:r>
              <a:rPr sz="900" b="1" spc="-11" dirty="0">
                <a:latin typeface="Calibri"/>
                <a:cs typeface="Calibri"/>
              </a:rPr>
              <a:t>May  </a:t>
            </a:r>
            <a:r>
              <a:rPr sz="900" b="1" dirty="0">
                <a:latin typeface="Calibri"/>
                <a:cs typeface="Calibri"/>
              </a:rPr>
              <a:t>Home</a:t>
            </a:r>
            <a:endParaRPr sz="900">
              <a:latin typeface="Calibri"/>
              <a:cs typeface="Calibri"/>
            </a:endParaRPr>
          </a:p>
        </p:txBody>
      </p:sp>
      <p:sp>
        <p:nvSpPr>
          <p:cNvPr id="12" name="object 12"/>
          <p:cNvSpPr txBox="1"/>
          <p:nvPr/>
        </p:nvSpPr>
        <p:spPr>
          <a:xfrm>
            <a:off x="5979794" y="4313968"/>
            <a:ext cx="434340" cy="286617"/>
          </a:xfrm>
          <a:prstGeom prst="rect">
            <a:avLst/>
          </a:prstGeom>
        </p:spPr>
        <p:txBody>
          <a:bodyPr vert="horz" wrap="square" lIns="0" tIns="9525" rIns="0" bIns="0" rtlCol="0">
            <a:spAutoFit/>
          </a:bodyPr>
          <a:lstStyle/>
          <a:p>
            <a:pPr marL="75724" marR="3810" indent="-66675">
              <a:spcBef>
                <a:spcPts val="75"/>
              </a:spcBef>
            </a:pPr>
            <a:r>
              <a:rPr sz="900" b="1" spc="-4" dirty="0">
                <a:latin typeface="Calibri"/>
                <a:cs typeface="Calibri"/>
              </a:rPr>
              <a:t>Ma</a:t>
            </a:r>
            <a:r>
              <a:rPr sz="900" b="1" spc="-8" dirty="0">
                <a:latin typeface="Calibri"/>
                <a:cs typeface="Calibri"/>
              </a:rPr>
              <a:t>r</a:t>
            </a:r>
            <a:r>
              <a:rPr sz="900" b="1" dirty="0">
                <a:latin typeface="Calibri"/>
                <a:cs typeface="Calibri"/>
              </a:rPr>
              <a:t>sh</a:t>
            </a:r>
            <a:r>
              <a:rPr sz="900" b="1" spc="-4" dirty="0">
                <a:latin typeface="Calibri"/>
                <a:cs typeface="Calibri"/>
              </a:rPr>
              <a:t>a</a:t>
            </a:r>
            <a:r>
              <a:rPr sz="900" b="1" dirty="0">
                <a:latin typeface="Calibri"/>
                <a:cs typeface="Calibri"/>
              </a:rPr>
              <a:t>ll  Home</a:t>
            </a:r>
            <a:endParaRPr sz="900">
              <a:latin typeface="Calibri"/>
              <a:cs typeface="Calibri"/>
            </a:endParaRPr>
          </a:p>
        </p:txBody>
      </p:sp>
      <p:sp>
        <p:nvSpPr>
          <p:cNvPr id="13" name="object 13"/>
          <p:cNvSpPr txBox="1"/>
          <p:nvPr/>
        </p:nvSpPr>
        <p:spPr>
          <a:xfrm>
            <a:off x="7081837" y="4475416"/>
            <a:ext cx="362426" cy="286617"/>
          </a:xfrm>
          <a:prstGeom prst="rect">
            <a:avLst/>
          </a:prstGeom>
        </p:spPr>
        <p:txBody>
          <a:bodyPr vert="horz" wrap="square" lIns="0" tIns="9525" rIns="0" bIns="0" rtlCol="0">
            <a:spAutoFit/>
          </a:bodyPr>
          <a:lstStyle/>
          <a:p>
            <a:pPr marL="41433" marR="3810" indent="-32385">
              <a:spcBef>
                <a:spcPts val="75"/>
              </a:spcBef>
            </a:pPr>
            <a:r>
              <a:rPr sz="900" spc="-45" dirty="0">
                <a:solidFill>
                  <a:srgbClr val="1F4E79"/>
                </a:solidFill>
                <a:latin typeface="Calibri"/>
                <a:cs typeface="Calibri"/>
              </a:rPr>
              <a:t>Y</a:t>
            </a:r>
            <a:r>
              <a:rPr sz="900" dirty="0">
                <a:solidFill>
                  <a:srgbClr val="1F4E79"/>
                </a:solidFill>
                <a:latin typeface="Calibri"/>
                <a:cs typeface="Calibri"/>
              </a:rPr>
              <a:t>um</a:t>
            </a:r>
            <a:r>
              <a:rPr sz="900" spc="-19" dirty="0">
                <a:solidFill>
                  <a:srgbClr val="1F4E79"/>
                </a:solidFill>
                <a:latin typeface="Calibri"/>
                <a:cs typeface="Calibri"/>
              </a:rPr>
              <a:t>m</a:t>
            </a:r>
            <a:r>
              <a:rPr sz="900" dirty="0">
                <a:solidFill>
                  <a:srgbClr val="1F4E79"/>
                </a:solidFill>
                <a:latin typeface="Calibri"/>
                <a:cs typeface="Calibri"/>
              </a:rPr>
              <a:t>y  </a:t>
            </a:r>
            <a:r>
              <a:rPr sz="900" spc="-4" dirty="0">
                <a:solidFill>
                  <a:srgbClr val="1F4E79"/>
                </a:solidFill>
                <a:latin typeface="Calibri"/>
                <a:cs typeface="Calibri"/>
              </a:rPr>
              <a:t>Home</a:t>
            </a:r>
            <a:endParaRPr sz="900">
              <a:latin typeface="Calibri"/>
              <a:cs typeface="Calibri"/>
            </a:endParaRPr>
          </a:p>
        </p:txBody>
      </p:sp>
      <p:sp>
        <p:nvSpPr>
          <p:cNvPr id="14" name="object 14"/>
          <p:cNvSpPr txBox="1"/>
          <p:nvPr/>
        </p:nvSpPr>
        <p:spPr>
          <a:xfrm>
            <a:off x="6634925" y="5261534"/>
            <a:ext cx="298609" cy="286617"/>
          </a:xfrm>
          <a:prstGeom prst="rect">
            <a:avLst/>
          </a:prstGeom>
        </p:spPr>
        <p:txBody>
          <a:bodyPr vert="horz" wrap="square" lIns="0" tIns="9525" rIns="0" bIns="0" rtlCol="0">
            <a:spAutoFit/>
          </a:bodyPr>
          <a:lstStyle/>
          <a:p>
            <a:pPr marL="9525" marR="3810" indent="30480">
              <a:spcBef>
                <a:spcPts val="75"/>
              </a:spcBef>
            </a:pPr>
            <a:r>
              <a:rPr sz="900" dirty="0">
                <a:solidFill>
                  <a:srgbClr val="1F4E79"/>
                </a:solidFill>
                <a:latin typeface="Calibri"/>
                <a:cs typeface="Calibri"/>
              </a:rPr>
              <a:t>John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5" name="object 15"/>
          <p:cNvSpPr txBox="1"/>
          <p:nvPr/>
        </p:nvSpPr>
        <p:spPr>
          <a:xfrm>
            <a:off x="5648992" y="5240731"/>
            <a:ext cx="280988" cy="263534"/>
          </a:xfrm>
          <a:prstGeom prst="rect">
            <a:avLst/>
          </a:prstGeom>
        </p:spPr>
        <p:txBody>
          <a:bodyPr vert="horz" wrap="square" lIns="0" tIns="9525" rIns="0" bIns="0" rtlCol="0">
            <a:spAutoFit/>
          </a:bodyPr>
          <a:lstStyle/>
          <a:p>
            <a:pPr marL="9525">
              <a:spcBef>
                <a:spcPts val="75"/>
              </a:spcBef>
            </a:pPr>
            <a:r>
              <a:rPr sz="825" spc="-4" dirty="0">
                <a:solidFill>
                  <a:srgbClr val="1F4E79"/>
                </a:solidFill>
                <a:latin typeface="Calibri"/>
                <a:cs typeface="Calibri"/>
              </a:rPr>
              <a:t>J</a:t>
            </a:r>
            <a:r>
              <a:rPr sz="825" dirty="0">
                <a:solidFill>
                  <a:srgbClr val="1F4E79"/>
                </a:solidFill>
                <a:latin typeface="Calibri"/>
                <a:cs typeface="Calibri"/>
              </a:rPr>
              <a:t>ames</a:t>
            </a:r>
            <a:endParaRPr sz="825">
              <a:latin typeface="Calibri"/>
              <a:cs typeface="Calibri"/>
            </a:endParaRPr>
          </a:p>
          <a:p>
            <a:pPr marL="11430">
              <a:spcBef>
                <a:spcPts val="4"/>
              </a:spcBef>
            </a:pPr>
            <a:r>
              <a:rPr sz="825" spc="-8" dirty="0">
                <a:solidFill>
                  <a:srgbClr val="1F4E79"/>
                </a:solidFill>
                <a:latin typeface="Calibri"/>
                <a:cs typeface="Calibri"/>
              </a:rPr>
              <a:t>H</a:t>
            </a:r>
            <a:r>
              <a:rPr sz="825" dirty="0">
                <a:solidFill>
                  <a:srgbClr val="1F4E79"/>
                </a:solidFill>
                <a:latin typeface="Calibri"/>
                <a:cs typeface="Calibri"/>
              </a:rPr>
              <a:t>ome</a:t>
            </a:r>
            <a:endParaRPr sz="825">
              <a:latin typeface="Calibri"/>
              <a:cs typeface="Calibri"/>
            </a:endParaRPr>
          </a:p>
        </p:txBody>
      </p:sp>
      <p:sp>
        <p:nvSpPr>
          <p:cNvPr id="16" name="object 16"/>
          <p:cNvSpPr txBox="1"/>
          <p:nvPr/>
        </p:nvSpPr>
        <p:spPr>
          <a:xfrm>
            <a:off x="6287452" y="3323902"/>
            <a:ext cx="298609" cy="286617"/>
          </a:xfrm>
          <a:prstGeom prst="rect">
            <a:avLst/>
          </a:prstGeom>
        </p:spPr>
        <p:txBody>
          <a:bodyPr vert="horz" wrap="square" lIns="0" tIns="9525" rIns="0" bIns="0" rtlCol="0">
            <a:spAutoFit/>
          </a:bodyPr>
          <a:lstStyle/>
          <a:p>
            <a:pPr marL="45720">
              <a:spcBef>
                <a:spcPts val="75"/>
              </a:spcBef>
            </a:pPr>
            <a:r>
              <a:rPr sz="900" spc="-8" dirty="0">
                <a:solidFill>
                  <a:srgbClr val="1F4E79"/>
                </a:solidFill>
                <a:latin typeface="Calibri"/>
                <a:cs typeface="Calibri"/>
              </a:rPr>
              <a:t>Cara</a:t>
            </a:r>
            <a:endParaRPr sz="900">
              <a:latin typeface="Calibri"/>
              <a:cs typeface="Calibri"/>
            </a:endParaRPr>
          </a:p>
          <a:p>
            <a:pPr marL="9525"/>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8" name="object 18"/>
          <p:cNvSpPr txBox="1"/>
          <p:nvPr/>
        </p:nvSpPr>
        <p:spPr>
          <a:xfrm>
            <a:off x="5464656" y="3533776"/>
            <a:ext cx="298609" cy="299441"/>
          </a:xfrm>
          <a:prstGeom prst="rect">
            <a:avLst/>
          </a:prstGeom>
        </p:spPr>
        <p:txBody>
          <a:bodyPr vert="horz" wrap="square" lIns="0" tIns="9525" rIns="0" bIns="0" rtlCol="0">
            <a:spAutoFit/>
          </a:bodyPr>
          <a:lstStyle/>
          <a:p>
            <a:pPr marL="9525">
              <a:spcBef>
                <a:spcPts val="75"/>
              </a:spcBef>
            </a:pPr>
            <a:r>
              <a:rPr lang="en-US" altLang="zh-TW" sz="900" dirty="0">
                <a:solidFill>
                  <a:srgbClr val="1F4E79"/>
                </a:solidFill>
                <a:latin typeface="Calibri"/>
                <a:cs typeface="Calibri"/>
              </a:rPr>
              <a:t>A</a:t>
            </a:r>
            <a:r>
              <a:rPr lang="en-US" altLang="zh-TW" sz="900" spc="-19" dirty="0">
                <a:solidFill>
                  <a:srgbClr val="1F4E79"/>
                </a:solidFill>
                <a:latin typeface="Calibri"/>
                <a:cs typeface="Calibri"/>
              </a:rPr>
              <a:t>m</a:t>
            </a:r>
            <a:r>
              <a:rPr lang="en-US" altLang="zh-TW" sz="900" dirty="0">
                <a:solidFill>
                  <a:srgbClr val="1F4E79"/>
                </a:solidFill>
                <a:latin typeface="Calibri"/>
                <a:cs typeface="Calibri"/>
              </a:rPr>
              <a:t>y</a:t>
            </a:r>
            <a:endParaRPr lang="en-US" altLang="zh-TW" sz="900" dirty="0">
              <a:latin typeface="Calibri"/>
              <a:cs typeface="Calibri"/>
            </a:endParaRPr>
          </a:p>
          <a:p>
            <a:pPr marL="9525">
              <a:spcBef>
                <a:spcPts val="75"/>
              </a:spcBef>
            </a:pPr>
            <a:r>
              <a:rPr sz="900" spc="-4" dirty="0">
                <a:solidFill>
                  <a:srgbClr val="1F4E79"/>
                </a:solidFill>
                <a:latin typeface="Calibri"/>
                <a:cs typeface="Calibri"/>
              </a:rPr>
              <a:t>H</a:t>
            </a:r>
            <a:r>
              <a:rPr sz="900" dirty="0">
                <a:solidFill>
                  <a:srgbClr val="1F4E79"/>
                </a:solidFill>
                <a:latin typeface="Calibri"/>
                <a:cs typeface="Calibri"/>
              </a:rPr>
              <a:t>ome</a:t>
            </a:r>
            <a:endParaRPr sz="900" dirty="0">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TW" altLang="en-US"/>
              <a:t>權重</a:t>
            </a:r>
            <a:r>
              <a:rPr lang="en-US"/>
              <a:t>weight</a:t>
            </a:r>
            <a:endParaRPr lang="en-US" dirty="0"/>
          </a:p>
        </p:txBody>
      </p:sp>
      <p:sp>
        <p:nvSpPr>
          <p:cNvPr id="33" name="內容版面配置區 32">
            <a:extLst>
              <a:ext uri="{FF2B5EF4-FFF2-40B4-BE49-F238E27FC236}">
                <a16:creationId xmlns:a16="http://schemas.microsoft.com/office/drawing/2014/main" id="{5D6643CE-BA05-4AE3-AC52-56274378A813}"/>
              </a:ext>
            </a:extLst>
          </p:cNvPr>
          <p:cNvSpPr>
            <a:spLocks noGrp="1"/>
          </p:cNvSpPr>
          <p:nvPr>
            <p:ph idx="1"/>
          </p:nvPr>
        </p:nvSpPr>
        <p:spPr>
          <a:xfrm>
            <a:off x="828675" y="1600200"/>
            <a:ext cx="3206068" cy="4572000"/>
          </a:xfrm>
        </p:spPr>
        <p:txBody>
          <a:bodyPr/>
          <a:lstStyle/>
          <a:p>
            <a:r>
              <a:rPr lang="zh-TW" altLang="en-US" spc="-4" dirty="0">
                <a:latin typeface="微軟正黑體"/>
                <a:cs typeface="微軟正黑體"/>
              </a:rPr>
              <a:t>當邊上沒有任何權重值時，預設每邊的權重值就是</a:t>
            </a:r>
            <a:r>
              <a:rPr lang="zh-TW" altLang="en-US" spc="-8" dirty="0">
                <a:latin typeface="微軟正黑體"/>
                <a:cs typeface="微軟正黑體"/>
              </a:rPr>
              <a:t> </a:t>
            </a:r>
            <a:r>
              <a:rPr lang="en-US" altLang="zh-TW" spc="-4" dirty="0">
                <a:latin typeface="微軟正黑體"/>
                <a:cs typeface="微軟正黑體"/>
              </a:rPr>
              <a:t>1</a:t>
            </a:r>
            <a:r>
              <a:rPr lang="zh-TW" altLang="en-US" dirty="0">
                <a:latin typeface="微軟正黑體"/>
                <a:cs typeface="微軟正黑體"/>
              </a:rPr>
              <a:t> </a:t>
            </a:r>
            <a:r>
              <a:rPr lang="zh-TW" altLang="en-US" spc="-4" dirty="0">
                <a:latin typeface="微軟正黑體"/>
                <a:cs typeface="微軟正黑體"/>
              </a:rPr>
              <a:t>。</a:t>
            </a:r>
            <a:endParaRPr lang="zh-TW" altLang="en-US" dirty="0">
              <a:latin typeface="微軟正黑體"/>
              <a:cs typeface="微軟正黑體"/>
            </a:endParaRPr>
          </a:p>
          <a:p>
            <a:endParaRPr lang="en-US" altLang="zh-TW" spc="-4" dirty="0">
              <a:latin typeface="微軟正黑體"/>
              <a:cs typeface="微軟正黑體"/>
            </a:endParaRPr>
          </a:p>
          <a:p>
            <a:r>
              <a:rPr lang="zh-TW" altLang="en-US" spc="-4" dirty="0">
                <a:latin typeface="微軟正黑體"/>
                <a:cs typeface="微軟正黑體"/>
              </a:rPr>
              <a:t>當每邊權重值是</a:t>
            </a:r>
            <a:r>
              <a:rPr lang="zh-TW" altLang="en-US" spc="-30" dirty="0">
                <a:latin typeface="微軟正黑體"/>
                <a:cs typeface="微軟正黑體"/>
              </a:rPr>
              <a:t> </a:t>
            </a:r>
            <a:r>
              <a:rPr lang="en-US" altLang="zh-TW" spc="-4" dirty="0">
                <a:latin typeface="微軟正黑體"/>
                <a:cs typeface="微軟正黑體"/>
              </a:rPr>
              <a:t>1</a:t>
            </a:r>
            <a:r>
              <a:rPr lang="zh-TW" altLang="en-US" spc="-34" dirty="0">
                <a:latin typeface="微軟正黑體"/>
                <a:cs typeface="微軟正黑體"/>
              </a:rPr>
              <a:t> </a:t>
            </a:r>
            <a:r>
              <a:rPr lang="zh-TW" altLang="en-US" spc="-4" dirty="0">
                <a:latin typeface="微軟正黑體"/>
                <a:cs typeface="微軟正黑體"/>
              </a:rPr>
              <a:t>時，經過最少點的路徑就會是最短路徑。</a:t>
            </a:r>
            <a:endParaRPr lang="zh-TW" altLang="en-US" dirty="0">
              <a:latin typeface="微軟正黑體"/>
              <a:cs typeface="微軟正黑體"/>
            </a:endParaRPr>
          </a:p>
          <a:p>
            <a:endParaRPr lang="en-US" altLang="zh-TW" spc="-4" dirty="0">
              <a:latin typeface="微軟正黑體"/>
              <a:cs typeface="微軟正黑體"/>
            </a:endParaRPr>
          </a:p>
          <a:p>
            <a:r>
              <a:rPr lang="zh-TW" altLang="en-US" spc="-4" dirty="0">
                <a:latin typeface="微軟正黑體"/>
                <a:cs typeface="微軟正黑體"/>
              </a:rPr>
              <a:t>如果邊上有權重值，那最短路徑又該如何取得呢？</a:t>
            </a:r>
            <a:endParaRPr lang="zh-TW" altLang="en-US" dirty="0">
              <a:latin typeface="微軟正黑體"/>
              <a:cs typeface="微軟正黑體"/>
            </a:endParaRPr>
          </a:p>
          <a:p>
            <a:endParaRPr lang="zh-TW" altLang="en-US" dirty="0"/>
          </a:p>
        </p:txBody>
      </p:sp>
      <p:sp>
        <p:nvSpPr>
          <p:cNvPr id="6" name="object 6"/>
          <p:cNvSpPr/>
          <p:nvPr/>
        </p:nvSpPr>
        <p:spPr>
          <a:xfrm>
            <a:off x="4460319" y="2244899"/>
            <a:ext cx="4328827" cy="3026921"/>
          </a:xfrm>
          <a:prstGeom prst="rect">
            <a:avLst/>
          </a:prstGeom>
          <a:blipFill>
            <a:blip r:embed="rId2" cstate="print"/>
            <a:stretch>
              <a:fillRect/>
            </a:stretch>
          </a:blipFill>
        </p:spPr>
        <p:txBody>
          <a:bodyPr wrap="square" lIns="0" tIns="0" rIns="0" bIns="0" rtlCol="0"/>
          <a:lstStyle/>
          <a:p>
            <a:endParaRPr sz="1350"/>
          </a:p>
        </p:txBody>
      </p:sp>
      <p:sp>
        <p:nvSpPr>
          <p:cNvPr id="7" name="object 7"/>
          <p:cNvSpPr txBox="1"/>
          <p:nvPr/>
        </p:nvSpPr>
        <p:spPr>
          <a:xfrm>
            <a:off x="7314342" y="2394871"/>
            <a:ext cx="298609" cy="286617"/>
          </a:xfrm>
          <a:prstGeom prst="rect">
            <a:avLst/>
          </a:prstGeom>
        </p:spPr>
        <p:txBody>
          <a:bodyPr vert="horz" wrap="square" lIns="0" tIns="9525" rIns="0" bIns="0" rtlCol="0">
            <a:spAutoFit/>
          </a:bodyPr>
          <a:lstStyle/>
          <a:p>
            <a:pPr marL="9525" marR="3810" indent="12383">
              <a:spcBef>
                <a:spcPts val="75"/>
              </a:spcBef>
            </a:pPr>
            <a:r>
              <a:rPr sz="900" dirty="0">
                <a:solidFill>
                  <a:srgbClr val="1F4E79"/>
                </a:solidFill>
                <a:latin typeface="Calibri"/>
                <a:cs typeface="Calibri"/>
              </a:rPr>
              <a:t>Uriah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8" name="object 8"/>
          <p:cNvSpPr txBox="1"/>
          <p:nvPr/>
        </p:nvSpPr>
        <p:spPr>
          <a:xfrm>
            <a:off x="8322945" y="3088196"/>
            <a:ext cx="298609" cy="286617"/>
          </a:xfrm>
          <a:prstGeom prst="rect">
            <a:avLst/>
          </a:prstGeom>
        </p:spPr>
        <p:txBody>
          <a:bodyPr vert="horz" wrap="square" lIns="0" tIns="9525" rIns="0" bIns="0" rtlCol="0">
            <a:spAutoFit/>
          </a:bodyPr>
          <a:lstStyle/>
          <a:p>
            <a:pPr marL="9525" marR="3810" indent="20479">
              <a:spcBef>
                <a:spcPts val="75"/>
              </a:spcBef>
            </a:pPr>
            <a:r>
              <a:rPr sz="900" dirty="0">
                <a:latin typeface="Calibri"/>
                <a:cs typeface="Calibri"/>
              </a:rPr>
              <a:t>Andy  </a:t>
            </a:r>
            <a:r>
              <a:rPr sz="900" spc="-4" dirty="0">
                <a:latin typeface="Calibri"/>
                <a:cs typeface="Calibri"/>
              </a:rPr>
              <a:t>H</a:t>
            </a:r>
            <a:r>
              <a:rPr sz="900" dirty="0">
                <a:latin typeface="Calibri"/>
                <a:cs typeface="Calibri"/>
              </a:rPr>
              <a:t>ome</a:t>
            </a:r>
            <a:endParaRPr sz="900">
              <a:latin typeface="Calibri"/>
              <a:cs typeface="Calibri"/>
            </a:endParaRPr>
          </a:p>
        </p:txBody>
      </p:sp>
      <p:sp>
        <p:nvSpPr>
          <p:cNvPr id="9" name="object 9"/>
          <p:cNvSpPr txBox="1"/>
          <p:nvPr/>
        </p:nvSpPr>
        <p:spPr>
          <a:xfrm>
            <a:off x="8217980" y="4030028"/>
            <a:ext cx="298609" cy="286617"/>
          </a:xfrm>
          <a:prstGeom prst="rect">
            <a:avLst/>
          </a:prstGeom>
        </p:spPr>
        <p:txBody>
          <a:bodyPr vert="horz" wrap="square" lIns="0" tIns="9525" rIns="0" bIns="0" rtlCol="0">
            <a:spAutoFit/>
          </a:bodyPr>
          <a:lstStyle/>
          <a:p>
            <a:pPr marL="9525" marR="3810" indent="54769">
              <a:spcBef>
                <a:spcPts val="75"/>
              </a:spcBef>
            </a:pPr>
            <a:r>
              <a:rPr sz="900" spc="-4" dirty="0">
                <a:latin typeface="Calibri"/>
                <a:cs typeface="Calibri"/>
              </a:rPr>
              <a:t>Eric  H</a:t>
            </a:r>
            <a:r>
              <a:rPr sz="900" dirty="0">
                <a:latin typeface="Calibri"/>
                <a:cs typeface="Calibri"/>
              </a:rPr>
              <a:t>ome</a:t>
            </a:r>
            <a:endParaRPr sz="900">
              <a:latin typeface="Calibri"/>
              <a:cs typeface="Calibri"/>
            </a:endParaRPr>
          </a:p>
        </p:txBody>
      </p:sp>
      <p:sp>
        <p:nvSpPr>
          <p:cNvPr id="10" name="object 10"/>
          <p:cNvSpPr txBox="1"/>
          <p:nvPr/>
        </p:nvSpPr>
        <p:spPr>
          <a:xfrm>
            <a:off x="7844980" y="4800696"/>
            <a:ext cx="298609" cy="286617"/>
          </a:xfrm>
          <a:prstGeom prst="rect">
            <a:avLst/>
          </a:prstGeom>
        </p:spPr>
        <p:txBody>
          <a:bodyPr vert="horz" wrap="square" lIns="0" tIns="9525" rIns="0" bIns="0" rtlCol="0">
            <a:spAutoFit/>
          </a:bodyPr>
          <a:lstStyle/>
          <a:p>
            <a:pPr marL="9525" marR="3810" indent="27146">
              <a:spcBef>
                <a:spcPts val="75"/>
              </a:spcBef>
            </a:pPr>
            <a:r>
              <a:rPr sz="900" spc="-4" dirty="0">
                <a:latin typeface="Calibri"/>
                <a:cs typeface="Calibri"/>
              </a:rPr>
              <a:t>Bella  H</a:t>
            </a:r>
            <a:r>
              <a:rPr sz="900" dirty="0">
                <a:latin typeface="Calibri"/>
                <a:cs typeface="Calibri"/>
              </a:rPr>
              <a:t>ome</a:t>
            </a:r>
            <a:endParaRPr sz="900">
              <a:latin typeface="Calibri"/>
              <a:cs typeface="Calibri"/>
            </a:endParaRPr>
          </a:p>
        </p:txBody>
      </p:sp>
      <p:sp>
        <p:nvSpPr>
          <p:cNvPr id="11" name="object 11"/>
          <p:cNvSpPr txBox="1"/>
          <p:nvPr/>
        </p:nvSpPr>
        <p:spPr>
          <a:xfrm>
            <a:off x="4637722" y="3784091"/>
            <a:ext cx="279559" cy="263534"/>
          </a:xfrm>
          <a:prstGeom prst="rect">
            <a:avLst/>
          </a:prstGeom>
        </p:spPr>
        <p:txBody>
          <a:bodyPr vert="horz" wrap="square" lIns="0" tIns="9525" rIns="0" bIns="0" rtlCol="0">
            <a:spAutoFit/>
          </a:bodyPr>
          <a:lstStyle/>
          <a:p>
            <a:pPr marL="10478" marR="3810" indent="-1429">
              <a:spcBef>
                <a:spcPts val="75"/>
              </a:spcBef>
            </a:pPr>
            <a:r>
              <a:rPr sz="825" spc="-4" dirty="0">
                <a:latin typeface="Calibri"/>
                <a:cs typeface="Calibri"/>
              </a:rPr>
              <a:t>S</a:t>
            </a:r>
            <a:r>
              <a:rPr sz="825" spc="-8" dirty="0">
                <a:latin typeface="Calibri"/>
                <a:cs typeface="Calibri"/>
              </a:rPr>
              <a:t>u</a:t>
            </a:r>
            <a:r>
              <a:rPr sz="825" spc="-4" dirty="0">
                <a:latin typeface="Calibri"/>
                <a:cs typeface="Calibri"/>
              </a:rPr>
              <a:t>nn</a:t>
            </a:r>
            <a:r>
              <a:rPr sz="825" dirty="0">
                <a:latin typeface="Calibri"/>
                <a:cs typeface="Calibri"/>
              </a:rPr>
              <a:t>y  </a:t>
            </a:r>
            <a:r>
              <a:rPr sz="825" spc="-4" dirty="0">
                <a:latin typeface="Calibri"/>
                <a:cs typeface="Calibri"/>
              </a:rPr>
              <a:t>H</a:t>
            </a:r>
            <a:r>
              <a:rPr sz="825" spc="4" dirty="0">
                <a:latin typeface="Calibri"/>
                <a:cs typeface="Calibri"/>
              </a:rPr>
              <a:t>o</a:t>
            </a:r>
            <a:r>
              <a:rPr sz="825" dirty="0">
                <a:latin typeface="Calibri"/>
                <a:cs typeface="Calibri"/>
              </a:rPr>
              <a:t>me</a:t>
            </a:r>
            <a:endParaRPr sz="825">
              <a:latin typeface="Calibri"/>
              <a:cs typeface="Calibri"/>
            </a:endParaRPr>
          </a:p>
        </p:txBody>
      </p:sp>
      <p:sp>
        <p:nvSpPr>
          <p:cNvPr id="12" name="object 12"/>
          <p:cNvSpPr txBox="1"/>
          <p:nvPr/>
        </p:nvSpPr>
        <p:spPr>
          <a:xfrm>
            <a:off x="7204139" y="3271133"/>
            <a:ext cx="303371" cy="286617"/>
          </a:xfrm>
          <a:prstGeom prst="rect">
            <a:avLst/>
          </a:prstGeom>
        </p:spPr>
        <p:txBody>
          <a:bodyPr vert="horz" wrap="square" lIns="0" tIns="9525" rIns="0" bIns="0" rtlCol="0">
            <a:spAutoFit/>
          </a:bodyPr>
          <a:lstStyle/>
          <a:p>
            <a:pPr marL="48101">
              <a:spcBef>
                <a:spcPts val="75"/>
              </a:spcBef>
            </a:pPr>
            <a:r>
              <a:rPr sz="900" b="1" spc="-11" dirty="0">
                <a:latin typeface="Calibri"/>
                <a:cs typeface="Calibri"/>
              </a:rPr>
              <a:t>May</a:t>
            </a:r>
            <a:endParaRPr sz="900">
              <a:latin typeface="Calibri"/>
              <a:cs typeface="Calibri"/>
            </a:endParaRPr>
          </a:p>
          <a:p>
            <a:pPr marL="9525"/>
            <a:r>
              <a:rPr sz="900" b="1" dirty="0">
                <a:latin typeface="Calibri"/>
                <a:cs typeface="Calibri"/>
              </a:rPr>
              <a:t>Home</a:t>
            </a:r>
            <a:endParaRPr sz="900">
              <a:latin typeface="Calibri"/>
              <a:cs typeface="Calibri"/>
            </a:endParaRPr>
          </a:p>
        </p:txBody>
      </p:sp>
      <p:sp>
        <p:nvSpPr>
          <p:cNvPr id="13" name="object 13"/>
          <p:cNvSpPr txBox="1"/>
          <p:nvPr/>
        </p:nvSpPr>
        <p:spPr>
          <a:xfrm>
            <a:off x="5872543" y="3868484"/>
            <a:ext cx="434340" cy="286617"/>
          </a:xfrm>
          <a:prstGeom prst="rect">
            <a:avLst/>
          </a:prstGeom>
        </p:spPr>
        <p:txBody>
          <a:bodyPr vert="horz" wrap="square" lIns="0" tIns="9525" rIns="0" bIns="0" rtlCol="0">
            <a:spAutoFit/>
          </a:bodyPr>
          <a:lstStyle/>
          <a:p>
            <a:pPr marL="75724" marR="3810" indent="-66675">
              <a:spcBef>
                <a:spcPts val="75"/>
              </a:spcBef>
            </a:pPr>
            <a:r>
              <a:rPr sz="900" b="1" spc="-4" dirty="0">
                <a:latin typeface="Calibri"/>
                <a:cs typeface="Calibri"/>
              </a:rPr>
              <a:t>Ma</a:t>
            </a:r>
            <a:r>
              <a:rPr sz="900" b="1" spc="-8" dirty="0">
                <a:latin typeface="Calibri"/>
                <a:cs typeface="Calibri"/>
              </a:rPr>
              <a:t>r</a:t>
            </a:r>
            <a:r>
              <a:rPr sz="900" b="1" dirty="0">
                <a:latin typeface="Calibri"/>
                <a:cs typeface="Calibri"/>
              </a:rPr>
              <a:t>sh</a:t>
            </a:r>
            <a:r>
              <a:rPr sz="900" b="1" spc="-4" dirty="0">
                <a:latin typeface="Calibri"/>
                <a:cs typeface="Calibri"/>
              </a:rPr>
              <a:t>a</a:t>
            </a:r>
            <a:r>
              <a:rPr sz="900" b="1" dirty="0">
                <a:latin typeface="Calibri"/>
                <a:cs typeface="Calibri"/>
              </a:rPr>
              <a:t>ll  Home</a:t>
            </a:r>
            <a:endParaRPr sz="900">
              <a:latin typeface="Calibri"/>
              <a:cs typeface="Calibri"/>
            </a:endParaRPr>
          </a:p>
        </p:txBody>
      </p:sp>
      <p:sp>
        <p:nvSpPr>
          <p:cNvPr id="14" name="object 14"/>
          <p:cNvSpPr txBox="1"/>
          <p:nvPr/>
        </p:nvSpPr>
        <p:spPr>
          <a:xfrm>
            <a:off x="6974395" y="4030028"/>
            <a:ext cx="362426" cy="286617"/>
          </a:xfrm>
          <a:prstGeom prst="rect">
            <a:avLst/>
          </a:prstGeom>
        </p:spPr>
        <p:txBody>
          <a:bodyPr vert="horz" wrap="square" lIns="0" tIns="9525" rIns="0" bIns="0" rtlCol="0">
            <a:spAutoFit/>
          </a:bodyPr>
          <a:lstStyle/>
          <a:p>
            <a:pPr marL="41433" marR="3810" indent="-32385">
              <a:spcBef>
                <a:spcPts val="75"/>
              </a:spcBef>
            </a:pPr>
            <a:r>
              <a:rPr sz="900" spc="-45" dirty="0">
                <a:solidFill>
                  <a:srgbClr val="1F4E79"/>
                </a:solidFill>
                <a:latin typeface="Calibri"/>
                <a:cs typeface="Calibri"/>
              </a:rPr>
              <a:t>Y</a:t>
            </a:r>
            <a:r>
              <a:rPr sz="900" dirty="0">
                <a:solidFill>
                  <a:srgbClr val="1F4E79"/>
                </a:solidFill>
                <a:latin typeface="Calibri"/>
                <a:cs typeface="Calibri"/>
              </a:rPr>
              <a:t>um</a:t>
            </a:r>
            <a:r>
              <a:rPr sz="900" spc="-19" dirty="0">
                <a:solidFill>
                  <a:srgbClr val="1F4E79"/>
                </a:solidFill>
                <a:latin typeface="Calibri"/>
                <a:cs typeface="Calibri"/>
              </a:rPr>
              <a:t>m</a:t>
            </a:r>
            <a:r>
              <a:rPr sz="900" dirty="0">
                <a:solidFill>
                  <a:srgbClr val="1F4E79"/>
                </a:solidFill>
                <a:latin typeface="Calibri"/>
                <a:cs typeface="Calibri"/>
              </a:rPr>
              <a:t>y  </a:t>
            </a:r>
            <a:r>
              <a:rPr sz="900" spc="-4" dirty="0">
                <a:solidFill>
                  <a:srgbClr val="1F4E79"/>
                </a:solidFill>
                <a:latin typeface="Calibri"/>
                <a:cs typeface="Calibri"/>
              </a:rPr>
              <a:t>Home</a:t>
            </a:r>
            <a:endParaRPr sz="900">
              <a:latin typeface="Calibri"/>
              <a:cs typeface="Calibri"/>
            </a:endParaRPr>
          </a:p>
        </p:txBody>
      </p:sp>
      <p:sp>
        <p:nvSpPr>
          <p:cNvPr id="15" name="object 15"/>
          <p:cNvSpPr txBox="1"/>
          <p:nvPr/>
        </p:nvSpPr>
        <p:spPr>
          <a:xfrm>
            <a:off x="6527769" y="4815993"/>
            <a:ext cx="298609" cy="286617"/>
          </a:xfrm>
          <a:prstGeom prst="rect">
            <a:avLst/>
          </a:prstGeom>
        </p:spPr>
        <p:txBody>
          <a:bodyPr vert="horz" wrap="square" lIns="0" tIns="9525" rIns="0" bIns="0" rtlCol="0">
            <a:spAutoFit/>
          </a:bodyPr>
          <a:lstStyle/>
          <a:p>
            <a:pPr marL="40005">
              <a:spcBef>
                <a:spcPts val="75"/>
              </a:spcBef>
            </a:pPr>
            <a:r>
              <a:rPr sz="900" dirty="0">
                <a:solidFill>
                  <a:srgbClr val="1F4E79"/>
                </a:solidFill>
                <a:latin typeface="Calibri"/>
                <a:cs typeface="Calibri"/>
              </a:rPr>
              <a:t>John</a:t>
            </a:r>
            <a:endParaRPr sz="900">
              <a:latin typeface="Calibri"/>
              <a:cs typeface="Calibri"/>
            </a:endParaRPr>
          </a:p>
          <a:p>
            <a:pPr marL="9525"/>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6" name="object 16"/>
          <p:cNvSpPr txBox="1"/>
          <p:nvPr/>
        </p:nvSpPr>
        <p:spPr>
          <a:xfrm>
            <a:off x="5541549" y="4795456"/>
            <a:ext cx="280988" cy="263534"/>
          </a:xfrm>
          <a:prstGeom prst="rect">
            <a:avLst/>
          </a:prstGeom>
        </p:spPr>
        <p:txBody>
          <a:bodyPr vert="horz" wrap="square" lIns="0" tIns="9525" rIns="0" bIns="0" rtlCol="0">
            <a:spAutoFit/>
          </a:bodyPr>
          <a:lstStyle/>
          <a:p>
            <a:pPr marL="11430" marR="3810" indent="-2381">
              <a:spcBef>
                <a:spcPts val="75"/>
              </a:spcBef>
            </a:pPr>
            <a:r>
              <a:rPr sz="825" spc="-4" dirty="0">
                <a:solidFill>
                  <a:srgbClr val="1F4E79"/>
                </a:solidFill>
                <a:latin typeface="Calibri"/>
                <a:cs typeface="Calibri"/>
              </a:rPr>
              <a:t>J</a:t>
            </a:r>
            <a:r>
              <a:rPr sz="825" dirty="0">
                <a:solidFill>
                  <a:srgbClr val="1F4E79"/>
                </a:solidFill>
                <a:latin typeface="Calibri"/>
                <a:cs typeface="Calibri"/>
              </a:rPr>
              <a:t>ames  </a:t>
            </a:r>
            <a:r>
              <a:rPr sz="825" spc="-4" dirty="0">
                <a:solidFill>
                  <a:srgbClr val="1F4E79"/>
                </a:solidFill>
                <a:latin typeface="Calibri"/>
                <a:cs typeface="Calibri"/>
              </a:rPr>
              <a:t>H</a:t>
            </a:r>
            <a:r>
              <a:rPr sz="825" spc="4" dirty="0">
                <a:solidFill>
                  <a:srgbClr val="1F4E79"/>
                </a:solidFill>
                <a:latin typeface="Calibri"/>
                <a:cs typeface="Calibri"/>
              </a:rPr>
              <a:t>o</a:t>
            </a:r>
            <a:r>
              <a:rPr sz="825" dirty="0">
                <a:solidFill>
                  <a:srgbClr val="1F4E79"/>
                </a:solidFill>
                <a:latin typeface="Calibri"/>
                <a:cs typeface="Calibri"/>
              </a:rPr>
              <a:t>me</a:t>
            </a:r>
            <a:endParaRPr sz="825">
              <a:latin typeface="Calibri"/>
              <a:cs typeface="Calibri"/>
            </a:endParaRPr>
          </a:p>
        </p:txBody>
      </p:sp>
      <p:sp>
        <p:nvSpPr>
          <p:cNvPr id="17" name="object 17"/>
          <p:cNvSpPr txBox="1"/>
          <p:nvPr/>
        </p:nvSpPr>
        <p:spPr>
          <a:xfrm>
            <a:off x="6180296" y="2878646"/>
            <a:ext cx="298609" cy="286617"/>
          </a:xfrm>
          <a:prstGeom prst="rect">
            <a:avLst/>
          </a:prstGeom>
        </p:spPr>
        <p:txBody>
          <a:bodyPr vert="horz" wrap="square" lIns="0" tIns="9525" rIns="0" bIns="0" rtlCol="0">
            <a:spAutoFit/>
          </a:bodyPr>
          <a:lstStyle/>
          <a:p>
            <a:pPr marL="9525" marR="3810" indent="36195">
              <a:spcBef>
                <a:spcPts val="75"/>
              </a:spcBef>
            </a:pPr>
            <a:r>
              <a:rPr sz="900" spc="-8" dirty="0">
                <a:solidFill>
                  <a:srgbClr val="1F4E79"/>
                </a:solidFill>
                <a:latin typeface="Calibri"/>
                <a:cs typeface="Calibri"/>
              </a:rPr>
              <a:t>Cara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8" name="object 18"/>
          <p:cNvSpPr txBox="1"/>
          <p:nvPr/>
        </p:nvSpPr>
        <p:spPr>
          <a:xfrm>
            <a:off x="5330571" y="3077909"/>
            <a:ext cx="298609" cy="286617"/>
          </a:xfrm>
          <a:prstGeom prst="rect">
            <a:avLst/>
          </a:prstGeom>
        </p:spPr>
        <p:txBody>
          <a:bodyPr vert="horz" wrap="square" lIns="0" tIns="9525" rIns="0" bIns="0" rtlCol="0">
            <a:spAutoFit/>
          </a:bodyPr>
          <a:lstStyle/>
          <a:p>
            <a:pPr marL="9525" marR="3810" indent="36195">
              <a:spcBef>
                <a:spcPts val="75"/>
              </a:spcBef>
            </a:pPr>
            <a:r>
              <a:rPr sz="900" spc="-8" dirty="0">
                <a:solidFill>
                  <a:srgbClr val="1F4E79"/>
                </a:solidFill>
                <a:latin typeface="Calibri"/>
                <a:cs typeface="Calibri"/>
              </a:rPr>
              <a:t>Amy  </a:t>
            </a:r>
            <a:r>
              <a:rPr sz="900" spc="-4" dirty="0">
                <a:solidFill>
                  <a:srgbClr val="1F4E79"/>
                </a:solidFill>
                <a:latin typeface="Calibri"/>
                <a:cs typeface="Calibri"/>
              </a:rPr>
              <a:t>H</a:t>
            </a:r>
            <a:r>
              <a:rPr sz="900" dirty="0">
                <a:solidFill>
                  <a:srgbClr val="1F4E79"/>
                </a:solidFill>
                <a:latin typeface="Calibri"/>
                <a:cs typeface="Calibri"/>
              </a:rPr>
              <a:t>ome</a:t>
            </a:r>
            <a:endParaRPr sz="900">
              <a:latin typeface="Calibri"/>
              <a:cs typeface="Calibri"/>
            </a:endParaRPr>
          </a:p>
        </p:txBody>
      </p:sp>
      <p:sp>
        <p:nvSpPr>
          <p:cNvPr id="19" name="object 19"/>
          <p:cNvSpPr txBox="1"/>
          <p:nvPr/>
        </p:nvSpPr>
        <p:spPr>
          <a:xfrm>
            <a:off x="6748558" y="2625280"/>
            <a:ext cx="245745" cy="240931"/>
          </a:xfrm>
          <a:prstGeom prst="rect">
            <a:avLst/>
          </a:prstGeom>
        </p:spPr>
        <p:txBody>
          <a:bodyPr vert="horz" wrap="square" lIns="0" tIns="10001" rIns="0" bIns="0" rtlCol="0">
            <a:spAutoFit/>
          </a:bodyPr>
          <a:lstStyle/>
          <a:p>
            <a:pPr marL="9525">
              <a:spcBef>
                <a:spcPts val="79"/>
              </a:spcBef>
            </a:pPr>
            <a:r>
              <a:rPr sz="1500" b="1" spc="-8" dirty="0">
                <a:solidFill>
                  <a:srgbClr val="385622"/>
                </a:solidFill>
                <a:latin typeface="微軟正黑體"/>
                <a:cs typeface="微軟正黑體"/>
              </a:rPr>
              <a:t>20</a:t>
            </a:r>
            <a:endParaRPr sz="1500">
              <a:latin typeface="微軟正黑體"/>
              <a:cs typeface="微軟正黑體"/>
            </a:endParaRPr>
          </a:p>
        </p:txBody>
      </p:sp>
      <p:sp>
        <p:nvSpPr>
          <p:cNvPr id="20" name="object 20"/>
          <p:cNvSpPr txBox="1"/>
          <p:nvPr/>
        </p:nvSpPr>
        <p:spPr>
          <a:xfrm>
            <a:off x="7931848" y="2534564"/>
            <a:ext cx="245745" cy="240931"/>
          </a:xfrm>
          <a:prstGeom prst="rect">
            <a:avLst/>
          </a:prstGeom>
        </p:spPr>
        <p:txBody>
          <a:bodyPr vert="horz" wrap="square" lIns="0" tIns="10001" rIns="0" bIns="0" rtlCol="0">
            <a:spAutoFit/>
          </a:bodyPr>
          <a:lstStyle/>
          <a:p>
            <a:pPr marL="9525">
              <a:spcBef>
                <a:spcPts val="79"/>
              </a:spcBef>
            </a:pPr>
            <a:r>
              <a:rPr sz="1500" b="1" spc="-8" dirty="0">
                <a:solidFill>
                  <a:srgbClr val="385622"/>
                </a:solidFill>
                <a:latin typeface="微軟正黑體"/>
                <a:cs typeface="微軟正黑體"/>
              </a:rPr>
              <a:t>10</a:t>
            </a:r>
            <a:endParaRPr sz="1500">
              <a:latin typeface="微軟正黑體"/>
              <a:cs typeface="微軟正黑體"/>
            </a:endParaRPr>
          </a:p>
        </p:txBody>
      </p:sp>
      <p:sp>
        <p:nvSpPr>
          <p:cNvPr id="21" name="object 21"/>
          <p:cNvSpPr txBox="1"/>
          <p:nvPr/>
        </p:nvSpPr>
        <p:spPr>
          <a:xfrm>
            <a:off x="7859077" y="3325996"/>
            <a:ext cx="133350" cy="240931"/>
          </a:xfrm>
          <a:prstGeom prst="rect">
            <a:avLst/>
          </a:prstGeom>
        </p:spPr>
        <p:txBody>
          <a:bodyPr vert="horz" wrap="square" lIns="0" tIns="10001" rIns="0" bIns="0" rtlCol="0">
            <a:spAutoFit/>
          </a:bodyPr>
          <a:lstStyle/>
          <a:p>
            <a:pPr marL="9525">
              <a:spcBef>
                <a:spcPts val="79"/>
              </a:spcBef>
            </a:pPr>
            <a:r>
              <a:rPr sz="1500" b="1" dirty="0">
                <a:solidFill>
                  <a:srgbClr val="385622"/>
                </a:solidFill>
                <a:latin typeface="微軟正黑體"/>
                <a:cs typeface="微軟正黑體"/>
              </a:rPr>
              <a:t>3</a:t>
            </a:r>
            <a:endParaRPr sz="1500">
              <a:latin typeface="微軟正黑體"/>
              <a:cs typeface="微軟正黑體"/>
            </a:endParaRPr>
          </a:p>
        </p:txBody>
      </p:sp>
      <p:sp>
        <p:nvSpPr>
          <p:cNvPr id="22" name="object 22"/>
          <p:cNvSpPr txBox="1"/>
          <p:nvPr/>
        </p:nvSpPr>
        <p:spPr>
          <a:xfrm>
            <a:off x="7670482" y="3921443"/>
            <a:ext cx="132874" cy="240450"/>
          </a:xfrm>
          <a:prstGeom prst="rect">
            <a:avLst/>
          </a:prstGeom>
        </p:spPr>
        <p:txBody>
          <a:bodyPr vert="horz" wrap="square" lIns="0" tIns="9525" rIns="0" bIns="0" rtlCol="0">
            <a:spAutoFit/>
          </a:bodyPr>
          <a:lstStyle/>
          <a:p>
            <a:pPr marL="9525">
              <a:spcBef>
                <a:spcPts val="75"/>
              </a:spcBef>
            </a:pPr>
            <a:r>
              <a:rPr sz="1500" b="1" dirty="0">
                <a:solidFill>
                  <a:srgbClr val="385622"/>
                </a:solidFill>
                <a:latin typeface="微軟正黑體"/>
                <a:cs typeface="微軟正黑體"/>
              </a:rPr>
              <a:t>7</a:t>
            </a:r>
            <a:endParaRPr sz="1500">
              <a:latin typeface="微軟正黑體"/>
              <a:cs typeface="微軟正黑體"/>
            </a:endParaRPr>
          </a:p>
        </p:txBody>
      </p:sp>
      <p:sp>
        <p:nvSpPr>
          <p:cNvPr id="23" name="object 23"/>
          <p:cNvSpPr txBox="1"/>
          <p:nvPr/>
        </p:nvSpPr>
        <p:spPr>
          <a:xfrm>
            <a:off x="8470869" y="3572636"/>
            <a:ext cx="132874" cy="240450"/>
          </a:xfrm>
          <a:prstGeom prst="rect">
            <a:avLst/>
          </a:prstGeom>
        </p:spPr>
        <p:txBody>
          <a:bodyPr vert="horz" wrap="square" lIns="0" tIns="9525" rIns="0" bIns="0" rtlCol="0">
            <a:spAutoFit/>
          </a:bodyPr>
          <a:lstStyle/>
          <a:p>
            <a:pPr marL="9525">
              <a:spcBef>
                <a:spcPts val="75"/>
              </a:spcBef>
            </a:pPr>
            <a:r>
              <a:rPr sz="1500" b="1" dirty="0">
                <a:solidFill>
                  <a:srgbClr val="385622"/>
                </a:solidFill>
                <a:latin typeface="微軟正黑體"/>
                <a:cs typeface="微軟正黑體"/>
              </a:rPr>
              <a:t>1</a:t>
            </a:r>
            <a:endParaRPr sz="1500">
              <a:latin typeface="微軟正黑體"/>
              <a:cs typeface="微軟正黑體"/>
            </a:endParaRPr>
          </a:p>
        </p:txBody>
      </p:sp>
      <p:sp>
        <p:nvSpPr>
          <p:cNvPr id="24" name="object 24"/>
          <p:cNvSpPr txBox="1"/>
          <p:nvPr/>
        </p:nvSpPr>
        <p:spPr>
          <a:xfrm>
            <a:off x="6669977" y="3873912"/>
            <a:ext cx="132874" cy="240450"/>
          </a:xfrm>
          <a:prstGeom prst="rect">
            <a:avLst/>
          </a:prstGeom>
        </p:spPr>
        <p:txBody>
          <a:bodyPr vert="horz" wrap="square" lIns="0" tIns="9525" rIns="0" bIns="0" rtlCol="0">
            <a:spAutoFit/>
          </a:bodyPr>
          <a:lstStyle/>
          <a:p>
            <a:pPr marL="9525">
              <a:spcBef>
                <a:spcPts val="75"/>
              </a:spcBef>
            </a:pPr>
            <a:r>
              <a:rPr sz="1500" b="1" dirty="0">
                <a:solidFill>
                  <a:srgbClr val="385622"/>
                </a:solidFill>
                <a:latin typeface="微軟正黑體"/>
                <a:cs typeface="微軟正黑體"/>
              </a:rPr>
              <a:t>1</a:t>
            </a:r>
            <a:endParaRPr sz="1500">
              <a:latin typeface="微軟正黑體"/>
              <a:cs typeface="微軟正黑體"/>
            </a:endParaRPr>
          </a:p>
        </p:txBody>
      </p:sp>
      <p:sp>
        <p:nvSpPr>
          <p:cNvPr id="25" name="object 25"/>
          <p:cNvSpPr txBox="1"/>
          <p:nvPr/>
        </p:nvSpPr>
        <p:spPr>
          <a:xfrm>
            <a:off x="6116288" y="3302184"/>
            <a:ext cx="133350" cy="240931"/>
          </a:xfrm>
          <a:prstGeom prst="rect">
            <a:avLst/>
          </a:prstGeom>
        </p:spPr>
        <p:txBody>
          <a:bodyPr vert="horz" wrap="square" lIns="0" tIns="10001" rIns="0" bIns="0" rtlCol="0">
            <a:spAutoFit/>
          </a:bodyPr>
          <a:lstStyle/>
          <a:p>
            <a:pPr marL="9525">
              <a:spcBef>
                <a:spcPts val="79"/>
              </a:spcBef>
            </a:pPr>
            <a:r>
              <a:rPr sz="1500" b="1" dirty="0">
                <a:solidFill>
                  <a:srgbClr val="385622"/>
                </a:solidFill>
                <a:latin typeface="微軟正黑體"/>
                <a:cs typeface="微軟正黑體"/>
              </a:rPr>
              <a:t>2</a:t>
            </a:r>
            <a:endParaRPr sz="1500">
              <a:latin typeface="微軟正黑體"/>
              <a:cs typeface="微軟正黑體"/>
            </a:endParaRPr>
          </a:p>
        </p:txBody>
      </p:sp>
      <p:sp>
        <p:nvSpPr>
          <p:cNvPr id="26" name="object 26"/>
          <p:cNvSpPr txBox="1"/>
          <p:nvPr/>
        </p:nvSpPr>
        <p:spPr>
          <a:xfrm>
            <a:off x="5555075" y="4237634"/>
            <a:ext cx="133350" cy="240931"/>
          </a:xfrm>
          <a:prstGeom prst="rect">
            <a:avLst/>
          </a:prstGeom>
        </p:spPr>
        <p:txBody>
          <a:bodyPr vert="horz" wrap="square" lIns="0" tIns="10001" rIns="0" bIns="0" rtlCol="0">
            <a:spAutoFit/>
          </a:bodyPr>
          <a:lstStyle/>
          <a:p>
            <a:pPr marL="9525">
              <a:spcBef>
                <a:spcPts val="79"/>
              </a:spcBef>
            </a:pPr>
            <a:r>
              <a:rPr sz="1500" b="1" dirty="0">
                <a:solidFill>
                  <a:srgbClr val="385622"/>
                </a:solidFill>
                <a:latin typeface="微軟正黑體"/>
                <a:cs typeface="微軟正黑體"/>
              </a:rPr>
              <a:t>2</a:t>
            </a:r>
            <a:endParaRPr sz="1500">
              <a:latin typeface="微軟正黑體"/>
              <a:cs typeface="微軟正黑體"/>
            </a:endParaRPr>
          </a:p>
        </p:txBody>
      </p:sp>
      <p:sp>
        <p:nvSpPr>
          <p:cNvPr id="27" name="object 27"/>
          <p:cNvSpPr txBox="1"/>
          <p:nvPr/>
        </p:nvSpPr>
        <p:spPr>
          <a:xfrm>
            <a:off x="6096858" y="4913375"/>
            <a:ext cx="132874" cy="240450"/>
          </a:xfrm>
          <a:prstGeom prst="rect">
            <a:avLst/>
          </a:prstGeom>
        </p:spPr>
        <p:txBody>
          <a:bodyPr vert="horz" wrap="square" lIns="0" tIns="9525" rIns="0" bIns="0" rtlCol="0">
            <a:spAutoFit/>
          </a:bodyPr>
          <a:lstStyle/>
          <a:p>
            <a:pPr marL="9525">
              <a:spcBef>
                <a:spcPts val="75"/>
              </a:spcBef>
            </a:pPr>
            <a:r>
              <a:rPr sz="1500" b="1" dirty="0">
                <a:solidFill>
                  <a:srgbClr val="385622"/>
                </a:solidFill>
                <a:latin typeface="微軟正黑體"/>
                <a:cs typeface="微軟正黑體"/>
              </a:rPr>
              <a:t>2</a:t>
            </a:r>
            <a:endParaRPr sz="1500">
              <a:latin typeface="微軟正黑體"/>
              <a:cs typeface="微軟正黑體"/>
            </a:endParaRPr>
          </a:p>
        </p:txBody>
      </p:sp>
      <p:sp>
        <p:nvSpPr>
          <p:cNvPr id="28" name="object 28"/>
          <p:cNvSpPr txBox="1"/>
          <p:nvPr/>
        </p:nvSpPr>
        <p:spPr>
          <a:xfrm>
            <a:off x="7251954" y="4928234"/>
            <a:ext cx="132874" cy="240450"/>
          </a:xfrm>
          <a:prstGeom prst="rect">
            <a:avLst/>
          </a:prstGeom>
        </p:spPr>
        <p:txBody>
          <a:bodyPr vert="horz" wrap="square" lIns="0" tIns="9525" rIns="0" bIns="0" rtlCol="0">
            <a:spAutoFit/>
          </a:bodyPr>
          <a:lstStyle/>
          <a:p>
            <a:pPr marL="9525">
              <a:spcBef>
                <a:spcPts val="75"/>
              </a:spcBef>
            </a:pPr>
            <a:r>
              <a:rPr sz="1500" b="1" dirty="0">
                <a:solidFill>
                  <a:srgbClr val="385622"/>
                </a:solidFill>
                <a:latin typeface="微軟正黑體"/>
                <a:cs typeface="微軟正黑體"/>
              </a:rPr>
              <a:t>5</a:t>
            </a:r>
            <a:endParaRPr sz="1500">
              <a:latin typeface="微軟正黑體"/>
              <a:cs typeface="微軟正黑體"/>
            </a:endParaRPr>
          </a:p>
        </p:txBody>
      </p:sp>
      <p:sp>
        <p:nvSpPr>
          <p:cNvPr id="29" name="object 29"/>
          <p:cNvSpPr txBox="1"/>
          <p:nvPr/>
        </p:nvSpPr>
        <p:spPr>
          <a:xfrm>
            <a:off x="4953858" y="3369183"/>
            <a:ext cx="132874" cy="240931"/>
          </a:xfrm>
          <a:prstGeom prst="rect">
            <a:avLst/>
          </a:prstGeom>
        </p:spPr>
        <p:txBody>
          <a:bodyPr vert="horz" wrap="square" lIns="0" tIns="10001" rIns="0" bIns="0" rtlCol="0">
            <a:spAutoFit/>
          </a:bodyPr>
          <a:lstStyle/>
          <a:p>
            <a:pPr marL="9525">
              <a:spcBef>
                <a:spcPts val="79"/>
              </a:spcBef>
            </a:pPr>
            <a:r>
              <a:rPr sz="1500" b="1" dirty="0">
                <a:solidFill>
                  <a:srgbClr val="385622"/>
                </a:solidFill>
                <a:latin typeface="微軟正黑體"/>
                <a:cs typeface="微軟正黑體"/>
              </a:rPr>
              <a:t>2</a:t>
            </a:r>
            <a:endParaRPr sz="1500">
              <a:latin typeface="微軟正黑體"/>
              <a:cs typeface="微軟正黑體"/>
            </a:endParaRPr>
          </a:p>
        </p:txBody>
      </p:sp>
      <p:sp>
        <p:nvSpPr>
          <p:cNvPr id="30" name="object 30"/>
          <p:cNvSpPr txBox="1"/>
          <p:nvPr/>
        </p:nvSpPr>
        <p:spPr>
          <a:xfrm>
            <a:off x="5620417" y="3528059"/>
            <a:ext cx="132874" cy="240931"/>
          </a:xfrm>
          <a:prstGeom prst="rect">
            <a:avLst/>
          </a:prstGeom>
        </p:spPr>
        <p:txBody>
          <a:bodyPr vert="horz" wrap="square" lIns="0" tIns="10001" rIns="0" bIns="0" rtlCol="0">
            <a:spAutoFit/>
          </a:bodyPr>
          <a:lstStyle/>
          <a:p>
            <a:pPr marL="9525">
              <a:spcBef>
                <a:spcPts val="79"/>
              </a:spcBef>
            </a:pPr>
            <a:r>
              <a:rPr sz="1500" b="1" dirty="0">
                <a:solidFill>
                  <a:srgbClr val="385622"/>
                </a:solidFill>
                <a:latin typeface="微軟正黑體"/>
                <a:cs typeface="微軟正黑體"/>
              </a:rPr>
              <a:t>3</a:t>
            </a:r>
            <a:endParaRPr sz="1500">
              <a:latin typeface="微軟正黑體"/>
              <a:cs typeface="微軟正黑體"/>
            </a:endParaRPr>
          </a:p>
        </p:txBody>
      </p:sp>
      <p:sp>
        <p:nvSpPr>
          <p:cNvPr id="31" name="object 31"/>
          <p:cNvSpPr txBox="1"/>
          <p:nvPr/>
        </p:nvSpPr>
        <p:spPr>
          <a:xfrm>
            <a:off x="8357901" y="4519765"/>
            <a:ext cx="133350" cy="240931"/>
          </a:xfrm>
          <a:prstGeom prst="rect">
            <a:avLst/>
          </a:prstGeom>
        </p:spPr>
        <p:txBody>
          <a:bodyPr vert="horz" wrap="square" lIns="0" tIns="10001" rIns="0" bIns="0" rtlCol="0">
            <a:spAutoFit/>
          </a:bodyPr>
          <a:lstStyle/>
          <a:p>
            <a:pPr marL="9525">
              <a:spcBef>
                <a:spcPts val="79"/>
              </a:spcBef>
            </a:pPr>
            <a:r>
              <a:rPr sz="1500" b="1" dirty="0">
                <a:solidFill>
                  <a:srgbClr val="385622"/>
                </a:solidFill>
                <a:latin typeface="微軟正黑體"/>
                <a:cs typeface="微軟正黑體"/>
              </a:rPr>
              <a:t>2</a:t>
            </a:r>
            <a:endParaRPr sz="150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zh-TW" altLang="en-US" dirty="0"/>
              <a:t>抽象化</a:t>
            </a:r>
          </a:p>
        </p:txBody>
      </p:sp>
      <p:sp>
        <p:nvSpPr>
          <p:cNvPr id="13" name="內容版面配置區 12">
            <a:extLst>
              <a:ext uri="{FF2B5EF4-FFF2-40B4-BE49-F238E27FC236}">
                <a16:creationId xmlns:a16="http://schemas.microsoft.com/office/drawing/2014/main" id="{8B898B5B-7AA3-48CF-819A-2F1BF77780BC}"/>
              </a:ext>
            </a:extLst>
          </p:cNvPr>
          <p:cNvSpPr>
            <a:spLocks noGrp="1"/>
          </p:cNvSpPr>
          <p:nvPr>
            <p:ph idx="1"/>
          </p:nvPr>
        </p:nvSpPr>
        <p:spPr>
          <a:xfrm>
            <a:off x="828675" y="1600200"/>
            <a:ext cx="7486650" cy="4572000"/>
          </a:xfrm>
        </p:spPr>
        <p:txBody>
          <a:bodyPr/>
          <a:lstStyle/>
          <a:p>
            <a:r>
              <a:rPr lang="zh-TW" altLang="en-US" dirty="0">
                <a:latin typeface="微軟正黑體"/>
                <a:cs typeface="微軟正黑體"/>
              </a:rPr>
              <a:t>什麼是與問題本質無關的細節？</a:t>
            </a:r>
          </a:p>
          <a:p>
            <a:endParaRPr lang="zh-TW" altLang="en-US" dirty="0"/>
          </a:p>
        </p:txBody>
      </p:sp>
      <p:sp>
        <p:nvSpPr>
          <p:cNvPr id="8" name="object 8"/>
          <p:cNvSpPr/>
          <p:nvPr/>
        </p:nvSpPr>
        <p:spPr>
          <a:xfrm>
            <a:off x="2195741" y="2232037"/>
            <a:ext cx="4753216" cy="3307575"/>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2628112" y="5772911"/>
            <a:ext cx="3923665"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微軟正黑體"/>
                <a:cs typeface="微軟正黑體"/>
              </a:rPr>
              <a:t>“Königsberg </a:t>
            </a:r>
            <a:r>
              <a:rPr sz="1100" spc="-5" dirty="0">
                <a:latin typeface="微軟正黑體"/>
                <a:cs typeface="微軟正黑體"/>
              </a:rPr>
              <a:t>1651” </a:t>
            </a:r>
            <a:r>
              <a:rPr sz="1100" dirty="0">
                <a:latin typeface="微軟正黑體"/>
                <a:cs typeface="微軟正黑體"/>
              </a:rPr>
              <a:t>by </a:t>
            </a:r>
            <a:r>
              <a:rPr sz="1100" spc="-5" dirty="0">
                <a:latin typeface="Calibri"/>
                <a:cs typeface="Calibri"/>
              </a:rPr>
              <a:t>Merian-Erbe </a:t>
            </a:r>
            <a:r>
              <a:rPr sz="1100" dirty="0">
                <a:latin typeface="微軟正黑體"/>
                <a:cs typeface="微軟正黑體"/>
              </a:rPr>
              <a:t>is under Public</a:t>
            </a:r>
            <a:r>
              <a:rPr sz="1100" spc="15" dirty="0">
                <a:latin typeface="微軟正黑體"/>
                <a:cs typeface="微軟正黑體"/>
              </a:rPr>
              <a:t> </a:t>
            </a:r>
            <a:r>
              <a:rPr sz="1100" spc="-5" dirty="0">
                <a:latin typeface="微軟正黑體"/>
                <a:cs typeface="微軟正黑體"/>
              </a:rPr>
              <a:t>Domain</a:t>
            </a:r>
            <a:endParaRPr sz="110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4577EF-5072-4B0D-9780-52FD5AD03FBB}"/>
              </a:ext>
            </a:extLst>
          </p:cNvPr>
          <p:cNvSpPr>
            <a:spLocks noGrp="1"/>
          </p:cNvSpPr>
          <p:nvPr>
            <p:ph type="title"/>
          </p:nvPr>
        </p:nvSpPr>
        <p:spPr/>
        <p:txBody>
          <a:bodyPr/>
          <a:lstStyle/>
          <a:p>
            <a:r>
              <a:rPr lang="zh-TW" altLang="en-US" dirty="0"/>
              <a:t>以上周範例來看</a:t>
            </a:r>
          </a:p>
        </p:txBody>
      </p:sp>
      <p:sp>
        <p:nvSpPr>
          <p:cNvPr id="3" name="內容版面配置區 2">
            <a:extLst>
              <a:ext uri="{FF2B5EF4-FFF2-40B4-BE49-F238E27FC236}">
                <a16:creationId xmlns:a16="http://schemas.microsoft.com/office/drawing/2014/main" id="{7825E754-9AAB-49F2-8D57-59BB35C9FD26}"/>
              </a:ext>
            </a:extLst>
          </p:cNvPr>
          <p:cNvSpPr>
            <a:spLocks noGrp="1"/>
          </p:cNvSpPr>
          <p:nvPr>
            <p:ph idx="1"/>
          </p:nvPr>
        </p:nvSpPr>
        <p:spPr>
          <a:xfrm>
            <a:off x="828675" y="1600200"/>
            <a:ext cx="3527301" cy="4572000"/>
          </a:xfrm>
        </p:spPr>
        <p:txBody>
          <a:bodyPr/>
          <a:lstStyle/>
          <a:p>
            <a:r>
              <a:rPr lang="zh-TW" altLang="en-US" dirty="0"/>
              <a:t>先計算出</a:t>
            </a:r>
            <a:r>
              <a:rPr lang="en-US" altLang="zh-TW" dirty="0"/>
              <a:t>Adjacency matrix</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令</a:t>
            </a:r>
            <a:r>
              <a:rPr lang="en-US" altLang="zh-TW" dirty="0"/>
              <a:t>A-F</a:t>
            </a:r>
            <a:r>
              <a:rPr lang="zh-TW" altLang="en-US" dirty="0"/>
              <a:t>為 </a:t>
            </a:r>
            <a:r>
              <a:rPr lang="en-US" altLang="zh-TW" dirty="0" err="1"/>
              <a:t>Gnode</a:t>
            </a:r>
            <a:r>
              <a:rPr lang="zh-TW" altLang="en-US" dirty="0"/>
              <a:t> 的</a:t>
            </a:r>
            <a:r>
              <a:rPr lang="en-US" altLang="zh-TW" dirty="0"/>
              <a:t>1-6</a:t>
            </a:r>
            <a:r>
              <a:rPr lang="zh-TW" altLang="en-US" dirty="0"/>
              <a:t>，改為</a:t>
            </a:r>
            <a:r>
              <a:rPr lang="en-US" altLang="zh-TW" dirty="0"/>
              <a:t>N</a:t>
            </a:r>
            <a:r>
              <a:rPr lang="zh-TW" altLang="en-US" dirty="0"/>
              <a:t>*</a:t>
            </a:r>
            <a:r>
              <a:rPr lang="en-US" altLang="zh-TW" dirty="0"/>
              <a:t>3</a:t>
            </a:r>
            <a:r>
              <a:rPr lang="zh-TW" altLang="en-US" dirty="0"/>
              <a:t> 陣列</a:t>
            </a:r>
          </a:p>
        </p:txBody>
      </p:sp>
      <p:sp>
        <p:nvSpPr>
          <p:cNvPr id="4" name="日期版面配置區 3">
            <a:extLst>
              <a:ext uri="{FF2B5EF4-FFF2-40B4-BE49-F238E27FC236}">
                <a16:creationId xmlns:a16="http://schemas.microsoft.com/office/drawing/2014/main" id="{092B5274-C3B4-49C4-ABCE-55E760A2B822}"/>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7D6607D4-984D-4E8D-B86A-2359B0619465}"/>
              </a:ext>
            </a:extLst>
          </p:cNvPr>
          <p:cNvSpPr>
            <a:spLocks noGrp="1"/>
          </p:cNvSpPr>
          <p:nvPr>
            <p:ph type="sldNum" sz="quarter" idx="4"/>
          </p:nvPr>
        </p:nvSpPr>
        <p:spPr/>
        <p:txBody>
          <a:bodyPr/>
          <a:lstStyle/>
          <a:p>
            <a:fld id="{F455B96A-092B-48A7-A4E0-0D45092B53DA}" type="slidenum">
              <a:rPr lang="en-US" altLang="zh-TW" smtClean="0"/>
              <a:pPr/>
              <a:t>60</a:t>
            </a:fld>
            <a:endParaRPr lang="en-US" altLang="zh-TW"/>
          </a:p>
        </p:txBody>
      </p:sp>
      <p:pic>
        <p:nvPicPr>
          <p:cNvPr id="6" name="Picture 2" descr="程式扎記: [ 資料結構小學堂] 圖形結構: 擴張樹- 求最小成本擴張樹 ...">
            <a:extLst>
              <a:ext uri="{FF2B5EF4-FFF2-40B4-BE49-F238E27FC236}">
                <a16:creationId xmlns:a16="http://schemas.microsoft.com/office/drawing/2014/main" id="{5DB80D89-6829-4B2F-B4C8-1D5946CC8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636912"/>
            <a:ext cx="401239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18C409F1-0421-4825-BD21-33C3FB071089}"/>
              </a:ext>
            </a:extLst>
          </p:cNvPr>
          <p:cNvGraphicFramePr>
            <a:graphicFrameLocks noGrp="1"/>
          </p:cNvGraphicFramePr>
          <p:nvPr>
            <p:extLst>
              <p:ext uri="{D42A27DB-BD31-4B8C-83A1-F6EECF244321}">
                <p14:modId xmlns:p14="http://schemas.microsoft.com/office/powerpoint/2010/main" val="617532836"/>
              </p:ext>
            </p:extLst>
          </p:nvPr>
        </p:nvGraphicFramePr>
        <p:xfrm>
          <a:off x="1187624" y="2477122"/>
          <a:ext cx="2615952" cy="2392038"/>
        </p:xfrm>
        <a:graphic>
          <a:graphicData uri="http://schemas.openxmlformats.org/drawingml/2006/table">
            <a:tbl>
              <a:tblPr firstRow="1" firstCol="1" bandRow="1">
                <a:tableStyleId>{2D5ABB26-0587-4C30-8999-92F81FD0307C}</a:tableStyleId>
              </a:tblPr>
              <a:tblGrid>
                <a:gridCol w="435992">
                  <a:extLst>
                    <a:ext uri="{9D8B030D-6E8A-4147-A177-3AD203B41FA5}">
                      <a16:colId xmlns:a16="http://schemas.microsoft.com/office/drawing/2014/main" val="2848482091"/>
                    </a:ext>
                  </a:extLst>
                </a:gridCol>
                <a:gridCol w="435992">
                  <a:extLst>
                    <a:ext uri="{9D8B030D-6E8A-4147-A177-3AD203B41FA5}">
                      <a16:colId xmlns:a16="http://schemas.microsoft.com/office/drawing/2014/main" val="4135873791"/>
                    </a:ext>
                  </a:extLst>
                </a:gridCol>
                <a:gridCol w="435992">
                  <a:extLst>
                    <a:ext uri="{9D8B030D-6E8A-4147-A177-3AD203B41FA5}">
                      <a16:colId xmlns:a16="http://schemas.microsoft.com/office/drawing/2014/main" val="1820439830"/>
                    </a:ext>
                  </a:extLst>
                </a:gridCol>
                <a:gridCol w="435992">
                  <a:extLst>
                    <a:ext uri="{9D8B030D-6E8A-4147-A177-3AD203B41FA5}">
                      <a16:colId xmlns:a16="http://schemas.microsoft.com/office/drawing/2014/main" val="2923709249"/>
                    </a:ext>
                  </a:extLst>
                </a:gridCol>
                <a:gridCol w="435992">
                  <a:extLst>
                    <a:ext uri="{9D8B030D-6E8A-4147-A177-3AD203B41FA5}">
                      <a16:colId xmlns:a16="http://schemas.microsoft.com/office/drawing/2014/main" val="3245721091"/>
                    </a:ext>
                  </a:extLst>
                </a:gridCol>
                <a:gridCol w="435992">
                  <a:extLst>
                    <a:ext uri="{9D8B030D-6E8A-4147-A177-3AD203B41FA5}">
                      <a16:colId xmlns:a16="http://schemas.microsoft.com/office/drawing/2014/main" val="3056436402"/>
                    </a:ext>
                  </a:extLst>
                </a:gridCol>
              </a:tblGrid>
              <a:tr h="398673">
                <a:tc>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algn="ctr"/>
                      <a:r>
                        <a:rPr lang="en-US" altLang="zh-TW" sz="1400" dirty="0"/>
                        <a:t>6</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10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12</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8240316"/>
                  </a:ext>
                </a:extLst>
              </a:tr>
              <a:tr h="398673">
                <a:tc>
                  <a:txBody>
                    <a:bodyPr/>
                    <a:lstStyle/>
                    <a:p>
                      <a:pPr algn="ctr"/>
                      <a:r>
                        <a:rPr lang="en-US" altLang="zh-TW" sz="1400" dirty="0"/>
                        <a:t>6</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algn="ctr"/>
                      <a:r>
                        <a:rPr lang="en-US" altLang="zh-TW" sz="1400" dirty="0"/>
                        <a:t>3</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5</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8</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5258932"/>
                  </a:ext>
                </a:extLst>
              </a:tr>
              <a:tr h="398673">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3</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algn="ctr"/>
                      <a:r>
                        <a:rPr lang="en-US" altLang="zh-TW" sz="1400" dirty="0"/>
                        <a:t>7</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557748"/>
                  </a:ext>
                </a:extLst>
              </a:tr>
              <a:tr h="398673">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5</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7</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algn="ctr"/>
                      <a:r>
                        <a:rPr lang="en-US" altLang="zh-TW" sz="1400" dirty="0"/>
                        <a:t>9</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11</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2451137"/>
                  </a:ext>
                </a:extLst>
              </a:tr>
              <a:tr h="398673">
                <a:tc>
                  <a:txBody>
                    <a:bodyPr/>
                    <a:lstStyle/>
                    <a:p>
                      <a:pPr algn="ctr"/>
                      <a:r>
                        <a:rPr lang="en-US" altLang="zh-TW" sz="1400" dirty="0"/>
                        <a:t>10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9</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tc>
                  <a:txBody>
                    <a:bodyPr/>
                    <a:lstStyle/>
                    <a:p>
                      <a:pPr algn="ctr"/>
                      <a:r>
                        <a:rPr lang="en-US" altLang="zh-TW" sz="1400" dirty="0"/>
                        <a:t>16</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649894"/>
                  </a:ext>
                </a:extLst>
              </a:tr>
              <a:tr h="398673">
                <a:tc>
                  <a:txBody>
                    <a:bodyPr/>
                    <a:lstStyle/>
                    <a:p>
                      <a:pPr algn="ctr"/>
                      <a:r>
                        <a:rPr lang="en-US" altLang="zh-TW" sz="1400" dirty="0"/>
                        <a:t>12</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8</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0</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11</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t>16</a:t>
                      </a: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00"/>
                    </a:solidFill>
                  </a:tcPr>
                </a:tc>
                <a:extLst>
                  <a:ext uri="{0D108BD9-81ED-4DB2-BD59-A6C34878D82A}">
                    <a16:rowId xmlns:a16="http://schemas.microsoft.com/office/drawing/2014/main" val="288890993"/>
                  </a:ext>
                </a:extLst>
              </a:tr>
            </a:tbl>
          </a:graphicData>
        </a:graphic>
      </p:graphicFrame>
      <p:sp>
        <p:nvSpPr>
          <p:cNvPr id="8" name="文字方塊 7">
            <a:extLst>
              <a:ext uri="{FF2B5EF4-FFF2-40B4-BE49-F238E27FC236}">
                <a16:creationId xmlns:a16="http://schemas.microsoft.com/office/drawing/2014/main" id="{12D73772-878A-4AEB-A21A-9C1C6DC64205}"/>
              </a:ext>
            </a:extLst>
          </p:cNvPr>
          <p:cNvSpPr txBox="1"/>
          <p:nvPr/>
        </p:nvSpPr>
        <p:spPr>
          <a:xfrm>
            <a:off x="1206586" y="2132856"/>
            <a:ext cx="2573326" cy="369332"/>
          </a:xfrm>
          <a:prstGeom prst="rect">
            <a:avLst/>
          </a:prstGeom>
          <a:noFill/>
        </p:spPr>
        <p:txBody>
          <a:bodyPr wrap="square" rtlCol="0">
            <a:spAutoFit/>
          </a:bodyPr>
          <a:lstStyle/>
          <a:p>
            <a:r>
              <a:rPr lang="en-US" altLang="zh-TW" dirty="0"/>
              <a:t>A   B   C   D   E   F</a:t>
            </a:r>
            <a:endParaRPr lang="zh-TW" altLang="en-US" dirty="0"/>
          </a:p>
        </p:txBody>
      </p:sp>
      <p:sp>
        <p:nvSpPr>
          <p:cNvPr id="9" name="文字方塊 8">
            <a:extLst>
              <a:ext uri="{FF2B5EF4-FFF2-40B4-BE49-F238E27FC236}">
                <a16:creationId xmlns:a16="http://schemas.microsoft.com/office/drawing/2014/main" id="{5DE4E0E6-C8DE-46B5-B86C-65FFF5C9D06D}"/>
              </a:ext>
            </a:extLst>
          </p:cNvPr>
          <p:cNvSpPr txBox="1"/>
          <p:nvPr/>
        </p:nvSpPr>
        <p:spPr>
          <a:xfrm>
            <a:off x="847637" y="2477122"/>
            <a:ext cx="267979" cy="369332"/>
          </a:xfrm>
          <a:prstGeom prst="rect">
            <a:avLst/>
          </a:prstGeom>
          <a:noFill/>
        </p:spPr>
        <p:txBody>
          <a:bodyPr wrap="square" rtlCol="0">
            <a:spAutoFit/>
          </a:bodyPr>
          <a:lstStyle/>
          <a:p>
            <a:r>
              <a:rPr lang="en-US" altLang="zh-TW" dirty="0"/>
              <a:t>A</a:t>
            </a:r>
            <a:endParaRPr lang="zh-TW" altLang="en-US" dirty="0"/>
          </a:p>
        </p:txBody>
      </p:sp>
      <p:sp>
        <p:nvSpPr>
          <p:cNvPr id="10" name="文字方塊 9">
            <a:extLst>
              <a:ext uri="{FF2B5EF4-FFF2-40B4-BE49-F238E27FC236}">
                <a16:creationId xmlns:a16="http://schemas.microsoft.com/office/drawing/2014/main" id="{B84F1F40-D0AD-4298-B321-995320FF506E}"/>
              </a:ext>
            </a:extLst>
          </p:cNvPr>
          <p:cNvSpPr txBox="1"/>
          <p:nvPr/>
        </p:nvSpPr>
        <p:spPr>
          <a:xfrm>
            <a:off x="828675" y="2869479"/>
            <a:ext cx="267979" cy="369332"/>
          </a:xfrm>
          <a:prstGeom prst="rect">
            <a:avLst/>
          </a:prstGeom>
          <a:noFill/>
        </p:spPr>
        <p:txBody>
          <a:bodyPr wrap="square" rtlCol="0">
            <a:spAutoFit/>
          </a:bodyPr>
          <a:lstStyle/>
          <a:p>
            <a:r>
              <a:rPr lang="en-US" altLang="zh-TW" dirty="0"/>
              <a:t>B</a:t>
            </a:r>
            <a:endParaRPr lang="zh-TW" altLang="en-US" dirty="0"/>
          </a:p>
        </p:txBody>
      </p:sp>
      <p:sp>
        <p:nvSpPr>
          <p:cNvPr id="11" name="文字方塊 10">
            <a:extLst>
              <a:ext uri="{FF2B5EF4-FFF2-40B4-BE49-F238E27FC236}">
                <a16:creationId xmlns:a16="http://schemas.microsoft.com/office/drawing/2014/main" id="{865EEE7B-9B0F-497A-9CF0-091EA9EB7577}"/>
              </a:ext>
            </a:extLst>
          </p:cNvPr>
          <p:cNvSpPr txBox="1"/>
          <p:nvPr/>
        </p:nvSpPr>
        <p:spPr>
          <a:xfrm>
            <a:off x="819924" y="3257609"/>
            <a:ext cx="267979" cy="369332"/>
          </a:xfrm>
          <a:prstGeom prst="rect">
            <a:avLst/>
          </a:prstGeom>
          <a:noFill/>
        </p:spPr>
        <p:txBody>
          <a:bodyPr wrap="square" rtlCol="0">
            <a:spAutoFit/>
          </a:bodyPr>
          <a:lstStyle/>
          <a:p>
            <a:r>
              <a:rPr lang="en-US" altLang="zh-TW" dirty="0"/>
              <a:t>C</a:t>
            </a:r>
            <a:endParaRPr lang="zh-TW" altLang="en-US" dirty="0"/>
          </a:p>
        </p:txBody>
      </p:sp>
      <p:sp>
        <p:nvSpPr>
          <p:cNvPr id="12" name="文字方塊 11">
            <a:extLst>
              <a:ext uri="{FF2B5EF4-FFF2-40B4-BE49-F238E27FC236}">
                <a16:creationId xmlns:a16="http://schemas.microsoft.com/office/drawing/2014/main" id="{D713AAD1-D8CD-4C76-8DA0-1C3BB7ED178F}"/>
              </a:ext>
            </a:extLst>
          </p:cNvPr>
          <p:cNvSpPr txBox="1"/>
          <p:nvPr/>
        </p:nvSpPr>
        <p:spPr>
          <a:xfrm>
            <a:off x="828675" y="3684647"/>
            <a:ext cx="267979" cy="369332"/>
          </a:xfrm>
          <a:prstGeom prst="rect">
            <a:avLst/>
          </a:prstGeom>
          <a:noFill/>
        </p:spPr>
        <p:txBody>
          <a:bodyPr wrap="square" rtlCol="0">
            <a:spAutoFit/>
          </a:bodyPr>
          <a:lstStyle/>
          <a:p>
            <a:r>
              <a:rPr lang="en-US" altLang="zh-TW" dirty="0"/>
              <a:t>D</a:t>
            </a:r>
            <a:endParaRPr lang="zh-TW" altLang="en-US" dirty="0"/>
          </a:p>
        </p:txBody>
      </p:sp>
      <p:sp>
        <p:nvSpPr>
          <p:cNvPr id="13" name="文字方塊 12">
            <a:extLst>
              <a:ext uri="{FF2B5EF4-FFF2-40B4-BE49-F238E27FC236}">
                <a16:creationId xmlns:a16="http://schemas.microsoft.com/office/drawing/2014/main" id="{70335367-491C-4120-AC6C-48BA222A4F2D}"/>
              </a:ext>
            </a:extLst>
          </p:cNvPr>
          <p:cNvSpPr txBox="1"/>
          <p:nvPr/>
        </p:nvSpPr>
        <p:spPr>
          <a:xfrm>
            <a:off x="838156" y="4072777"/>
            <a:ext cx="267979" cy="369332"/>
          </a:xfrm>
          <a:prstGeom prst="rect">
            <a:avLst/>
          </a:prstGeom>
          <a:noFill/>
        </p:spPr>
        <p:txBody>
          <a:bodyPr wrap="square" rtlCol="0">
            <a:spAutoFit/>
          </a:bodyPr>
          <a:lstStyle/>
          <a:p>
            <a:r>
              <a:rPr lang="en-US" altLang="zh-TW" dirty="0"/>
              <a:t>E</a:t>
            </a:r>
            <a:endParaRPr lang="zh-TW" altLang="en-US" dirty="0"/>
          </a:p>
        </p:txBody>
      </p:sp>
      <p:sp>
        <p:nvSpPr>
          <p:cNvPr id="14" name="文字方塊 13">
            <a:extLst>
              <a:ext uri="{FF2B5EF4-FFF2-40B4-BE49-F238E27FC236}">
                <a16:creationId xmlns:a16="http://schemas.microsoft.com/office/drawing/2014/main" id="{3F1C41B4-A563-4930-A480-F019CED54DB7}"/>
              </a:ext>
            </a:extLst>
          </p:cNvPr>
          <p:cNvSpPr txBox="1"/>
          <p:nvPr/>
        </p:nvSpPr>
        <p:spPr>
          <a:xfrm>
            <a:off x="846460" y="4483932"/>
            <a:ext cx="267979" cy="369332"/>
          </a:xfrm>
          <a:prstGeom prst="rect">
            <a:avLst/>
          </a:prstGeom>
          <a:noFill/>
        </p:spPr>
        <p:txBody>
          <a:bodyPr wrap="square" rtlCol="0">
            <a:spAutoFit/>
          </a:bodyPr>
          <a:lstStyle/>
          <a:p>
            <a:r>
              <a:rPr lang="en-US" altLang="zh-TW" dirty="0"/>
              <a:t>F</a:t>
            </a:r>
            <a:endParaRPr lang="zh-TW" altLang="en-US" dirty="0"/>
          </a:p>
        </p:txBody>
      </p:sp>
    </p:spTree>
    <p:extLst>
      <p:ext uri="{BB962C8B-B14F-4D97-AF65-F5344CB8AC3E}">
        <p14:creationId xmlns:p14="http://schemas.microsoft.com/office/powerpoint/2010/main" val="159991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ltLang="zh-TW" dirty="0"/>
              <a:t>Search Algorithm: </a:t>
            </a:r>
            <a:r>
              <a:rPr lang="en-US" dirty="0"/>
              <a:t>Dijkstra</a:t>
            </a:r>
          </a:p>
        </p:txBody>
      </p:sp>
      <p:sp>
        <p:nvSpPr>
          <p:cNvPr id="4" name="文字版面配置區 3">
            <a:extLst>
              <a:ext uri="{FF2B5EF4-FFF2-40B4-BE49-F238E27FC236}">
                <a16:creationId xmlns:a16="http://schemas.microsoft.com/office/drawing/2014/main" id="{6E307C6E-4075-49E6-A400-011A0C050F7D}"/>
              </a:ext>
            </a:extLst>
          </p:cNvPr>
          <p:cNvSpPr>
            <a:spLocks noGrp="1"/>
          </p:cNvSpPr>
          <p:nvPr>
            <p:ph type="body" idx="1"/>
          </p:nvPr>
        </p:nvSpPr>
        <p:spPr/>
        <p:txBody>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Dijkstra </a:t>
            </a:r>
            <a:r>
              <a:rPr lang="zh-TW" altLang="en-US"/>
              <a:t>演算法</a:t>
            </a:r>
            <a:endParaRPr lang="zh-TW" altLang="en-US" dirty="0"/>
          </a:p>
        </p:txBody>
      </p:sp>
      <p:sp>
        <p:nvSpPr>
          <p:cNvPr id="17" name="內容版面配置區 16">
            <a:extLst>
              <a:ext uri="{FF2B5EF4-FFF2-40B4-BE49-F238E27FC236}">
                <a16:creationId xmlns:a16="http://schemas.microsoft.com/office/drawing/2014/main" id="{7EDC2921-5C84-47E2-BFDE-072C5E948032}"/>
              </a:ext>
            </a:extLst>
          </p:cNvPr>
          <p:cNvSpPr>
            <a:spLocks noGrp="1"/>
          </p:cNvSpPr>
          <p:nvPr>
            <p:ph idx="1"/>
          </p:nvPr>
        </p:nvSpPr>
        <p:spPr/>
        <p:txBody>
          <a:bodyPr/>
          <a:lstStyle/>
          <a:p>
            <a:r>
              <a:rPr lang="en-US" altLang="zh-TW" spc="-4" dirty="0">
                <a:latin typeface="微軟正黑體"/>
                <a:cs typeface="微軟正黑體"/>
              </a:rPr>
              <a:t>Dijkstra</a:t>
            </a:r>
            <a:r>
              <a:rPr lang="zh-TW" altLang="en-US" spc="-49" dirty="0">
                <a:latin typeface="微軟正黑體"/>
                <a:cs typeface="微軟正黑體"/>
              </a:rPr>
              <a:t> </a:t>
            </a:r>
            <a:r>
              <a:rPr lang="zh-TW" altLang="en-US" spc="-4" dirty="0">
                <a:latin typeface="微軟正黑體"/>
                <a:cs typeface="微軟正黑體"/>
              </a:rPr>
              <a:t>演算法是用來處</a:t>
            </a:r>
            <a:r>
              <a:rPr lang="zh-TW" altLang="en-US" spc="-15" dirty="0">
                <a:latin typeface="微軟正黑體"/>
                <a:cs typeface="微軟正黑體"/>
              </a:rPr>
              <a:t>理</a:t>
            </a:r>
            <a:r>
              <a:rPr lang="zh-TW" altLang="en-US" spc="-4" dirty="0">
                <a:solidFill>
                  <a:srgbClr val="C00000"/>
                </a:solidFill>
                <a:latin typeface="微軟正黑體"/>
                <a:cs typeface="微軟正黑體"/>
              </a:rPr>
              <a:t>單源最</a:t>
            </a:r>
            <a:r>
              <a:rPr lang="zh-TW" altLang="en-US" spc="8" dirty="0">
                <a:solidFill>
                  <a:srgbClr val="C00000"/>
                </a:solidFill>
                <a:latin typeface="微軟正黑體"/>
                <a:cs typeface="微軟正黑體"/>
              </a:rPr>
              <a:t>短</a:t>
            </a:r>
            <a:r>
              <a:rPr lang="zh-TW" altLang="en-US" spc="-4" dirty="0">
                <a:solidFill>
                  <a:srgbClr val="C00000"/>
                </a:solidFill>
                <a:latin typeface="微軟正黑體"/>
                <a:cs typeface="微軟正黑體"/>
              </a:rPr>
              <a:t>路</a:t>
            </a:r>
            <a:r>
              <a:rPr lang="zh-TW" altLang="en-US" spc="-11" dirty="0">
                <a:solidFill>
                  <a:srgbClr val="C00000"/>
                </a:solidFill>
                <a:latin typeface="微軟正黑體"/>
                <a:cs typeface="微軟正黑體"/>
              </a:rPr>
              <a:t>徑</a:t>
            </a:r>
            <a:r>
              <a:rPr lang="zh-TW" altLang="en-US" spc="4" dirty="0">
                <a:latin typeface="微軟正黑體"/>
                <a:cs typeface="微軟正黑體"/>
              </a:rPr>
              <a:t>問</a:t>
            </a:r>
            <a:r>
              <a:rPr lang="zh-TW" altLang="en-US" spc="-4" dirty="0">
                <a:latin typeface="微軟正黑體"/>
                <a:cs typeface="微軟正黑體"/>
              </a:rPr>
              <a:t>題：</a:t>
            </a:r>
            <a:r>
              <a:rPr lang="zh-TW" altLang="en-US" spc="8" dirty="0">
                <a:latin typeface="微軟正黑體"/>
                <a:cs typeface="微軟正黑體"/>
              </a:rPr>
              <a:t>計</a:t>
            </a:r>
            <a:r>
              <a:rPr lang="zh-TW" altLang="en-US" spc="-4" dirty="0">
                <a:latin typeface="微軟正黑體"/>
                <a:cs typeface="微軟正黑體"/>
              </a:rPr>
              <a:t>算圖</a:t>
            </a:r>
            <a:r>
              <a:rPr lang="zh-TW" altLang="en-US" spc="8" dirty="0">
                <a:latin typeface="微軟正黑體"/>
                <a:cs typeface="微軟正黑體"/>
              </a:rPr>
              <a:t>上</a:t>
            </a:r>
            <a:r>
              <a:rPr lang="zh-TW" altLang="en-US" spc="-4" dirty="0">
                <a:latin typeface="微軟正黑體"/>
                <a:cs typeface="微軟正黑體"/>
              </a:rPr>
              <a:t>某一點到其他所有點的最短路徑。</a:t>
            </a:r>
            <a:endParaRPr lang="zh-TW" altLang="en-US" dirty="0">
              <a:latin typeface="微軟正黑體"/>
              <a:cs typeface="微軟正黑體"/>
            </a:endParaRPr>
          </a:p>
          <a:p>
            <a:endParaRPr lang="zh-TW" altLang="en-US" dirty="0"/>
          </a:p>
        </p:txBody>
      </p:sp>
      <p:sp>
        <p:nvSpPr>
          <p:cNvPr id="6" name="object 6"/>
          <p:cNvSpPr/>
          <p:nvPr/>
        </p:nvSpPr>
        <p:spPr>
          <a:xfrm>
            <a:off x="2502026" y="3829240"/>
            <a:ext cx="431958" cy="431958"/>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2497264" y="3162348"/>
            <a:ext cx="3640502" cy="1738979"/>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2594420" y="389248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3412807" y="452199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0" name="object 10"/>
          <p:cNvSpPr txBox="1"/>
          <p:nvPr/>
        </p:nvSpPr>
        <p:spPr>
          <a:xfrm>
            <a:off x="5834158" y="379895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1" name="object 11"/>
          <p:cNvSpPr txBox="1"/>
          <p:nvPr/>
        </p:nvSpPr>
        <p:spPr>
          <a:xfrm>
            <a:off x="3387472" y="3240463"/>
            <a:ext cx="1522571" cy="286617"/>
          </a:xfrm>
          <a:prstGeom prst="rect">
            <a:avLst/>
          </a:prstGeom>
        </p:spPr>
        <p:txBody>
          <a:bodyPr vert="horz" wrap="square" lIns="0" tIns="9525" rIns="0" bIns="0" rtlCol="0">
            <a:spAutoFit/>
          </a:bodyPr>
          <a:lstStyle/>
          <a:p>
            <a:pPr marL="9525">
              <a:spcBef>
                <a:spcPts val="75"/>
              </a:spcBef>
              <a:tabLst>
                <a:tab pos="1376363" algn="l"/>
              </a:tabLst>
            </a:pPr>
            <a:r>
              <a:rPr b="1" dirty="0">
                <a:latin typeface="微軟正黑體"/>
                <a:cs typeface="微軟正黑體"/>
              </a:rPr>
              <a:t>3	</a:t>
            </a:r>
            <a:r>
              <a:rPr sz="2700" b="1" baseline="1157" dirty="0">
                <a:latin typeface="微軟正黑體"/>
                <a:cs typeface="微軟正黑體"/>
              </a:rPr>
              <a:t>5</a:t>
            </a:r>
            <a:endParaRPr sz="2700" baseline="1157">
              <a:latin typeface="微軟正黑體"/>
              <a:cs typeface="微軟正黑體"/>
            </a:endParaRPr>
          </a:p>
        </p:txBody>
      </p:sp>
      <p:sp>
        <p:nvSpPr>
          <p:cNvPr id="12" name="object 12"/>
          <p:cNvSpPr txBox="1"/>
          <p:nvPr/>
        </p:nvSpPr>
        <p:spPr>
          <a:xfrm>
            <a:off x="4763642" y="451008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3" name="object 13"/>
          <p:cNvSpPr txBox="1"/>
          <p:nvPr/>
        </p:nvSpPr>
        <p:spPr>
          <a:xfrm>
            <a:off x="4020026" y="4461224"/>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4" name="object 14"/>
          <p:cNvSpPr txBox="1"/>
          <p:nvPr/>
        </p:nvSpPr>
        <p:spPr>
          <a:xfrm>
            <a:off x="4617888" y="3952113"/>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5" name="object 15"/>
          <p:cNvSpPr txBox="1"/>
          <p:nvPr/>
        </p:nvSpPr>
        <p:spPr>
          <a:xfrm>
            <a:off x="3945731" y="3166395"/>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Dijkstra </a:t>
            </a:r>
            <a:r>
              <a:rPr lang="zh-TW" altLang="en-US"/>
              <a:t>演算法</a:t>
            </a:r>
            <a:r>
              <a:rPr lang="en-US" altLang="zh-TW"/>
              <a:t>– </a:t>
            </a:r>
            <a:r>
              <a:rPr lang="zh-TW" altLang="en-US"/>
              <a:t>概念</a:t>
            </a:r>
            <a:endParaRPr lang="zh-TW" altLang="en-US" dirty="0"/>
          </a:p>
        </p:txBody>
      </p:sp>
      <p:sp>
        <p:nvSpPr>
          <p:cNvPr id="7" name="內容版面配置區 6">
            <a:extLst>
              <a:ext uri="{FF2B5EF4-FFF2-40B4-BE49-F238E27FC236}">
                <a16:creationId xmlns:a16="http://schemas.microsoft.com/office/drawing/2014/main" id="{B289B935-479B-4355-851C-ACF05643ABF3}"/>
              </a:ext>
            </a:extLst>
          </p:cNvPr>
          <p:cNvSpPr>
            <a:spLocks noGrp="1"/>
          </p:cNvSpPr>
          <p:nvPr>
            <p:ph idx="1"/>
          </p:nvPr>
        </p:nvSpPr>
        <p:spPr/>
        <p:txBody>
          <a:bodyPr/>
          <a:lstStyle/>
          <a:p>
            <a:pPr marL="180975" indent="-171450">
              <a:spcBef>
                <a:spcPts val="274"/>
              </a:spcBef>
              <a:buFont typeface="Arial"/>
              <a:buChar char="•"/>
              <a:tabLst>
                <a:tab pos="180975" algn="l"/>
              </a:tabLst>
            </a:pPr>
            <a:r>
              <a:rPr lang="zh-TW" altLang="en-US" sz="2100" spc="-4" dirty="0">
                <a:latin typeface="微軟正黑體"/>
                <a:cs typeface="微軟正黑體"/>
              </a:rPr>
              <a:t>任兩點之間的最短路徑有兩種情況：</a:t>
            </a:r>
            <a:endParaRPr lang="zh-TW" altLang="en-US" sz="2100" dirty="0">
              <a:latin typeface="微軟正黑體"/>
              <a:cs typeface="微軟正黑體"/>
            </a:endParaRPr>
          </a:p>
          <a:p>
            <a:pPr marL="523875" lvl="1" indent="-171450">
              <a:spcBef>
                <a:spcPts val="176"/>
              </a:spcBef>
              <a:buFont typeface="Arial"/>
              <a:buChar char="•"/>
              <a:tabLst>
                <a:tab pos="524351" algn="l"/>
              </a:tabLst>
            </a:pPr>
            <a:r>
              <a:rPr lang="zh-TW" altLang="en-US" spc="-4" dirty="0">
                <a:latin typeface="微軟正黑體"/>
                <a:cs typeface="微軟正黑體"/>
              </a:rPr>
              <a:t>此兩點之間有邊相連，是相鄰的兩點</a:t>
            </a:r>
            <a:endParaRPr lang="zh-TW" altLang="en-US" dirty="0">
              <a:latin typeface="微軟正黑體"/>
              <a:cs typeface="微軟正黑體"/>
            </a:endParaRPr>
          </a:p>
          <a:p>
            <a:pPr marL="523875" lvl="1" indent="-171450">
              <a:spcBef>
                <a:spcPts val="153"/>
              </a:spcBef>
              <a:buFont typeface="Arial"/>
              <a:buChar char="•"/>
              <a:tabLst>
                <a:tab pos="524351" algn="l"/>
              </a:tabLst>
            </a:pPr>
            <a:r>
              <a:rPr lang="zh-TW" altLang="en-US" dirty="0">
                <a:latin typeface="微軟正黑體"/>
                <a:cs typeface="微軟正黑體"/>
              </a:rPr>
              <a:t>此兩點會經過其它點，產生最短路徑</a:t>
            </a:r>
          </a:p>
          <a:p>
            <a:pPr lvl="1">
              <a:spcBef>
                <a:spcPts val="11"/>
              </a:spcBef>
              <a:buFont typeface="Arial"/>
              <a:buChar char="•"/>
            </a:pPr>
            <a:endParaRPr lang="zh-TW" altLang="en-US" sz="2438" dirty="0">
              <a:latin typeface="Times New Roman"/>
              <a:cs typeface="Times New Roman"/>
            </a:endParaRPr>
          </a:p>
          <a:p>
            <a:pPr marL="180975" indent="-171450">
              <a:buFont typeface="Arial"/>
              <a:buChar char="•"/>
              <a:tabLst>
                <a:tab pos="180975" algn="l"/>
              </a:tabLst>
            </a:pPr>
            <a:r>
              <a:rPr lang="zh-TW" altLang="en-US" sz="2100" spc="-4" dirty="0">
                <a:latin typeface="微軟正黑體"/>
                <a:cs typeface="微軟正黑體"/>
              </a:rPr>
              <a:t>若是相鄰兩點產生的最短路徑，只</a:t>
            </a:r>
            <a:r>
              <a:rPr lang="zh-TW" altLang="en-US" sz="2100" dirty="0">
                <a:latin typeface="微軟正黑體"/>
                <a:cs typeface="微軟正黑體"/>
              </a:rPr>
              <a:t>要</a:t>
            </a:r>
            <a:r>
              <a:rPr lang="zh-TW" altLang="en-US" sz="2100" spc="-4" dirty="0">
                <a:latin typeface="微軟正黑體"/>
                <a:cs typeface="微軟正黑體"/>
              </a:rPr>
              <a:t>列出</a:t>
            </a:r>
            <a:r>
              <a:rPr lang="zh-TW" altLang="en-US" sz="2100" dirty="0">
                <a:latin typeface="微軟正黑體"/>
                <a:cs typeface="微軟正黑體"/>
              </a:rPr>
              <a:t>所</a:t>
            </a:r>
            <a:r>
              <a:rPr lang="zh-TW" altLang="en-US" sz="2100" spc="-4" dirty="0">
                <a:latin typeface="微軟正黑體"/>
                <a:cs typeface="微軟正黑體"/>
              </a:rPr>
              <a:t>有的</a:t>
            </a:r>
            <a:r>
              <a:rPr lang="zh-TW" altLang="en-US" sz="2100" dirty="0">
                <a:latin typeface="微軟正黑體"/>
                <a:cs typeface="微軟正黑體"/>
              </a:rPr>
              <a:t>邊</a:t>
            </a:r>
            <a:r>
              <a:rPr lang="zh-TW" altLang="en-US" sz="2100" spc="-4" dirty="0">
                <a:latin typeface="微軟正黑體"/>
                <a:cs typeface="微軟正黑體"/>
              </a:rPr>
              <a:t>就可</a:t>
            </a:r>
            <a:r>
              <a:rPr lang="zh-TW" altLang="en-US" sz="2100" dirty="0">
                <a:latin typeface="微軟正黑體"/>
                <a:cs typeface="微軟正黑體"/>
              </a:rPr>
              <a:t>得</a:t>
            </a:r>
            <a:r>
              <a:rPr lang="zh-TW" altLang="en-US" sz="2100" spc="-4" dirty="0">
                <a:latin typeface="微軟正黑體"/>
                <a:cs typeface="微軟正黑體"/>
              </a:rPr>
              <a:t>到答案</a:t>
            </a:r>
            <a:endParaRPr lang="zh-TW" altLang="en-US" sz="2100" dirty="0">
              <a:latin typeface="微軟正黑體"/>
              <a:cs typeface="微軟正黑體"/>
            </a:endParaRPr>
          </a:p>
          <a:p>
            <a:pPr marL="180975" marR="3810" indent="-171450" algn="just">
              <a:lnSpc>
                <a:spcPct val="90000"/>
              </a:lnSpc>
              <a:spcBef>
                <a:spcPts val="750"/>
              </a:spcBef>
              <a:buFont typeface="Arial"/>
              <a:buChar char="•"/>
              <a:tabLst>
                <a:tab pos="180975" algn="l"/>
              </a:tabLst>
            </a:pPr>
            <a:r>
              <a:rPr lang="zh-TW" altLang="en-US" sz="2100" spc="-4" dirty="0">
                <a:latin typeface="微軟正黑體"/>
                <a:cs typeface="微軟正黑體"/>
              </a:rPr>
              <a:t>若是兩點會經過其它點，產生最短</a:t>
            </a:r>
            <a:r>
              <a:rPr lang="zh-TW" altLang="en-US" sz="2100" spc="4" dirty="0">
                <a:latin typeface="微軟正黑體"/>
                <a:cs typeface="微軟正黑體"/>
              </a:rPr>
              <a:t>路</a:t>
            </a:r>
            <a:r>
              <a:rPr lang="zh-TW" altLang="en-US" sz="2100" spc="-4" dirty="0">
                <a:latin typeface="微軟正黑體"/>
                <a:cs typeface="微軟正黑體"/>
              </a:rPr>
              <a:t>徑，</a:t>
            </a:r>
            <a:r>
              <a:rPr lang="zh-TW" altLang="en-US" sz="2100" spc="4" dirty="0">
                <a:latin typeface="微軟正黑體"/>
                <a:cs typeface="微軟正黑體"/>
              </a:rPr>
              <a:t>就</a:t>
            </a:r>
            <a:r>
              <a:rPr lang="zh-TW" altLang="en-US" sz="2100" spc="-4" dirty="0">
                <a:latin typeface="微軟正黑體"/>
                <a:cs typeface="微軟正黑體"/>
              </a:rPr>
              <a:t>需要</a:t>
            </a:r>
            <a:r>
              <a:rPr lang="zh-TW" altLang="en-US" sz="2100" spc="4" dirty="0">
                <a:latin typeface="微軟正黑體"/>
                <a:cs typeface="微軟正黑體"/>
              </a:rPr>
              <a:t>先</a:t>
            </a:r>
            <a:r>
              <a:rPr lang="zh-TW" altLang="en-US" sz="2100" spc="-4" dirty="0">
                <a:latin typeface="微軟正黑體"/>
                <a:cs typeface="微軟正黑體"/>
              </a:rPr>
              <a:t>找出</a:t>
            </a:r>
            <a:r>
              <a:rPr lang="zh-TW" altLang="en-US" sz="2100" spc="4" dirty="0">
                <a:latin typeface="微軟正黑體"/>
                <a:cs typeface="微軟正黑體"/>
              </a:rPr>
              <a:t>指</a:t>
            </a:r>
            <a:r>
              <a:rPr lang="zh-TW" altLang="en-US" sz="2100" spc="-4" dirty="0">
                <a:latin typeface="微軟正黑體"/>
                <a:cs typeface="微軟正黑體"/>
              </a:rPr>
              <a:t>定點與另一點的最短路徑，畢竟只有最短</a:t>
            </a:r>
            <a:r>
              <a:rPr lang="zh-TW" altLang="en-US" sz="2100" spc="4" dirty="0">
                <a:latin typeface="微軟正黑體"/>
                <a:cs typeface="微軟正黑體"/>
              </a:rPr>
              <a:t>路</a:t>
            </a:r>
            <a:r>
              <a:rPr lang="zh-TW" altLang="en-US" sz="2100" spc="-4" dirty="0">
                <a:latin typeface="微軟正黑體"/>
                <a:cs typeface="微軟正黑體"/>
              </a:rPr>
              <a:t>徑才</a:t>
            </a:r>
            <a:r>
              <a:rPr lang="zh-TW" altLang="en-US" sz="2100" spc="4" dirty="0">
                <a:latin typeface="微軟正黑體"/>
                <a:cs typeface="微軟正黑體"/>
              </a:rPr>
              <a:t>能</a:t>
            </a:r>
            <a:r>
              <a:rPr lang="zh-TW" altLang="en-US" sz="2100" spc="-4" dirty="0">
                <a:latin typeface="微軟正黑體"/>
                <a:cs typeface="微軟正黑體"/>
              </a:rPr>
              <a:t>讓另</a:t>
            </a:r>
            <a:r>
              <a:rPr lang="zh-TW" altLang="en-US" sz="2100" spc="4" dirty="0">
                <a:latin typeface="微軟正黑體"/>
                <a:cs typeface="微軟正黑體"/>
              </a:rPr>
              <a:t>一</a:t>
            </a:r>
            <a:r>
              <a:rPr lang="zh-TW" altLang="en-US" sz="2100" spc="-4" dirty="0">
                <a:latin typeface="微軟正黑體"/>
                <a:cs typeface="微軟正黑體"/>
              </a:rPr>
              <a:t>個路</a:t>
            </a:r>
            <a:r>
              <a:rPr lang="zh-TW" altLang="en-US" sz="2100" spc="4" dirty="0">
                <a:latin typeface="微軟正黑體"/>
                <a:cs typeface="微軟正黑體"/>
              </a:rPr>
              <a:t>徑</a:t>
            </a:r>
            <a:r>
              <a:rPr lang="zh-TW" altLang="en-US" sz="2100" spc="-4" dirty="0">
                <a:latin typeface="微軟正黑體"/>
                <a:cs typeface="微軟正黑體"/>
              </a:rPr>
              <a:t>也是最短的！</a:t>
            </a:r>
            <a:endParaRPr lang="zh-TW" altLang="en-US" sz="2100" dirty="0">
              <a:latin typeface="微軟正黑體"/>
              <a:cs typeface="微軟正黑體"/>
            </a:endParaRPr>
          </a:p>
          <a:p>
            <a:endParaRPr lang="zh-TW" altLang="en-US" dirty="0"/>
          </a:p>
        </p:txBody>
      </p:sp>
      <p:sp>
        <p:nvSpPr>
          <p:cNvPr id="3" name="object 3"/>
          <p:cNvSpPr txBox="1"/>
          <p:nvPr/>
        </p:nvSpPr>
        <p:spPr>
          <a:xfrm>
            <a:off x="687704" y="2185641"/>
            <a:ext cx="7657148" cy="358271"/>
          </a:xfrm>
          <a:prstGeom prst="rect">
            <a:avLst/>
          </a:prstGeom>
        </p:spPr>
        <p:txBody>
          <a:bodyPr vert="horz" wrap="square" lIns="0" tIns="34766" rIns="0" bIns="0" rtlCol="0">
            <a:spAutoFit/>
          </a:bodyPr>
          <a:lstStyle/>
          <a:p>
            <a:pPr marL="180975" indent="-171450">
              <a:spcBef>
                <a:spcPts val="274"/>
              </a:spcBef>
              <a:buFont typeface="Arial"/>
              <a:buChar char="•"/>
              <a:tabLst>
                <a:tab pos="180975" algn="l"/>
              </a:tabLst>
            </a:pPr>
            <a:endParaRPr sz="2100" dirty="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Dijkstra </a:t>
            </a:r>
            <a:r>
              <a:rPr lang="zh-TW" altLang="en-US"/>
              <a:t>演算法</a:t>
            </a:r>
            <a:r>
              <a:rPr lang="en-US" altLang="zh-TW"/>
              <a:t>– </a:t>
            </a:r>
            <a:r>
              <a:rPr lang="zh-TW" altLang="en-US"/>
              <a:t>流程</a:t>
            </a:r>
            <a:endParaRPr lang="zh-TW" altLang="en-US" dirty="0"/>
          </a:p>
        </p:txBody>
      </p:sp>
      <p:sp>
        <p:nvSpPr>
          <p:cNvPr id="7" name="內容版面配置區 6">
            <a:extLst>
              <a:ext uri="{FF2B5EF4-FFF2-40B4-BE49-F238E27FC236}">
                <a16:creationId xmlns:a16="http://schemas.microsoft.com/office/drawing/2014/main" id="{7DA779C9-D261-4AB1-A033-B81160F908D4}"/>
              </a:ext>
            </a:extLst>
          </p:cNvPr>
          <p:cNvSpPr>
            <a:spLocks noGrp="1"/>
          </p:cNvSpPr>
          <p:nvPr>
            <p:ph idx="1"/>
          </p:nvPr>
        </p:nvSpPr>
        <p:spPr/>
        <p:txBody>
          <a:bodyPr/>
          <a:lstStyle/>
          <a:p>
            <a:pPr marL="180975" indent="-171450">
              <a:spcBef>
                <a:spcPts val="75"/>
              </a:spcBef>
              <a:buFont typeface="Arial"/>
              <a:buChar char="•"/>
              <a:tabLst>
                <a:tab pos="180975" algn="l"/>
              </a:tabLst>
            </a:pPr>
            <a:r>
              <a:rPr lang="zh-TW" altLang="en-US" dirty="0">
                <a:latin typeface="微軟正黑體"/>
                <a:cs typeface="微軟正黑體"/>
              </a:rPr>
              <a:t>步驟</a:t>
            </a:r>
            <a:r>
              <a:rPr lang="zh-TW" altLang="en-US" spc="-11" dirty="0">
                <a:latin typeface="微軟正黑體"/>
                <a:cs typeface="微軟正黑體"/>
              </a:rPr>
              <a:t> </a:t>
            </a:r>
            <a:r>
              <a:rPr lang="en-US" altLang="zh-TW" dirty="0">
                <a:latin typeface="微軟正黑體"/>
                <a:cs typeface="微軟正黑體"/>
              </a:rPr>
              <a:t>1</a:t>
            </a:r>
            <a:r>
              <a:rPr lang="zh-TW" altLang="en-US" dirty="0">
                <a:latin typeface="微軟正黑體"/>
                <a:cs typeface="微軟正黑體"/>
              </a:rPr>
              <a:t>：列出初始距離</a:t>
            </a:r>
          </a:p>
          <a:p>
            <a:pPr>
              <a:spcBef>
                <a:spcPts val="41"/>
              </a:spcBef>
              <a:buFont typeface="Arial"/>
              <a:buChar char="•"/>
            </a:pPr>
            <a:endParaRPr lang="zh-TW" altLang="en-US" sz="2775" dirty="0">
              <a:latin typeface="Times New Roman"/>
              <a:cs typeface="Times New Roman"/>
            </a:endParaRPr>
          </a:p>
          <a:p>
            <a:pPr marL="180975" indent="-171450">
              <a:buFont typeface="Arial"/>
              <a:buChar char="•"/>
              <a:tabLst>
                <a:tab pos="180975" algn="l"/>
              </a:tabLst>
            </a:pPr>
            <a:r>
              <a:rPr lang="zh-TW" altLang="en-US" dirty="0">
                <a:latin typeface="微軟正黑體"/>
                <a:cs typeface="微軟正黑體"/>
              </a:rPr>
              <a:t>步驟</a:t>
            </a:r>
            <a:r>
              <a:rPr lang="zh-TW" altLang="en-US" spc="-11" dirty="0">
                <a:latin typeface="微軟正黑體"/>
                <a:cs typeface="微軟正黑體"/>
              </a:rPr>
              <a:t> </a:t>
            </a:r>
            <a:r>
              <a:rPr lang="en-US" altLang="zh-TW" dirty="0">
                <a:latin typeface="微軟正黑體"/>
                <a:cs typeface="微軟正黑體"/>
              </a:rPr>
              <a:t>2</a:t>
            </a:r>
            <a:r>
              <a:rPr lang="zh-TW" altLang="en-US" dirty="0">
                <a:latin typeface="微軟正黑體"/>
                <a:cs typeface="微軟正黑體"/>
              </a:rPr>
              <a:t>：設定兩個節點集合：</a:t>
            </a:r>
          </a:p>
          <a:p>
            <a:pPr marL="523875" lvl="1" indent="-171450">
              <a:spcBef>
                <a:spcPts val="203"/>
              </a:spcBef>
              <a:buFont typeface="Arial"/>
              <a:buChar char="•"/>
              <a:tabLst>
                <a:tab pos="523875" algn="l"/>
                <a:tab pos="524351" algn="l"/>
              </a:tabLst>
            </a:pPr>
            <a:r>
              <a:rPr lang="zh-TW" altLang="en-US" sz="1500" dirty="0">
                <a:latin typeface="微軟正黑體"/>
                <a:cs typeface="微軟正黑體"/>
              </a:rPr>
              <a:t>不確定節點集合</a:t>
            </a:r>
            <a:r>
              <a:rPr lang="en-US" altLang="zh-TW" sz="1500" dirty="0">
                <a:latin typeface="微軟正黑體"/>
                <a:cs typeface="微軟正黑體"/>
              </a:rPr>
              <a:t>:</a:t>
            </a:r>
            <a:r>
              <a:rPr lang="zh-TW" altLang="en-US" sz="1500" spc="-34" dirty="0">
                <a:latin typeface="微軟正黑體"/>
                <a:cs typeface="微軟正黑體"/>
              </a:rPr>
              <a:t> </a:t>
            </a:r>
            <a:r>
              <a:rPr lang="zh-TW" altLang="en-US" sz="1500" dirty="0">
                <a:latin typeface="微軟正黑體"/>
                <a:cs typeface="微軟正黑體"/>
              </a:rPr>
              <a:t>除了指定節點外的所有節點</a:t>
            </a:r>
          </a:p>
          <a:p>
            <a:pPr marL="523875" lvl="1" indent="-171450">
              <a:spcBef>
                <a:spcPts val="199"/>
              </a:spcBef>
              <a:buFont typeface="Arial"/>
              <a:buChar char="•"/>
              <a:tabLst>
                <a:tab pos="523875" algn="l"/>
                <a:tab pos="524351" algn="l"/>
              </a:tabLst>
            </a:pPr>
            <a:r>
              <a:rPr lang="zh-TW" altLang="en-US" sz="1500" dirty="0">
                <a:latin typeface="微軟正黑體"/>
                <a:cs typeface="微軟正黑體"/>
              </a:rPr>
              <a:t>確定節點集合</a:t>
            </a:r>
            <a:r>
              <a:rPr lang="en-US" altLang="zh-TW" sz="1500" dirty="0">
                <a:latin typeface="微軟正黑體"/>
                <a:cs typeface="微軟正黑體"/>
              </a:rPr>
              <a:t>:</a:t>
            </a:r>
            <a:r>
              <a:rPr lang="zh-TW" altLang="en-US" sz="1500" spc="-34" dirty="0">
                <a:latin typeface="微軟正黑體"/>
                <a:cs typeface="微軟正黑體"/>
              </a:rPr>
              <a:t> </a:t>
            </a:r>
            <a:r>
              <a:rPr lang="zh-TW" altLang="en-US" sz="1500" dirty="0">
                <a:latin typeface="微軟正黑體"/>
                <a:cs typeface="微軟正黑體"/>
              </a:rPr>
              <a:t>空集合</a:t>
            </a:r>
          </a:p>
          <a:p>
            <a:pPr lvl="1">
              <a:spcBef>
                <a:spcPts val="15"/>
              </a:spcBef>
              <a:buFont typeface="Arial"/>
              <a:buChar char="•"/>
            </a:pPr>
            <a:endParaRPr lang="zh-TW" altLang="en-US" sz="2175" dirty="0">
              <a:latin typeface="Times New Roman"/>
              <a:cs typeface="Times New Roman"/>
            </a:endParaRPr>
          </a:p>
          <a:p>
            <a:pPr marL="180975" indent="-171450">
              <a:buFont typeface="Arial"/>
              <a:buChar char="•"/>
              <a:tabLst>
                <a:tab pos="180975" algn="l"/>
              </a:tabLst>
            </a:pPr>
            <a:r>
              <a:rPr lang="zh-TW" altLang="en-US" dirty="0">
                <a:latin typeface="微軟正黑體"/>
                <a:cs typeface="微軟正黑體"/>
              </a:rPr>
              <a:t>步驟</a:t>
            </a:r>
            <a:r>
              <a:rPr lang="zh-TW" altLang="en-US" spc="-71" dirty="0">
                <a:latin typeface="微軟正黑體"/>
                <a:cs typeface="微軟正黑體"/>
              </a:rPr>
              <a:t> </a:t>
            </a:r>
            <a:r>
              <a:rPr lang="en-US" altLang="zh-TW" dirty="0">
                <a:latin typeface="微軟正黑體"/>
                <a:cs typeface="微軟正黑體"/>
              </a:rPr>
              <a:t>3</a:t>
            </a:r>
            <a:r>
              <a:rPr lang="zh-TW" altLang="en-US" dirty="0">
                <a:latin typeface="微軟正黑體"/>
                <a:cs typeface="微軟正黑體"/>
              </a:rPr>
              <a:t>：從不確定節點集合裡面找出有最短路徑的節點移到確定節點集合</a:t>
            </a:r>
          </a:p>
          <a:p>
            <a:pPr>
              <a:buFont typeface="Arial"/>
              <a:buChar char="•"/>
            </a:pPr>
            <a:endParaRPr lang="zh-TW" altLang="en-US" sz="2813" dirty="0">
              <a:latin typeface="Times New Roman"/>
              <a:cs typeface="Times New Roman"/>
            </a:endParaRPr>
          </a:p>
          <a:p>
            <a:pPr marL="180975" indent="-171450">
              <a:buFont typeface="Arial"/>
              <a:buChar char="•"/>
              <a:tabLst>
                <a:tab pos="180975" algn="l"/>
              </a:tabLst>
            </a:pPr>
            <a:r>
              <a:rPr lang="zh-TW" altLang="en-US" dirty="0">
                <a:latin typeface="微軟正黑體"/>
                <a:cs typeface="微軟正黑體"/>
              </a:rPr>
              <a:t>步驟</a:t>
            </a:r>
            <a:r>
              <a:rPr lang="zh-TW" altLang="en-US" spc="-15" dirty="0">
                <a:latin typeface="微軟正黑體"/>
                <a:cs typeface="微軟正黑體"/>
              </a:rPr>
              <a:t> </a:t>
            </a:r>
            <a:r>
              <a:rPr lang="en-US" altLang="zh-TW" dirty="0">
                <a:latin typeface="微軟正黑體"/>
                <a:cs typeface="微軟正黑體"/>
              </a:rPr>
              <a:t>4</a:t>
            </a:r>
            <a:r>
              <a:rPr lang="zh-TW" altLang="en-US" dirty="0">
                <a:latin typeface="微軟正黑體"/>
                <a:cs typeface="微軟正黑體"/>
              </a:rPr>
              <a:t>：反覆執行步驟</a:t>
            </a:r>
            <a:r>
              <a:rPr lang="zh-TW" altLang="en-US" spc="-4" dirty="0">
                <a:latin typeface="微軟正黑體"/>
                <a:cs typeface="微軟正黑體"/>
              </a:rPr>
              <a:t> </a:t>
            </a:r>
            <a:r>
              <a:rPr lang="en-US" altLang="zh-TW" dirty="0">
                <a:latin typeface="微軟正黑體"/>
                <a:cs typeface="微軟正黑體"/>
              </a:rPr>
              <a:t>3</a:t>
            </a:r>
            <a:r>
              <a:rPr lang="zh-TW" altLang="en-US" dirty="0">
                <a:latin typeface="微軟正黑體"/>
                <a:cs typeface="微軟正黑體"/>
              </a:rPr>
              <a:t>，直到所有節點都放到確定節點集合。</a:t>
            </a: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Dijkstra </a:t>
            </a:r>
            <a:r>
              <a:rPr lang="zh-TW" altLang="en-US" dirty="0"/>
              <a:t>演算法</a:t>
            </a:r>
            <a:r>
              <a:rPr lang="en-US" altLang="zh-TW" dirty="0"/>
              <a:t>–</a:t>
            </a:r>
            <a:r>
              <a:rPr lang="zh-TW" altLang="en-US" dirty="0"/>
              <a:t>範例</a:t>
            </a:r>
          </a:p>
        </p:txBody>
      </p:sp>
      <p:sp>
        <p:nvSpPr>
          <p:cNvPr id="18" name="內容版面配置區 17">
            <a:extLst>
              <a:ext uri="{FF2B5EF4-FFF2-40B4-BE49-F238E27FC236}">
                <a16:creationId xmlns:a16="http://schemas.microsoft.com/office/drawing/2014/main" id="{C468C634-10FA-4458-8F77-94E066136AB7}"/>
              </a:ext>
            </a:extLst>
          </p:cNvPr>
          <p:cNvSpPr>
            <a:spLocks noGrp="1"/>
          </p:cNvSpPr>
          <p:nvPr>
            <p:ph idx="1"/>
          </p:nvPr>
        </p:nvSpPr>
        <p:spPr/>
        <p:txBody>
          <a:bodyPr/>
          <a:lstStyle/>
          <a:p>
            <a:r>
              <a:rPr lang="zh-TW" altLang="en-US" spc="-4" dirty="0">
                <a:latin typeface="微軟正黑體"/>
                <a:cs typeface="微軟正黑體"/>
              </a:rPr>
              <a:t>請找出節點</a:t>
            </a:r>
            <a:r>
              <a:rPr lang="zh-TW" altLang="en-US" spc="-30" dirty="0">
                <a:latin typeface="微軟正黑體"/>
                <a:cs typeface="微軟正黑體"/>
              </a:rPr>
              <a:t> </a:t>
            </a:r>
            <a:r>
              <a:rPr lang="en-US" altLang="zh-TW" spc="-4" dirty="0">
                <a:latin typeface="微軟正黑體"/>
                <a:cs typeface="微軟正黑體"/>
              </a:rPr>
              <a:t>1</a:t>
            </a:r>
            <a:r>
              <a:rPr lang="zh-TW" altLang="en-US" spc="-23" dirty="0">
                <a:latin typeface="微軟正黑體"/>
                <a:cs typeface="微軟正黑體"/>
              </a:rPr>
              <a:t> </a:t>
            </a:r>
            <a:r>
              <a:rPr lang="zh-TW" altLang="en-US" spc="-4" dirty="0">
                <a:latin typeface="微軟正黑體"/>
                <a:cs typeface="微軟正黑體"/>
              </a:rPr>
              <a:t>到其它各節點的最短路徑</a:t>
            </a:r>
            <a:endParaRPr lang="zh-TW" altLang="en-US" dirty="0">
              <a:latin typeface="微軟正黑體"/>
              <a:cs typeface="微軟正黑體"/>
            </a:endParaRPr>
          </a:p>
          <a:p>
            <a:endParaRPr lang="zh-TW" altLang="en-US" dirty="0"/>
          </a:p>
        </p:txBody>
      </p:sp>
      <p:sp>
        <p:nvSpPr>
          <p:cNvPr id="5" name="object 5"/>
          <p:cNvSpPr/>
          <p:nvPr/>
        </p:nvSpPr>
        <p:spPr>
          <a:xfrm>
            <a:off x="2368390" y="3833146"/>
            <a:ext cx="515969" cy="543305"/>
          </a:xfrm>
          <a:prstGeom prst="rect">
            <a:avLst/>
          </a:prstGeom>
          <a:blipFill>
            <a:blip r:embed="rId2" cstate="print"/>
            <a:stretch>
              <a:fillRect/>
            </a:stretch>
          </a:blipFill>
        </p:spPr>
        <p:txBody>
          <a:bodyPr wrap="square" lIns="0" tIns="0" rIns="0" bIns="0" rtlCol="0"/>
          <a:lstStyle/>
          <a:p>
            <a:endParaRPr sz="1350"/>
          </a:p>
        </p:txBody>
      </p:sp>
      <p:sp>
        <p:nvSpPr>
          <p:cNvPr id="6" name="object 6"/>
          <p:cNvSpPr/>
          <p:nvPr/>
        </p:nvSpPr>
        <p:spPr>
          <a:xfrm>
            <a:off x="2363628" y="2997280"/>
            <a:ext cx="4344781" cy="2181434"/>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2502789" y="3952113"/>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8" name="object 8"/>
          <p:cNvSpPr txBox="1"/>
          <p:nvPr/>
        </p:nvSpPr>
        <p:spPr>
          <a:xfrm>
            <a:off x="3441001" y="313239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9" name="object 9"/>
          <p:cNvSpPr txBox="1"/>
          <p:nvPr/>
        </p:nvSpPr>
        <p:spPr>
          <a:xfrm>
            <a:off x="3471100" y="474373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0" name="object 10"/>
          <p:cNvSpPr txBox="1"/>
          <p:nvPr/>
        </p:nvSpPr>
        <p:spPr>
          <a:xfrm>
            <a:off x="6362890" y="383438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1" name="object 11"/>
          <p:cNvSpPr txBox="1"/>
          <p:nvPr/>
        </p:nvSpPr>
        <p:spPr>
          <a:xfrm>
            <a:off x="5073872" y="31266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2" name="object 12"/>
          <p:cNvSpPr txBox="1"/>
          <p:nvPr/>
        </p:nvSpPr>
        <p:spPr>
          <a:xfrm>
            <a:off x="5084635" y="47288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3" name="object 13"/>
          <p:cNvSpPr txBox="1"/>
          <p:nvPr/>
        </p:nvSpPr>
        <p:spPr>
          <a:xfrm>
            <a:off x="4169759" y="4657821"/>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4" name="object 14"/>
          <p:cNvSpPr txBox="1"/>
          <p:nvPr/>
        </p:nvSpPr>
        <p:spPr>
          <a:xfrm>
            <a:off x="4920498" y="4060031"/>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5" name="object 15"/>
          <p:cNvSpPr txBox="1"/>
          <p:nvPr/>
        </p:nvSpPr>
        <p:spPr>
          <a:xfrm>
            <a:off x="4081081" y="3029521"/>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7"/>
          <p:cNvGraphicFramePr>
            <a:graphicFrameLocks noGrp="1"/>
          </p:cNvGraphicFramePr>
          <p:nvPr>
            <p:extLst>
              <p:ext uri="{D42A27DB-BD31-4B8C-83A1-F6EECF244321}">
                <p14:modId xmlns:p14="http://schemas.microsoft.com/office/powerpoint/2010/main" val="712982863"/>
              </p:ext>
            </p:extLst>
          </p:nvPr>
        </p:nvGraphicFramePr>
        <p:xfrm>
          <a:off x="209979" y="3853338"/>
          <a:ext cx="5088253" cy="742759"/>
        </p:xfrm>
        <a:graphic>
          <a:graphicData uri="http://schemas.openxmlformats.org/drawingml/2006/table">
            <a:tbl>
              <a:tblPr firstRow="1" bandRow="1">
                <a:tableStyleId>{2D5ABB26-0587-4C30-8999-92F81FD0307C}</a:tableStyleId>
              </a:tblPr>
              <a:tblGrid>
                <a:gridCol w="738188">
                  <a:extLst>
                    <a:ext uri="{9D8B030D-6E8A-4147-A177-3AD203B41FA5}">
                      <a16:colId xmlns:a16="http://schemas.microsoft.com/office/drawing/2014/main" val="20000"/>
                    </a:ext>
                  </a:extLst>
                </a:gridCol>
                <a:gridCol w="761048">
                  <a:extLst>
                    <a:ext uri="{9D8B030D-6E8A-4147-A177-3AD203B41FA5}">
                      <a16:colId xmlns:a16="http://schemas.microsoft.com/office/drawing/2014/main" val="20001"/>
                    </a:ext>
                  </a:extLst>
                </a:gridCol>
                <a:gridCol w="683894">
                  <a:extLst>
                    <a:ext uri="{9D8B030D-6E8A-4147-A177-3AD203B41FA5}">
                      <a16:colId xmlns:a16="http://schemas.microsoft.com/office/drawing/2014/main" val="20002"/>
                    </a:ext>
                  </a:extLst>
                </a:gridCol>
                <a:gridCol w="740092">
                  <a:extLst>
                    <a:ext uri="{9D8B030D-6E8A-4147-A177-3AD203B41FA5}">
                      <a16:colId xmlns:a16="http://schemas.microsoft.com/office/drawing/2014/main" val="20003"/>
                    </a:ext>
                  </a:extLst>
                </a:gridCol>
                <a:gridCol w="713422">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5328">
                  <a:extLst>
                    <a:ext uri="{9D8B030D-6E8A-4147-A177-3AD203B41FA5}">
                      <a16:colId xmlns:a16="http://schemas.microsoft.com/office/drawing/2014/main" val="20006"/>
                    </a:ext>
                  </a:extLst>
                </a:gridCol>
              </a:tblGrid>
              <a:tr h="346058">
                <a:tc>
                  <a:txBody>
                    <a:bodyPr/>
                    <a:lstStyle/>
                    <a:p>
                      <a:pPr>
                        <a:lnSpc>
                          <a:spcPct val="100000"/>
                        </a:lnSpc>
                      </a:pPr>
                      <a:endParaRPr sz="1600">
                        <a:latin typeface="Times New Roman"/>
                        <a:cs typeface="Times New Roman"/>
                      </a:endParaRPr>
                    </a:p>
                  </a:txBody>
                  <a:tcPr marL="0" marR="0" marT="0" marB="0">
                    <a:solidFill>
                      <a:srgbClr val="000000"/>
                    </a:solidFill>
                  </a:tcPr>
                </a:tc>
                <a:tc>
                  <a:txBody>
                    <a:bodyPr/>
                    <a:lstStyle/>
                    <a:p>
                      <a:pPr marL="399415">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FFC000"/>
                      </a:solidFill>
                      <a:prstDash val="solid"/>
                    </a:lnT>
                    <a:solidFill>
                      <a:srgbClr val="000000"/>
                    </a:solidFill>
                  </a:tcPr>
                </a:tc>
                <a:tc>
                  <a:txBody>
                    <a:bodyPr/>
                    <a:lstStyle/>
                    <a:p>
                      <a:pPr marR="4635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lnT w="76200">
                      <a:solidFill>
                        <a:srgbClr val="FFC000"/>
                      </a:solidFill>
                      <a:prstDash val="solid"/>
                    </a:lnT>
                    <a:solidFill>
                      <a:srgbClr val="000000"/>
                    </a:solidFill>
                  </a:tcPr>
                </a:tc>
                <a:tc>
                  <a:txBody>
                    <a:bodyPr/>
                    <a:lstStyle/>
                    <a:p>
                      <a:pPr marR="825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lnT w="76200">
                      <a:solidFill>
                        <a:srgbClr val="FFC000"/>
                      </a:solidFill>
                      <a:prstDash val="solid"/>
                    </a:lnT>
                    <a:solidFill>
                      <a:srgbClr val="000000"/>
                    </a:solidFill>
                  </a:tcPr>
                </a:tc>
                <a:tc>
                  <a:txBody>
                    <a:bodyPr/>
                    <a:lstStyle/>
                    <a:p>
                      <a:pPr marR="8890"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lnT w="76200">
                      <a:solidFill>
                        <a:srgbClr val="00AF50"/>
                      </a:solidFill>
                      <a:prstDash val="solid"/>
                    </a:lnT>
                    <a:solidFill>
                      <a:srgbClr val="000000"/>
                    </a:solidFill>
                  </a:tcPr>
                </a:tc>
                <a:tc>
                  <a:txBody>
                    <a:bodyPr/>
                    <a:lstStyle/>
                    <a:p>
                      <a:pPr marR="400685" algn="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lnT w="76200">
                      <a:solidFill>
                        <a:srgbClr val="00AF50"/>
                      </a:solidFill>
                      <a:prstDash val="solid"/>
                    </a:lnT>
                    <a:solidFill>
                      <a:srgbClr val="000000"/>
                    </a:solidFill>
                  </a:tcPr>
                </a:tc>
                <a:tc>
                  <a:txBody>
                    <a:bodyPr/>
                    <a:lstStyle/>
                    <a:p>
                      <a:pPr marR="398780" algn="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lnT w="76200">
                      <a:solidFill>
                        <a:srgbClr val="00AF50"/>
                      </a:solidFill>
                      <a:prstDash val="solid"/>
                    </a:lnT>
                    <a:solidFill>
                      <a:srgbClr val="000000"/>
                    </a:solidFill>
                  </a:tcPr>
                </a:tc>
                <a:extLst>
                  <a:ext uri="{0D108BD9-81ED-4DB2-BD59-A6C34878D82A}">
                    <a16:rowId xmlns:a16="http://schemas.microsoft.com/office/drawing/2014/main" val="10000"/>
                  </a:ext>
                </a:extLst>
              </a:tr>
              <a:tr h="396701">
                <a:tc>
                  <a:txBody>
                    <a:bodyPr/>
                    <a:lstStyle/>
                    <a:p>
                      <a:pPr marL="235585">
                        <a:lnSpc>
                          <a:spcPct val="100000"/>
                        </a:lnSpc>
                        <a:spcBef>
                          <a:spcPts val="965"/>
                        </a:spcBef>
                      </a:pPr>
                      <a:r>
                        <a:rPr sz="1500" dirty="0">
                          <a:latin typeface="微軟正黑體"/>
                          <a:cs typeface="微軟正黑體"/>
                        </a:rPr>
                        <a:t>距離</a:t>
                      </a:r>
                      <a:endParaRPr sz="1500">
                        <a:latin typeface="微軟正黑體"/>
                        <a:cs typeface="微軟正黑體"/>
                      </a:endParaRPr>
                    </a:p>
                  </a:txBody>
                  <a:tcPr marL="0" marR="0" marT="91916" marB="0"/>
                </a:tc>
                <a:tc>
                  <a:txBody>
                    <a:bodyPr/>
                    <a:lstStyle/>
                    <a:p>
                      <a:pPr marL="399415">
                        <a:lnSpc>
                          <a:spcPct val="100000"/>
                        </a:lnSpc>
                        <a:spcBef>
                          <a:spcPts val="965"/>
                        </a:spcBef>
                      </a:pPr>
                      <a:r>
                        <a:rPr lang="en-US" altLang="zh-TW" sz="1500" b="1" dirty="0">
                          <a:solidFill>
                            <a:srgbClr val="006FC0"/>
                          </a:solidFill>
                          <a:latin typeface="微軟正黑體"/>
                          <a:cs typeface="微軟正黑體"/>
                        </a:rPr>
                        <a:t>0</a:t>
                      </a:r>
                      <a:endParaRPr sz="1500" dirty="0">
                        <a:latin typeface="微軟正黑體"/>
                        <a:cs typeface="微軟正黑體"/>
                      </a:endParaRPr>
                    </a:p>
                  </a:txBody>
                  <a:tcPr marL="0" marR="0" marT="91916" marB="0">
                    <a:lnB w="76200">
                      <a:solidFill>
                        <a:srgbClr val="FFC000"/>
                      </a:solidFill>
                      <a:prstDash val="solid"/>
                    </a:lnB>
                  </a:tcPr>
                </a:tc>
                <a:tc>
                  <a:txBody>
                    <a:bodyPr/>
                    <a:lstStyle/>
                    <a:p>
                      <a:pPr marR="48260" algn="ctr">
                        <a:lnSpc>
                          <a:spcPct val="100000"/>
                        </a:lnSpc>
                        <a:spcBef>
                          <a:spcPts val="965"/>
                        </a:spcBef>
                      </a:pPr>
                      <a:r>
                        <a:rPr sz="1500" dirty="0">
                          <a:latin typeface="微軟正黑體"/>
                          <a:cs typeface="微軟正黑體"/>
                        </a:rPr>
                        <a:t>10</a:t>
                      </a:r>
                      <a:endParaRPr sz="1500">
                        <a:latin typeface="微軟正黑體"/>
                        <a:cs typeface="微軟正黑體"/>
                      </a:endParaRPr>
                    </a:p>
                  </a:txBody>
                  <a:tcPr marL="0" marR="0" marT="91916" marB="0">
                    <a:lnB w="76200">
                      <a:solidFill>
                        <a:srgbClr val="FFC000"/>
                      </a:solidFill>
                      <a:prstDash val="solid"/>
                    </a:lnB>
                  </a:tcPr>
                </a:tc>
                <a:tc>
                  <a:txBody>
                    <a:bodyPr/>
                    <a:lstStyle/>
                    <a:p>
                      <a:pPr marR="10160" algn="ctr">
                        <a:lnSpc>
                          <a:spcPct val="100000"/>
                        </a:lnSpc>
                        <a:spcBef>
                          <a:spcPts val="965"/>
                        </a:spcBef>
                      </a:pPr>
                      <a:r>
                        <a:rPr sz="1500" dirty="0">
                          <a:latin typeface="微軟正黑體"/>
                          <a:cs typeface="微軟正黑體"/>
                        </a:rPr>
                        <a:t>20</a:t>
                      </a:r>
                      <a:endParaRPr sz="1500">
                        <a:latin typeface="微軟正黑體"/>
                        <a:cs typeface="微軟正黑體"/>
                      </a:endParaRPr>
                    </a:p>
                  </a:txBody>
                  <a:tcPr marL="0" marR="0" marT="91916" marB="0">
                    <a:lnB w="76200">
                      <a:solidFill>
                        <a:srgbClr val="FFC000"/>
                      </a:solidFill>
                      <a:prstDash val="solid"/>
                    </a:lnB>
                  </a:tcPr>
                </a:tc>
                <a:tc>
                  <a:txBody>
                    <a:bodyPr/>
                    <a:lstStyle/>
                    <a:p>
                      <a:pPr marR="8890" algn="ctr">
                        <a:lnSpc>
                          <a:spcPct val="100000"/>
                        </a:lnSpc>
                        <a:spcBef>
                          <a:spcPts val="965"/>
                        </a:spcBef>
                      </a:pPr>
                      <a:r>
                        <a:rPr sz="1500" dirty="0">
                          <a:latin typeface="微軟正黑體"/>
                          <a:cs typeface="微軟正黑體"/>
                        </a:rPr>
                        <a:t>∞</a:t>
                      </a:r>
                      <a:endParaRPr sz="1500">
                        <a:latin typeface="微軟正黑體"/>
                        <a:cs typeface="微軟正黑體"/>
                      </a:endParaRPr>
                    </a:p>
                  </a:txBody>
                  <a:tcPr marL="0" marR="0" marT="91916" marB="0">
                    <a:lnB w="76200">
                      <a:solidFill>
                        <a:srgbClr val="00AF50"/>
                      </a:solidFill>
                      <a:prstDash val="solid"/>
                    </a:lnB>
                  </a:tcPr>
                </a:tc>
                <a:tc>
                  <a:txBody>
                    <a:bodyPr/>
                    <a:lstStyle/>
                    <a:p>
                      <a:pPr marR="363855" algn="r">
                        <a:lnSpc>
                          <a:spcPct val="100000"/>
                        </a:lnSpc>
                        <a:spcBef>
                          <a:spcPts val="965"/>
                        </a:spcBef>
                      </a:pPr>
                      <a:r>
                        <a:rPr sz="1500" dirty="0">
                          <a:latin typeface="微軟正黑體"/>
                          <a:cs typeface="微軟正黑體"/>
                        </a:rPr>
                        <a:t>∞</a:t>
                      </a:r>
                      <a:endParaRPr sz="1500">
                        <a:latin typeface="微軟正黑體"/>
                        <a:cs typeface="微軟正黑體"/>
                      </a:endParaRPr>
                    </a:p>
                  </a:txBody>
                  <a:tcPr marL="0" marR="0" marT="91916" marB="0">
                    <a:lnB w="76200">
                      <a:solidFill>
                        <a:srgbClr val="00AF50"/>
                      </a:solidFill>
                      <a:prstDash val="solid"/>
                    </a:lnB>
                  </a:tcPr>
                </a:tc>
                <a:tc>
                  <a:txBody>
                    <a:bodyPr/>
                    <a:lstStyle/>
                    <a:p>
                      <a:pPr marR="362585" algn="r">
                        <a:lnSpc>
                          <a:spcPct val="100000"/>
                        </a:lnSpc>
                        <a:spcBef>
                          <a:spcPts val="965"/>
                        </a:spcBef>
                      </a:pPr>
                      <a:r>
                        <a:rPr sz="1500" dirty="0">
                          <a:latin typeface="微軟正黑體"/>
                          <a:cs typeface="微軟正黑體"/>
                        </a:rPr>
                        <a:t>∞</a:t>
                      </a:r>
                    </a:p>
                  </a:txBody>
                  <a:tcPr marL="0" marR="0" marT="91916" marB="0">
                    <a:lnB w="76200">
                      <a:solidFill>
                        <a:srgbClr val="00AF5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dirty="0"/>
              <a:t>Dijkstra </a:t>
            </a:r>
            <a:r>
              <a:rPr lang="zh-TW" altLang="en-US" dirty="0"/>
              <a:t>演算法</a:t>
            </a:r>
            <a:r>
              <a:rPr lang="en-US" altLang="zh-TW" dirty="0"/>
              <a:t>–</a:t>
            </a:r>
            <a:r>
              <a:rPr lang="zh-TW" altLang="en-US" dirty="0"/>
              <a:t>步驟</a:t>
            </a:r>
            <a:r>
              <a:rPr lang="en-US" altLang="zh-TW" dirty="0"/>
              <a:t>1</a:t>
            </a:r>
          </a:p>
        </p:txBody>
      </p:sp>
      <p:sp>
        <p:nvSpPr>
          <p:cNvPr id="28" name="內容版面配置區 27">
            <a:extLst>
              <a:ext uri="{FF2B5EF4-FFF2-40B4-BE49-F238E27FC236}">
                <a16:creationId xmlns:a16="http://schemas.microsoft.com/office/drawing/2014/main" id="{B6081792-8A2A-4D82-8B8E-EB6A07902D25}"/>
              </a:ext>
            </a:extLst>
          </p:cNvPr>
          <p:cNvSpPr>
            <a:spLocks noGrp="1"/>
          </p:cNvSpPr>
          <p:nvPr>
            <p:ph idx="1"/>
          </p:nvPr>
        </p:nvSpPr>
        <p:spPr/>
        <p:txBody>
          <a:bodyPr/>
          <a:lstStyle/>
          <a:p>
            <a:r>
              <a:rPr lang="zh-TW" altLang="en-US" dirty="0">
                <a:latin typeface="微軟正黑體"/>
                <a:cs typeface="微軟正黑體"/>
              </a:rPr>
              <a:t>步驟</a:t>
            </a:r>
            <a:r>
              <a:rPr lang="zh-TW" altLang="en-US" spc="-68" dirty="0">
                <a:latin typeface="微軟正黑體"/>
                <a:cs typeface="微軟正黑體"/>
              </a:rPr>
              <a:t> </a:t>
            </a:r>
            <a:r>
              <a:rPr lang="en-US" altLang="zh-TW" dirty="0">
                <a:latin typeface="微軟正黑體"/>
                <a:cs typeface="微軟正黑體"/>
              </a:rPr>
              <a:t>1</a:t>
            </a:r>
            <a:r>
              <a:rPr lang="zh-TW" altLang="en-US" dirty="0">
                <a:latin typeface="微軟正黑體"/>
                <a:cs typeface="微軟正黑體"/>
              </a:rPr>
              <a:t>：先列出指定點</a:t>
            </a:r>
            <a:r>
              <a:rPr lang="en-US" altLang="zh-TW" spc="-4" dirty="0">
                <a:latin typeface="微軟正黑體"/>
                <a:cs typeface="微軟正黑體"/>
              </a:rPr>
              <a:t>(</a:t>
            </a:r>
            <a:r>
              <a:rPr lang="zh-TW" altLang="en-US" dirty="0">
                <a:latin typeface="微軟正黑體"/>
                <a:cs typeface="微軟正黑體"/>
              </a:rPr>
              <a:t>節點</a:t>
            </a:r>
            <a:r>
              <a:rPr lang="en-US" altLang="zh-TW" spc="-4" dirty="0">
                <a:latin typeface="微軟正黑體"/>
                <a:cs typeface="微軟正黑體"/>
              </a:rPr>
              <a:t>1)</a:t>
            </a:r>
            <a:r>
              <a:rPr lang="zh-TW" altLang="en-US" dirty="0">
                <a:latin typeface="微軟正黑體"/>
                <a:cs typeface="微軟正黑體"/>
              </a:rPr>
              <a:t>到其它點的初始距離</a:t>
            </a:r>
          </a:p>
          <a:p>
            <a:endParaRPr lang="zh-TW" altLang="en-US" dirty="0"/>
          </a:p>
        </p:txBody>
      </p:sp>
      <p:sp>
        <p:nvSpPr>
          <p:cNvPr id="5" name="object 5"/>
          <p:cNvSpPr/>
          <p:nvPr/>
        </p:nvSpPr>
        <p:spPr>
          <a:xfrm>
            <a:off x="5396675" y="3561968"/>
            <a:ext cx="431958" cy="432054"/>
          </a:xfrm>
          <a:prstGeom prst="rect">
            <a:avLst/>
          </a:prstGeom>
          <a:blipFill>
            <a:blip r:embed="rId2" cstate="print"/>
            <a:stretch>
              <a:fillRect/>
            </a:stretch>
          </a:blipFill>
        </p:spPr>
        <p:txBody>
          <a:bodyPr wrap="square" lIns="0" tIns="0" rIns="0" bIns="0" rtlCol="0"/>
          <a:lstStyle/>
          <a:p>
            <a:endParaRPr sz="1350"/>
          </a:p>
        </p:txBody>
      </p:sp>
      <p:sp>
        <p:nvSpPr>
          <p:cNvPr id="6" name="object 6"/>
          <p:cNvSpPr/>
          <p:nvPr/>
        </p:nvSpPr>
        <p:spPr>
          <a:xfrm>
            <a:off x="5391912" y="2895172"/>
            <a:ext cx="3640407" cy="1738979"/>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5489448" y="3625216"/>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8" name="object 8"/>
          <p:cNvSpPr txBox="1"/>
          <p:nvPr/>
        </p:nvSpPr>
        <p:spPr>
          <a:xfrm>
            <a:off x="6282500" y="2973286"/>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9" name="object 9"/>
          <p:cNvSpPr txBox="1"/>
          <p:nvPr/>
        </p:nvSpPr>
        <p:spPr>
          <a:xfrm>
            <a:off x="6307835" y="425481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0" name="object 10"/>
          <p:cNvSpPr txBox="1"/>
          <p:nvPr/>
        </p:nvSpPr>
        <p:spPr>
          <a:xfrm>
            <a:off x="8729186" y="3531679"/>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1" name="object 11"/>
          <p:cNvSpPr txBox="1"/>
          <p:nvPr/>
        </p:nvSpPr>
        <p:spPr>
          <a:xfrm>
            <a:off x="7649717" y="296894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2" name="object 12"/>
          <p:cNvSpPr txBox="1"/>
          <p:nvPr/>
        </p:nvSpPr>
        <p:spPr>
          <a:xfrm>
            <a:off x="7658671" y="4242912"/>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3" name="object 13"/>
          <p:cNvSpPr txBox="1"/>
          <p:nvPr/>
        </p:nvSpPr>
        <p:spPr>
          <a:xfrm>
            <a:off x="6914959" y="4193952"/>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4" name="object 14"/>
          <p:cNvSpPr txBox="1"/>
          <p:nvPr/>
        </p:nvSpPr>
        <p:spPr>
          <a:xfrm>
            <a:off x="7512822" y="3684841"/>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5" name="object 15"/>
          <p:cNvSpPr txBox="1"/>
          <p:nvPr/>
        </p:nvSpPr>
        <p:spPr>
          <a:xfrm>
            <a:off x="6840664" y="289922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8" name="object 18"/>
          <p:cNvSpPr/>
          <p:nvPr/>
        </p:nvSpPr>
        <p:spPr>
          <a:xfrm>
            <a:off x="632058" y="2576127"/>
            <a:ext cx="3697129" cy="1216819"/>
          </a:xfrm>
          <a:custGeom>
            <a:avLst/>
            <a:gdLst/>
            <a:ahLst/>
            <a:cxnLst/>
            <a:rect l="l" t="t" r="r" b="b"/>
            <a:pathLst>
              <a:path w="4929505" h="1622425">
                <a:moveTo>
                  <a:pt x="2457822" y="0"/>
                </a:moveTo>
                <a:lnTo>
                  <a:pt x="2332130" y="908"/>
                </a:lnTo>
                <a:lnTo>
                  <a:pt x="2207546" y="3491"/>
                </a:lnTo>
                <a:lnTo>
                  <a:pt x="2084274" y="7716"/>
                </a:lnTo>
                <a:lnTo>
                  <a:pt x="1962520" y="13550"/>
                </a:lnTo>
                <a:lnTo>
                  <a:pt x="1842487" y="20959"/>
                </a:lnTo>
                <a:lnTo>
                  <a:pt x="1724382" y="29911"/>
                </a:lnTo>
                <a:lnTo>
                  <a:pt x="1608408" y="40371"/>
                </a:lnTo>
                <a:lnTo>
                  <a:pt x="1494772" y="52307"/>
                </a:lnTo>
                <a:lnTo>
                  <a:pt x="1383677" y="65686"/>
                </a:lnTo>
                <a:lnTo>
                  <a:pt x="1275329" y="80474"/>
                </a:lnTo>
                <a:lnTo>
                  <a:pt x="1169932" y="96637"/>
                </a:lnTo>
                <a:lnTo>
                  <a:pt x="1067692" y="114144"/>
                </a:lnTo>
                <a:lnTo>
                  <a:pt x="968813" y="132960"/>
                </a:lnTo>
                <a:lnTo>
                  <a:pt x="920698" y="142849"/>
                </a:lnTo>
                <a:lnTo>
                  <a:pt x="873500" y="153053"/>
                </a:lnTo>
                <a:lnTo>
                  <a:pt x="827245" y="163568"/>
                </a:lnTo>
                <a:lnTo>
                  <a:pt x="781959" y="174389"/>
                </a:lnTo>
                <a:lnTo>
                  <a:pt x="737666" y="185512"/>
                </a:lnTo>
                <a:lnTo>
                  <a:pt x="694394" y="196934"/>
                </a:lnTo>
                <a:lnTo>
                  <a:pt x="652166" y="208651"/>
                </a:lnTo>
                <a:lnTo>
                  <a:pt x="611009" y="220657"/>
                </a:lnTo>
                <a:lnTo>
                  <a:pt x="570949" y="232949"/>
                </a:lnTo>
                <a:lnTo>
                  <a:pt x="532011" y="245523"/>
                </a:lnTo>
                <a:lnTo>
                  <a:pt x="494221" y="258374"/>
                </a:lnTo>
                <a:lnTo>
                  <a:pt x="457603" y="271499"/>
                </a:lnTo>
                <a:lnTo>
                  <a:pt x="387992" y="298552"/>
                </a:lnTo>
                <a:lnTo>
                  <a:pt x="323381" y="326649"/>
                </a:lnTo>
                <a:lnTo>
                  <a:pt x="263975" y="355756"/>
                </a:lnTo>
                <a:lnTo>
                  <a:pt x="209980" y="385841"/>
                </a:lnTo>
                <a:lnTo>
                  <a:pt x="161600" y="416870"/>
                </a:lnTo>
                <a:lnTo>
                  <a:pt x="119040" y="448809"/>
                </a:lnTo>
                <a:lnTo>
                  <a:pt x="82506" y="481627"/>
                </a:lnTo>
                <a:lnTo>
                  <a:pt x="50038" y="518043"/>
                </a:lnTo>
                <a:lnTo>
                  <a:pt x="24148" y="557383"/>
                </a:lnTo>
                <a:lnTo>
                  <a:pt x="7634" y="596599"/>
                </a:lnTo>
                <a:lnTo>
                  <a:pt x="293" y="635607"/>
                </a:lnTo>
                <a:lnTo>
                  <a:pt x="0" y="655006"/>
                </a:lnTo>
                <a:lnTo>
                  <a:pt x="1923" y="674321"/>
                </a:lnTo>
                <a:lnTo>
                  <a:pt x="12322" y="712653"/>
                </a:lnTo>
                <a:lnTo>
                  <a:pt x="31286" y="750518"/>
                </a:lnTo>
                <a:lnTo>
                  <a:pt x="58614" y="787830"/>
                </a:lnTo>
                <a:lnTo>
                  <a:pt x="94102" y="824502"/>
                </a:lnTo>
                <a:lnTo>
                  <a:pt x="137548" y="860449"/>
                </a:lnTo>
                <a:lnTo>
                  <a:pt x="188750" y="895585"/>
                </a:lnTo>
                <a:lnTo>
                  <a:pt x="247504" y="929823"/>
                </a:lnTo>
                <a:lnTo>
                  <a:pt x="313609" y="963077"/>
                </a:lnTo>
                <a:lnTo>
                  <a:pt x="349354" y="979308"/>
                </a:lnTo>
                <a:lnTo>
                  <a:pt x="386861" y="995261"/>
                </a:lnTo>
                <a:lnTo>
                  <a:pt x="426104" y="1010925"/>
                </a:lnTo>
                <a:lnTo>
                  <a:pt x="467058" y="1026290"/>
                </a:lnTo>
                <a:lnTo>
                  <a:pt x="509698" y="1041343"/>
                </a:lnTo>
                <a:lnTo>
                  <a:pt x="553998" y="1056076"/>
                </a:lnTo>
                <a:lnTo>
                  <a:pt x="599933" y="1070476"/>
                </a:lnTo>
                <a:lnTo>
                  <a:pt x="647478" y="1084534"/>
                </a:lnTo>
                <a:lnTo>
                  <a:pt x="696607" y="1098238"/>
                </a:lnTo>
                <a:lnTo>
                  <a:pt x="747295" y="1111577"/>
                </a:lnTo>
                <a:lnTo>
                  <a:pt x="799517" y="1124542"/>
                </a:lnTo>
                <a:lnTo>
                  <a:pt x="853247" y="1137121"/>
                </a:lnTo>
                <a:lnTo>
                  <a:pt x="908461" y="1149303"/>
                </a:lnTo>
                <a:lnTo>
                  <a:pt x="965132" y="1161077"/>
                </a:lnTo>
                <a:lnTo>
                  <a:pt x="1023235" y="1172434"/>
                </a:lnTo>
                <a:lnTo>
                  <a:pt x="1082746" y="1183362"/>
                </a:lnTo>
                <a:lnTo>
                  <a:pt x="1143638" y="1193849"/>
                </a:lnTo>
                <a:lnTo>
                  <a:pt x="1205887" y="1203887"/>
                </a:lnTo>
                <a:lnTo>
                  <a:pt x="1269466" y="1213463"/>
                </a:lnTo>
                <a:lnTo>
                  <a:pt x="1334352" y="1222567"/>
                </a:lnTo>
                <a:lnTo>
                  <a:pt x="1467939" y="1239317"/>
                </a:lnTo>
                <a:lnTo>
                  <a:pt x="1606446" y="1254049"/>
                </a:lnTo>
                <a:lnTo>
                  <a:pt x="1749669" y="1266678"/>
                </a:lnTo>
                <a:lnTo>
                  <a:pt x="1897407" y="1277118"/>
                </a:lnTo>
                <a:lnTo>
                  <a:pt x="2315110" y="1621796"/>
                </a:lnTo>
                <a:lnTo>
                  <a:pt x="2836953" y="1287024"/>
                </a:lnTo>
                <a:lnTo>
                  <a:pt x="2974231" y="1280468"/>
                </a:lnTo>
                <a:lnTo>
                  <a:pt x="3108793" y="1271964"/>
                </a:lnTo>
                <a:lnTo>
                  <a:pt x="3240410" y="1261568"/>
                </a:lnTo>
                <a:lnTo>
                  <a:pt x="3368855" y="1249335"/>
                </a:lnTo>
                <a:lnTo>
                  <a:pt x="3493897" y="1235321"/>
                </a:lnTo>
                <a:lnTo>
                  <a:pt x="3615309" y="1219582"/>
                </a:lnTo>
                <a:lnTo>
                  <a:pt x="3732862" y="1202172"/>
                </a:lnTo>
                <a:lnTo>
                  <a:pt x="3790120" y="1192858"/>
                </a:lnTo>
                <a:lnTo>
                  <a:pt x="3846328" y="1183148"/>
                </a:lnTo>
                <a:lnTo>
                  <a:pt x="3901457" y="1173047"/>
                </a:lnTo>
                <a:lnTo>
                  <a:pt x="3955478" y="1162564"/>
                </a:lnTo>
                <a:lnTo>
                  <a:pt x="4008363" y="1151704"/>
                </a:lnTo>
                <a:lnTo>
                  <a:pt x="4060083" y="1140476"/>
                </a:lnTo>
                <a:lnTo>
                  <a:pt x="4110610" y="1128885"/>
                </a:lnTo>
                <a:lnTo>
                  <a:pt x="4159915" y="1116939"/>
                </a:lnTo>
                <a:lnTo>
                  <a:pt x="4207969" y="1104645"/>
                </a:lnTo>
                <a:lnTo>
                  <a:pt x="4254745" y="1092010"/>
                </a:lnTo>
                <a:lnTo>
                  <a:pt x="4300213" y="1079040"/>
                </a:lnTo>
                <a:lnTo>
                  <a:pt x="4344345" y="1065742"/>
                </a:lnTo>
                <a:lnTo>
                  <a:pt x="4387112" y="1052125"/>
                </a:lnTo>
                <a:lnTo>
                  <a:pt x="4428486" y="1038193"/>
                </a:lnTo>
                <a:lnTo>
                  <a:pt x="4468439" y="1023955"/>
                </a:lnTo>
                <a:lnTo>
                  <a:pt x="4506940" y="1009417"/>
                </a:lnTo>
                <a:lnTo>
                  <a:pt x="4543963" y="994586"/>
                </a:lnTo>
                <a:lnTo>
                  <a:pt x="4579478" y="979469"/>
                </a:lnTo>
                <a:lnTo>
                  <a:pt x="4645872" y="948406"/>
                </a:lnTo>
                <a:lnTo>
                  <a:pt x="4705892" y="916282"/>
                </a:lnTo>
                <a:lnTo>
                  <a:pt x="4759311" y="883152"/>
                </a:lnTo>
                <a:lnTo>
                  <a:pt x="4805900" y="849074"/>
                </a:lnTo>
                <a:lnTo>
                  <a:pt x="4845429" y="814101"/>
                </a:lnTo>
                <a:lnTo>
                  <a:pt x="4879004" y="776607"/>
                </a:lnTo>
                <a:lnTo>
                  <a:pt x="4904902" y="737267"/>
                </a:lnTo>
                <a:lnTo>
                  <a:pt x="4921423" y="698048"/>
                </a:lnTo>
                <a:lnTo>
                  <a:pt x="4928768" y="659037"/>
                </a:lnTo>
                <a:lnTo>
                  <a:pt x="4929064" y="639637"/>
                </a:lnTo>
                <a:lnTo>
                  <a:pt x="4927143" y="620321"/>
                </a:lnTo>
                <a:lnTo>
                  <a:pt x="4916747" y="581985"/>
                </a:lnTo>
                <a:lnTo>
                  <a:pt x="4897786" y="544115"/>
                </a:lnTo>
                <a:lnTo>
                  <a:pt x="4870460" y="506799"/>
                </a:lnTo>
                <a:lnTo>
                  <a:pt x="4834973" y="470122"/>
                </a:lnTo>
                <a:lnTo>
                  <a:pt x="4791528" y="434170"/>
                </a:lnTo>
                <a:lnTo>
                  <a:pt x="4740326" y="399030"/>
                </a:lnTo>
                <a:lnTo>
                  <a:pt x="4681571" y="364787"/>
                </a:lnTo>
                <a:lnTo>
                  <a:pt x="4615466" y="331529"/>
                </a:lnTo>
                <a:lnTo>
                  <a:pt x="4579720" y="315296"/>
                </a:lnTo>
                <a:lnTo>
                  <a:pt x="4542212" y="299341"/>
                </a:lnTo>
                <a:lnTo>
                  <a:pt x="4502968" y="283675"/>
                </a:lnTo>
                <a:lnTo>
                  <a:pt x="4462013" y="268309"/>
                </a:lnTo>
                <a:lnTo>
                  <a:pt x="4419372" y="253254"/>
                </a:lnTo>
                <a:lnTo>
                  <a:pt x="4375071" y="238521"/>
                </a:lnTo>
                <a:lnTo>
                  <a:pt x="4329135" y="224119"/>
                </a:lnTo>
                <a:lnTo>
                  <a:pt x="4281589" y="210061"/>
                </a:lnTo>
                <a:lnTo>
                  <a:pt x="4232459" y="196357"/>
                </a:lnTo>
                <a:lnTo>
                  <a:pt x="4181769" y="183017"/>
                </a:lnTo>
                <a:lnTo>
                  <a:pt x="4129546" y="170052"/>
                </a:lnTo>
                <a:lnTo>
                  <a:pt x="4075815" y="157474"/>
                </a:lnTo>
                <a:lnTo>
                  <a:pt x="4020601" y="145292"/>
                </a:lnTo>
                <a:lnTo>
                  <a:pt x="3963929" y="133519"/>
                </a:lnTo>
                <a:lnTo>
                  <a:pt x="3905824" y="122163"/>
                </a:lnTo>
                <a:lnTo>
                  <a:pt x="3846313" y="111237"/>
                </a:lnTo>
                <a:lnTo>
                  <a:pt x="3785419" y="100751"/>
                </a:lnTo>
                <a:lnTo>
                  <a:pt x="3723170" y="90716"/>
                </a:lnTo>
                <a:lnTo>
                  <a:pt x="3659589" y="81143"/>
                </a:lnTo>
                <a:lnTo>
                  <a:pt x="3594702" y="72042"/>
                </a:lnTo>
                <a:lnTo>
                  <a:pt x="3461114" y="55300"/>
                </a:lnTo>
                <a:lnTo>
                  <a:pt x="3322606" y="40577"/>
                </a:lnTo>
                <a:lnTo>
                  <a:pt x="3179382" y="27959"/>
                </a:lnTo>
                <a:lnTo>
                  <a:pt x="3031644" y="17532"/>
                </a:lnTo>
                <a:lnTo>
                  <a:pt x="2903505" y="10492"/>
                </a:lnTo>
                <a:lnTo>
                  <a:pt x="2775551" y="5275"/>
                </a:lnTo>
                <a:lnTo>
                  <a:pt x="2647987" y="1851"/>
                </a:lnTo>
                <a:lnTo>
                  <a:pt x="2521019" y="184"/>
                </a:lnTo>
                <a:lnTo>
                  <a:pt x="2457822" y="0"/>
                </a:lnTo>
                <a:close/>
              </a:path>
            </a:pathLst>
          </a:custGeom>
          <a:solidFill>
            <a:srgbClr val="FFF1CC"/>
          </a:solidFill>
        </p:spPr>
        <p:txBody>
          <a:bodyPr wrap="square" lIns="0" tIns="0" rIns="0" bIns="0" rtlCol="0" anchor="ctr"/>
          <a:lstStyle/>
          <a:p>
            <a:pPr algn="ctr"/>
            <a:r>
              <a:rPr lang="zh-TW" altLang="en-US" sz="1350" dirty="0"/>
              <a:t>節點 </a:t>
            </a:r>
            <a:r>
              <a:rPr lang="en-US" altLang="zh-TW" sz="1350" dirty="0"/>
              <a:t>1 </a:t>
            </a:r>
            <a:r>
              <a:rPr lang="zh-TW" altLang="en-US" sz="1350" dirty="0"/>
              <a:t>只有跟節點</a:t>
            </a:r>
            <a:r>
              <a:rPr lang="en-US" altLang="zh-TW" sz="1350" dirty="0"/>
              <a:t>2</a:t>
            </a:r>
            <a:r>
              <a:rPr lang="zh-TW" altLang="en-US" sz="1350" dirty="0"/>
              <a:t>與節點</a:t>
            </a:r>
            <a:r>
              <a:rPr lang="en-US" altLang="zh-TW" sz="1350" dirty="0"/>
              <a:t>3</a:t>
            </a:r>
            <a:r>
              <a:rPr lang="zh-TW" altLang="en-US" sz="1350" dirty="0"/>
              <a:t>相鄰，</a:t>
            </a:r>
            <a:br>
              <a:rPr lang="en-US" altLang="zh-TW" sz="1350" dirty="0"/>
            </a:br>
            <a:r>
              <a:rPr lang="zh-TW" altLang="en-US" sz="1350" dirty="0"/>
              <a:t>因此只有這兩點有初始路程，</a:t>
            </a:r>
            <a:br>
              <a:rPr lang="en-US" altLang="zh-TW" sz="1350" dirty="0"/>
            </a:br>
            <a:r>
              <a:rPr lang="zh-TW" altLang="en-US" sz="1350" dirty="0"/>
              <a:t>其它都先將路程設為無限大</a:t>
            </a:r>
            <a:endParaRPr lang="en-US" altLang="zh-TW" sz="1350" dirty="0"/>
          </a:p>
          <a:p>
            <a:pPr algn="ctr"/>
            <a:endParaRPr sz="1350" dirty="0"/>
          </a:p>
        </p:txBody>
      </p:sp>
      <p:sp>
        <p:nvSpPr>
          <p:cNvPr id="19" name="object 19"/>
          <p:cNvSpPr/>
          <p:nvPr/>
        </p:nvSpPr>
        <p:spPr>
          <a:xfrm>
            <a:off x="632058" y="2576127"/>
            <a:ext cx="3697129" cy="1216819"/>
          </a:xfrm>
          <a:custGeom>
            <a:avLst/>
            <a:gdLst/>
            <a:ahLst/>
            <a:cxnLst/>
            <a:rect l="l" t="t" r="r" b="b"/>
            <a:pathLst>
              <a:path w="4929505" h="1622425">
                <a:moveTo>
                  <a:pt x="2315110" y="1621796"/>
                </a:moveTo>
                <a:lnTo>
                  <a:pt x="1897407" y="1277118"/>
                </a:lnTo>
                <a:lnTo>
                  <a:pt x="1822987" y="1272177"/>
                </a:lnTo>
                <a:lnTo>
                  <a:pt x="1749669" y="1266678"/>
                </a:lnTo>
                <a:lnTo>
                  <a:pt x="1677481" y="1260632"/>
                </a:lnTo>
                <a:lnTo>
                  <a:pt x="1606446" y="1254049"/>
                </a:lnTo>
                <a:lnTo>
                  <a:pt x="1536590" y="1246941"/>
                </a:lnTo>
                <a:lnTo>
                  <a:pt x="1467939" y="1239317"/>
                </a:lnTo>
                <a:lnTo>
                  <a:pt x="1400518" y="1231189"/>
                </a:lnTo>
                <a:lnTo>
                  <a:pt x="1334352" y="1222567"/>
                </a:lnTo>
                <a:lnTo>
                  <a:pt x="1269466" y="1213463"/>
                </a:lnTo>
                <a:lnTo>
                  <a:pt x="1205887" y="1203887"/>
                </a:lnTo>
                <a:lnTo>
                  <a:pt x="1143638" y="1193849"/>
                </a:lnTo>
                <a:lnTo>
                  <a:pt x="1082746" y="1183362"/>
                </a:lnTo>
                <a:lnTo>
                  <a:pt x="1023235" y="1172434"/>
                </a:lnTo>
                <a:lnTo>
                  <a:pt x="965132" y="1161077"/>
                </a:lnTo>
                <a:lnTo>
                  <a:pt x="908461" y="1149303"/>
                </a:lnTo>
                <a:lnTo>
                  <a:pt x="853247" y="1137121"/>
                </a:lnTo>
                <a:lnTo>
                  <a:pt x="799517" y="1124542"/>
                </a:lnTo>
                <a:lnTo>
                  <a:pt x="747295" y="1111577"/>
                </a:lnTo>
                <a:lnTo>
                  <a:pt x="696607" y="1098238"/>
                </a:lnTo>
                <a:lnTo>
                  <a:pt x="647478" y="1084534"/>
                </a:lnTo>
                <a:lnTo>
                  <a:pt x="599933" y="1070476"/>
                </a:lnTo>
                <a:lnTo>
                  <a:pt x="553998" y="1056076"/>
                </a:lnTo>
                <a:lnTo>
                  <a:pt x="509698" y="1041343"/>
                </a:lnTo>
                <a:lnTo>
                  <a:pt x="467058" y="1026290"/>
                </a:lnTo>
                <a:lnTo>
                  <a:pt x="426104" y="1010925"/>
                </a:lnTo>
                <a:lnTo>
                  <a:pt x="386861" y="995261"/>
                </a:lnTo>
                <a:lnTo>
                  <a:pt x="349354" y="979308"/>
                </a:lnTo>
                <a:lnTo>
                  <a:pt x="313609" y="963077"/>
                </a:lnTo>
                <a:lnTo>
                  <a:pt x="247504" y="929823"/>
                </a:lnTo>
                <a:lnTo>
                  <a:pt x="188750" y="895585"/>
                </a:lnTo>
                <a:lnTo>
                  <a:pt x="137548" y="860449"/>
                </a:lnTo>
                <a:lnTo>
                  <a:pt x="94102" y="824502"/>
                </a:lnTo>
                <a:lnTo>
                  <a:pt x="58614" y="787830"/>
                </a:lnTo>
                <a:lnTo>
                  <a:pt x="31286" y="750518"/>
                </a:lnTo>
                <a:lnTo>
                  <a:pt x="12322" y="712653"/>
                </a:lnTo>
                <a:lnTo>
                  <a:pt x="1923" y="674321"/>
                </a:lnTo>
                <a:lnTo>
                  <a:pt x="0" y="655006"/>
                </a:lnTo>
                <a:lnTo>
                  <a:pt x="293" y="635607"/>
                </a:lnTo>
                <a:lnTo>
                  <a:pt x="7634" y="596599"/>
                </a:lnTo>
                <a:lnTo>
                  <a:pt x="24148" y="557383"/>
                </a:lnTo>
                <a:lnTo>
                  <a:pt x="50038" y="518043"/>
                </a:lnTo>
                <a:lnTo>
                  <a:pt x="82506" y="481627"/>
                </a:lnTo>
                <a:lnTo>
                  <a:pt x="119040" y="448809"/>
                </a:lnTo>
                <a:lnTo>
                  <a:pt x="161600" y="416870"/>
                </a:lnTo>
                <a:lnTo>
                  <a:pt x="209980" y="385841"/>
                </a:lnTo>
                <a:lnTo>
                  <a:pt x="263975" y="355756"/>
                </a:lnTo>
                <a:lnTo>
                  <a:pt x="323381" y="326649"/>
                </a:lnTo>
                <a:lnTo>
                  <a:pt x="387992" y="298552"/>
                </a:lnTo>
                <a:lnTo>
                  <a:pt x="457603" y="271499"/>
                </a:lnTo>
                <a:lnTo>
                  <a:pt x="494221" y="258374"/>
                </a:lnTo>
                <a:lnTo>
                  <a:pt x="532011" y="245523"/>
                </a:lnTo>
                <a:lnTo>
                  <a:pt x="570949" y="232949"/>
                </a:lnTo>
                <a:lnTo>
                  <a:pt x="611009" y="220657"/>
                </a:lnTo>
                <a:lnTo>
                  <a:pt x="652166" y="208651"/>
                </a:lnTo>
                <a:lnTo>
                  <a:pt x="694394" y="196934"/>
                </a:lnTo>
                <a:lnTo>
                  <a:pt x="737666" y="185512"/>
                </a:lnTo>
                <a:lnTo>
                  <a:pt x="781959" y="174389"/>
                </a:lnTo>
                <a:lnTo>
                  <a:pt x="827245" y="163568"/>
                </a:lnTo>
                <a:lnTo>
                  <a:pt x="873500" y="153053"/>
                </a:lnTo>
                <a:lnTo>
                  <a:pt x="920698" y="142849"/>
                </a:lnTo>
                <a:lnTo>
                  <a:pt x="968813" y="132960"/>
                </a:lnTo>
                <a:lnTo>
                  <a:pt x="1017819" y="123391"/>
                </a:lnTo>
                <a:lnTo>
                  <a:pt x="1067692" y="114144"/>
                </a:lnTo>
                <a:lnTo>
                  <a:pt x="1118404" y="105225"/>
                </a:lnTo>
                <a:lnTo>
                  <a:pt x="1169932" y="96637"/>
                </a:lnTo>
                <a:lnTo>
                  <a:pt x="1222248" y="88386"/>
                </a:lnTo>
                <a:lnTo>
                  <a:pt x="1275329" y="80474"/>
                </a:lnTo>
                <a:lnTo>
                  <a:pt x="1329147" y="72906"/>
                </a:lnTo>
                <a:lnTo>
                  <a:pt x="1383677" y="65686"/>
                </a:lnTo>
                <a:lnTo>
                  <a:pt x="1438894" y="58818"/>
                </a:lnTo>
                <a:lnTo>
                  <a:pt x="1494772" y="52307"/>
                </a:lnTo>
                <a:lnTo>
                  <a:pt x="1551285" y="46157"/>
                </a:lnTo>
                <a:lnTo>
                  <a:pt x="1608408" y="40371"/>
                </a:lnTo>
                <a:lnTo>
                  <a:pt x="1666116" y="34954"/>
                </a:lnTo>
                <a:lnTo>
                  <a:pt x="1724382" y="29911"/>
                </a:lnTo>
                <a:lnTo>
                  <a:pt x="1783181" y="25244"/>
                </a:lnTo>
                <a:lnTo>
                  <a:pt x="1842487" y="20959"/>
                </a:lnTo>
                <a:lnTo>
                  <a:pt x="1902276" y="17060"/>
                </a:lnTo>
                <a:lnTo>
                  <a:pt x="1962520" y="13550"/>
                </a:lnTo>
                <a:lnTo>
                  <a:pt x="2023195" y="10434"/>
                </a:lnTo>
                <a:lnTo>
                  <a:pt x="2084274" y="7716"/>
                </a:lnTo>
                <a:lnTo>
                  <a:pt x="2145734" y="5401"/>
                </a:lnTo>
                <a:lnTo>
                  <a:pt x="2207546" y="3491"/>
                </a:lnTo>
                <a:lnTo>
                  <a:pt x="2269687" y="1992"/>
                </a:lnTo>
                <a:lnTo>
                  <a:pt x="2332130" y="908"/>
                </a:lnTo>
                <a:lnTo>
                  <a:pt x="2394851" y="242"/>
                </a:lnTo>
                <a:lnTo>
                  <a:pt x="2457822" y="0"/>
                </a:lnTo>
                <a:lnTo>
                  <a:pt x="2521019" y="184"/>
                </a:lnTo>
                <a:lnTo>
                  <a:pt x="2584416" y="800"/>
                </a:lnTo>
                <a:lnTo>
                  <a:pt x="2647987" y="1851"/>
                </a:lnTo>
                <a:lnTo>
                  <a:pt x="2711708" y="3341"/>
                </a:lnTo>
                <a:lnTo>
                  <a:pt x="2775551" y="5275"/>
                </a:lnTo>
                <a:lnTo>
                  <a:pt x="2839492" y="7657"/>
                </a:lnTo>
                <a:lnTo>
                  <a:pt x="2903505" y="10492"/>
                </a:lnTo>
                <a:lnTo>
                  <a:pt x="2967564" y="13782"/>
                </a:lnTo>
                <a:lnTo>
                  <a:pt x="3031644" y="17532"/>
                </a:lnTo>
                <a:lnTo>
                  <a:pt x="3106064" y="22466"/>
                </a:lnTo>
                <a:lnTo>
                  <a:pt x="3179382" y="27959"/>
                </a:lnTo>
                <a:lnTo>
                  <a:pt x="3251571" y="33999"/>
                </a:lnTo>
                <a:lnTo>
                  <a:pt x="3322606" y="40577"/>
                </a:lnTo>
                <a:lnTo>
                  <a:pt x="3392462" y="47681"/>
                </a:lnTo>
                <a:lnTo>
                  <a:pt x="3461114" y="55300"/>
                </a:lnTo>
                <a:lnTo>
                  <a:pt x="3528536" y="63424"/>
                </a:lnTo>
                <a:lnTo>
                  <a:pt x="3594702" y="72042"/>
                </a:lnTo>
                <a:lnTo>
                  <a:pt x="3659589" y="81143"/>
                </a:lnTo>
                <a:lnTo>
                  <a:pt x="3723170" y="90716"/>
                </a:lnTo>
                <a:lnTo>
                  <a:pt x="3785419" y="100751"/>
                </a:lnTo>
                <a:lnTo>
                  <a:pt x="3846313" y="111237"/>
                </a:lnTo>
                <a:lnTo>
                  <a:pt x="3905824" y="122163"/>
                </a:lnTo>
                <a:lnTo>
                  <a:pt x="3963929" y="133519"/>
                </a:lnTo>
                <a:lnTo>
                  <a:pt x="4020601" y="145292"/>
                </a:lnTo>
                <a:lnTo>
                  <a:pt x="4075815" y="157474"/>
                </a:lnTo>
                <a:lnTo>
                  <a:pt x="4129546" y="170052"/>
                </a:lnTo>
                <a:lnTo>
                  <a:pt x="4181769" y="183017"/>
                </a:lnTo>
                <a:lnTo>
                  <a:pt x="4232459" y="196357"/>
                </a:lnTo>
                <a:lnTo>
                  <a:pt x="4281589" y="210061"/>
                </a:lnTo>
                <a:lnTo>
                  <a:pt x="4329135" y="224119"/>
                </a:lnTo>
                <a:lnTo>
                  <a:pt x="4375071" y="238521"/>
                </a:lnTo>
                <a:lnTo>
                  <a:pt x="4419372" y="253254"/>
                </a:lnTo>
                <a:lnTo>
                  <a:pt x="4462013" y="268309"/>
                </a:lnTo>
                <a:lnTo>
                  <a:pt x="4502968" y="283675"/>
                </a:lnTo>
                <a:lnTo>
                  <a:pt x="4542212" y="299341"/>
                </a:lnTo>
                <a:lnTo>
                  <a:pt x="4579720" y="315296"/>
                </a:lnTo>
                <a:lnTo>
                  <a:pt x="4615466" y="331529"/>
                </a:lnTo>
                <a:lnTo>
                  <a:pt x="4681571" y="364787"/>
                </a:lnTo>
                <a:lnTo>
                  <a:pt x="4740326" y="399030"/>
                </a:lnTo>
                <a:lnTo>
                  <a:pt x="4791528" y="434170"/>
                </a:lnTo>
                <a:lnTo>
                  <a:pt x="4834973" y="470122"/>
                </a:lnTo>
                <a:lnTo>
                  <a:pt x="4870460" y="506799"/>
                </a:lnTo>
                <a:lnTo>
                  <a:pt x="4897786" y="544115"/>
                </a:lnTo>
                <a:lnTo>
                  <a:pt x="4916747" y="581985"/>
                </a:lnTo>
                <a:lnTo>
                  <a:pt x="4927143" y="620321"/>
                </a:lnTo>
                <a:lnTo>
                  <a:pt x="4929064" y="639637"/>
                </a:lnTo>
                <a:lnTo>
                  <a:pt x="4928768" y="659037"/>
                </a:lnTo>
                <a:lnTo>
                  <a:pt x="4921423" y="698048"/>
                </a:lnTo>
                <a:lnTo>
                  <a:pt x="4904902" y="737267"/>
                </a:lnTo>
                <a:lnTo>
                  <a:pt x="4879004" y="776607"/>
                </a:lnTo>
                <a:lnTo>
                  <a:pt x="4845429" y="814101"/>
                </a:lnTo>
                <a:lnTo>
                  <a:pt x="4805900" y="849074"/>
                </a:lnTo>
                <a:lnTo>
                  <a:pt x="4759311" y="883152"/>
                </a:lnTo>
                <a:lnTo>
                  <a:pt x="4705892" y="916282"/>
                </a:lnTo>
                <a:lnTo>
                  <a:pt x="4645872" y="948406"/>
                </a:lnTo>
                <a:lnTo>
                  <a:pt x="4579478" y="979469"/>
                </a:lnTo>
                <a:lnTo>
                  <a:pt x="4543963" y="994586"/>
                </a:lnTo>
                <a:lnTo>
                  <a:pt x="4506940" y="1009417"/>
                </a:lnTo>
                <a:lnTo>
                  <a:pt x="4468439" y="1023955"/>
                </a:lnTo>
                <a:lnTo>
                  <a:pt x="4428486" y="1038193"/>
                </a:lnTo>
                <a:lnTo>
                  <a:pt x="4387112" y="1052125"/>
                </a:lnTo>
                <a:lnTo>
                  <a:pt x="4344345" y="1065742"/>
                </a:lnTo>
                <a:lnTo>
                  <a:pt x="4300213" y="1079040"/>
                </a:lnTo>
                <a:lnTo>
                  <a:pt x="4254745" y="1092010"/>
                </a:lnTo>
                <a:lnTo>
                  <a:pt x="4207969" y="1104645"/>
                </a:lnTo>
                <a:lnTo>
                  <a:pt x="4159915" y="1116939"/>
                </a:lnTo>
                <a:lnTo>
                  <a:pt x="4110610" y="1128885"/>
                </a:lnTo>
                <a:lnTo>
                  <a:pt x="4060083" y="1140476"/>
                </a:lnTo>
                <a:lnTo>
                  <a:pt x="4008363" y="1151704"/>
                </a:lnTo>
                <a:lnTo>
                  <a:pt x="3955478" y="1162564"/>
                </a:lnTo>
                <a:lnTo>
                  <a:pt x="3901457" y="1173047"/>
                </a:lnTo>
                <a:lnTo>
                  <a:pt x="3846328" y="1183148"/>
                </a:lnTo>
                <a:lnTo>
                  <a:pt x="3790120" y="1192858"/>
                </a:lnTo>
                <a:lnTo>
                  <a:pt x="3732862" y="1202172"/>
                </a:lnTo>
                <a:lnTo>
                  <a:pt x="3674582" y="1211082"/>
                </a:lnTo>
                <a:lnTo>
                  <a:pt x="3615309" y="1219582"/>
                </a:lnTo>
                <a:lnTo>
                  <a:pt x="3555071" y="1227664"/>
                </a:lnTo>
                <a:lnTo>
                  <a:pt x="3493897" y="1235321"/>
                </a:lnTo>
                <a:lnTo>
                  <a:pt x="3431815" y="1242547"/>
                </a:lnTo>
                <a:lnTo>
                  <a:pt x="3368855" y="1249335"/>
                </a:lnTo>
                <a:lnTo>
                  <a:pt x="3305043" y="1255677"/>
                </a:lnTo>
                <a:lnTo>
                  <a:pt x="3240410" y="1261568"/>
                </a:lnTo>
                <a:lnTo>
                  <a:pt x="3174984" y="1266999"/>
                </a:lnTo>
                <a:lnTo>
                  <a:pt x="3108793" y="1271964"/>
                </a:lnTo>
                <a:lnTo>
                  <a:pt x="3041866" y="1276456"/>
                </a:lnTo>
                <a:lnTo>
                  <a:pt x="2974231" y="1280468"/>
                </a:lnTo>
                <a:lnTo>
                  <a:pt x="2905917" y="1283993"/>
                </a:lnTo>
                <a:lnTo>
                  <a:pt x="2836953" y="1287024"/>
                </a:lnTo>
                <a:lnTo>
                  <a:pt x="2315110" y="1621796"/>
                </a:lnTo>
                <a:close/>
              </a:path>
            </a:pathLst>
          </a:custGeom>
          <a:ln w="12699">
            <a:solidFill>
              <a:srgbClr val="FFC000"/>
            </a:solidFill>
          </a:ln>
        </p:spPr>
        <p:txBody>
          <a:bodyPr wrap="square" lIns="0" tIns="0" rIns="0" bIns="0" rtlCol="0"/>
          <a:lstStyle/>
          <a:p>
            <a:endParaRPr sz="1350"/>
          </a:p>
        </p:txBody>
      </p:sp>
      <p:sp>
        <p:nvSpPr>
          <p:cNvPr id="21" name="object 21"/>
          <p:cNvSpPr/>
          <p:nvPr/>
        </p:nvSpPr>
        <p:spPr>
          <a:xfrm>
            <a:off x="506123" y="4558855"/>
            <a:ext cx="1614011" cy="1303973"/>
          </a:xfrm>
          <a:custGeom>
            <a:avLst/>
            <a:gdLst/>
            <a:ahLst/>
            <a:cxnLst/>
            <a:rect l="l" t="t" r="r" b="b"/>
            <a:pathLst>
              <a:path w="2152015" h="1738629">
                <a:moveTo>
                  <a:pt x="1056052" y="0"/>
                </a:moveTo>
                <a:lnTo>
                  <a:pt x="859075" y="455422"/>
                </a:lnTo>
                <a:lnTo>
                  <a:pt x="801117" y="463609"/>
                </a:lnTo>
                <a:lnTo>
                  <a:pt x="744446" y="473624"/>
                </a:lnTo>
                <a:lnTo>
                  <a:pt x="689149" y="485411"/>
                </a:lnTo>
                <a:lnTo>
                  <a:pt x="635317" y="498915"/>
                </a:lnTo>
                <a:lnTo>
                  <a:pt x="583037" y="514082"/>
                </a:lnTo>
                <a:lnTo>
                  <a:pt x="532398" y="530858"/>
                </a:lnTo>
                <a:lnTo>
                  <a:pt x="483489" y="549188"/>
                </a:lnTo>
                <a:lnTo>
                  <a:pt x="436398" y="569017"/>
                </a:lnTo>
                <a:lnTo>
                  <a:pt x="391213" y="590291"/>
                </a:lnTo>
                <a:lnTo>
                  <a:pt x="348025" y="612955"/>
                </a:lnTo>
                <a:lnTo>
                  <a:pt x="306921" y="636955"/>
                </a:lnTo>
                <a:lnTo>
                  <a:pt x="267989" y="662237"/>
                </a:lnTo>
                <a:lnTo>
                  <a:pt x="231319" y="688745"/>
                </a:lnTo>
                <a:lnTo>
                  <a:pt x="196999" y="716425"/>
                </a:lnTo>
                <a:lnTo>
                  <a:pt x="165117" y="745223"/>
                </a:lnTo>
                <a:lnTo>
                  <a:pt x="135763" y="775083"/>
                </a:lnTo>
                <a:lnTo>
                  <a:pt x="109025" y="805953"/>
                </a:lnTo>
                <a:lnTo>
                  <a:pt x="84992" y="837776"/>
                </a:lnTo>
                <a:lnTo>
                  <a:pt x="63751" y="870499"/>
                </a:lnTo>
                <a:lnTo>
                  <a:pt x="45392" y="904066"/>
                </a:lnTo>
                <a:lnTo>
                  <a:pt x="17675" y="973518"/>
                </a:lnTo>
                <a:lnTo>
                  <a:pt x="2489" y="1046083"/>
                </a:lnTo>
                <a:lnTo>
                  <a:pt x="0" y="1082052"/>
                </a:lnTo>
                <a:lnTo>
                  <a:pt x="816" y="1117727"/>
                </a:lnTo>
                <a:lnTo>
                  <a:pt x="12072" y="1187941"/>
                </a:lnTo>
                <a:lnTo>
                  <a:pt x="35675" y="1256216"/>
                </a:lnTo>
                <a:lnTo>
                  <a:pt x="71040" y="1322043"/>
                </a:lnTo>
                <a:lnTo>
                  <a:pt x="92951" y="1353878"/>
                </a:lnTo>
                <a:lnTo>
                  <a:pt x="117583" y="1384911"/>
                </a:lnTo>
                <a:lnTo>
                  <a:pt x="144865" y="1415076"/>
                </a:lnTo>
                <a:lnTo>
                  <a:pt x="174722" y="1444311"/>
                </a:lnTo>
                <a:lnTo>
                  <a:pt x="207082" y="1472552"/>
                </a:lnTo>
                <a:lnTo>
                  <a:pt x="241871" y="1499734"/>
                </a:lnTo>
                <a:lnTo>
                  <a:pt x="279018" y="1525795"/>
                </a:lnTo>
                <a:lnTo>
                  <a:pt x="318449" y="1550671"/>
                </a:lnTo>
                <a:lnTo>
                  <a:pt x="360091" y="1574298"/>
                </a:lnTo>
                <a:lnTo>
                  <a:pt x="403870" y="1596612"/>
                </a:lnTo>
                <a:lnTo>
                  <a:pt x="449715" y="1617549"/>
                </a:lnTo>
                <a:lnTo>
                  <a:pt x="497552" y="1637047"/>
                </a:lnTo>
                <a:lnTo>
                  <a:pt x="547308" y="1655041"/>
                </a:lnTo>
                <a:lnTo>
                  <a:pt x="598911" y="1671467"/>
                </a:lnTo>
                <a:lnTo>
                  <a:pt x="652286" y="1686263"/>
                </a:lnTo>
                <a:lnTo>
                  <a:pt x="707362" y="1699363"/>
                </a:lnTo>
                <a:lnTo>
                  <a:pt x="764066" y="1710706"/>
                </a:lnTo>
                <a:lnTo>
                  <a:pt x="822323" y="1720226"/>
                </a:lnTo>
                <a:lnTo>
                  <a:pt x="882062" y="1727860"/>
                </a:lnTo>
                <a:lnTo>
                  <a:pt x="938521" y="1733176"/>
                </a:lnTo>
                <a:lnTo>
                  <a:pt x="994744" y="1736671"/>
                </a:lnTo>
                <a:lnTo>
                  <a:pt x="1050646" y="1738378"/>
                </a:lnTo>
                <a:lnTo>
                  <a:pt x="1106138" y="1738335"/>
                </a:lnTo>
                <a:lnTo>
                  <a:pt x="1161136" y="1736578"/>
                </a:lnTo>
                <a:lnTo>
                  <a:pt x="1215551" y="1733142"/>
                </a:lnTo>
                <a:lnTo>
                  <a:pt x="1269299" y="1728064"/>
                </a:lnTo>
                <a:lnTo>
                  <a:pt x="1322292" y="1721379"/>
                </a:lnTo>
                <a:lnTo>
                  <a:pt x="1374445" y="1713124"/>
                </a:lnTo>
                <a:lnTo>
                  <a:pt x="1425669" y="1703334"/>
                </a:lnTo>
                <a:lnTo>
                  <a:pt x="1475879" y="1692045"/>
                </a:lnTo>
                <a:lnTo>
                  <a:pt x="1524989" y="1679294"/>
                </a:lnTo>
                <a:lnTo>
                  <a:pt x="1572912" y="1665117"/>
                </a:lnTo>
                <a:lnTo>
                  <a:pt x="1619560" y="1649548"/>
                </a:lnTo>
                <a:lnTo>
                  <a:pt x="1664849" y="1632626"/>
                </a:lnTo>
                <a:lnTo>
                  <a:pt x="1708691" y="1614384"/>
                </a:lnTo>
                <a:lnTo>
                  <a:pt x="1751000" y="1594860"/>
                </a:lnTo>
                <a:lnTo>
                  <a:pt x="1791690" y="1574090"/>
                </a:lnTo>
                <a:lnTo>
                  <a:pt x="1830673" y="1552109"/>
                </a:lnTo>
                <a:lnTo>
                  <a:pt x="1867863" y="1528953"/>
                </a:lnTo>
                <a:lnTo>
                  <a:pt x="1903175" y="1504658"/>
                </a:lnTo>
                <a:lnTo>
                  <a:pt x="1936520" y="1479261"/>
                </a:lnTo>
                <a:lnTo>
                  <a:pt x="1967814" y="1452798"/>
                </a:lnTo>
                <a:lnTo>
                  <a:pt x="1996968" y="1425303"/>
                </a:lnTo>
                <a:lnTo>
                  <a:pt x="2023898" y="1396814"/>
                </a:lnTo>
                <a:lnTo>
                  <a:pt x="2048516" y="1367367"/>
                </a:lnTo>
                <a:lnTo>
                  <a:pt x="2090470" y="1305739"/>
                </a:lnTo>
                <a:lnTo>
                  <a:pt x="2122140" y="1240709"/>
                </a:lnTo>
                <a:lnTo>
                  <a:pt x="2143226" y="1170642"/>
                </a:lnTo>
                <a:lnTo>
                  <a:pt x="2151591" y="1098474"/>
                </a:lnTo>
                <a:lnTo>
                  <a:pt x="2150778" y="1062798"/>
                </a:lnTo>
                <a:lnTo>
                  <a:pt x="2139524" y="992584"/>
                </a:lnTo>
                <a:lnTo>
                  <a:pt x="2115921" y="924308"/>
                </a:lnTo>
                <a:lnTo>
                  <a:pt x="2080554" y="858481"/>
                </a:lnTo>
                <a:lnTo>
                  <a:pt x="2058641" y="826645"/>
                </a:lnTo>
                <a:lnTo>
                  <a:pt x="2034007" y="795612"/>
                </a:lnTo>
                <a:lnTo>
                  <a:pt x="2006723" y="765446"/>
                </a:lnTo>
                <a:lnTo>
                  <a:pt x="1976864" y="736210"/>
                </a:lnTo>
                <a:lnTo>
                  <a:pt x="1944501" y="707969"/>
                </a:lnTo>
                <a:lnTo>
                  <a:pt x="1909709" y="680785"/>
                </a:lnTo>
                <a:lnTo>
                  <a:pt x="1872561" y="654723"/>
                </a:lnTo>
                <a:lnTo>
                  <a:pt x="1833128" y="629845"/>
                </a:lnTo>
                <a:lnTo>
                  <a:pt x="1791485" y="606217"/>
                </a:lnTo>
                <a:lnTo>
                  <a:pt x="1747704" y="583901"/>
                </a:lnTo>
                <a:lnTo>
                  <a:pt x="1701859" y="562962"/>
                </a:lnTo>
                <a:lnTo>
                  <a:pt x="1654022" y="543462"/>
                </a:lnTo>
                <a:lnTo>
                  <a:pt x="1604267" y="525466"/>
                </a:lnTo>
                <a:lnTo>
                  <a:pt x="1552667" y="509037"/>
                </a:lnTo>
                <a:lnTo>
                  <a:pt x="1499294" y="494238"/>
                </a:lnTo>
                <a:lnTo>
                  <a:pt x="1444221" y="481135"/>
                </a:lnTo>
                <a:lnTo>
                  <a:pt x="1387523" y="469789"/>
                </a:lnTo>
                <a:lnTo>
                  <a:pt x="1329271" y="460266"/>
                </a:lnTo>
                <a:lnTo>
                  <a:pt x="1269539" y="452628"/>
                </a:lnTo>
                <a:lnTo>
                  <a:pt x="1056052" y="0"/>
                </a:lnTo>
                <a:close/>
              </a:path>
            </a:pathLst>
          </a:custGeom>
          <a:solidFill>
            <a:srgbClr val="DEEBF7"/>
          </a:solidFill>
        </p:spPr>
        <p:txBody>
          <a:bodyPr wrap="square" lIns="0" tIns="0" rIns="0" bIns="0" rtlCol="0"/>
          <a:lstStyle/>
          <a:p>
            <a:endParaRPr sz="1350"/>
          </a:p>
        </p:txBody>
      </p:sp>
      <p:sp>
        <p:nvSpPr>
          <p:cNvPr id="22" name="object 22"/>
          <p:cNvSpPr/>
          <p:nvPr/>
        </p:nvSpPr>
        <p:spPr>
          <a:xfrm>
            <a:off x="506123" y="4558855"/>
            <a:ext cx="1614011" cy="1303973"/>
          </a:xfrm>
          <a:custGeom>
            <a:avLst/>
            <a:gdLst/>
            <a:ahLst/>
            <a:cxnLst/>
            <a:rect l="l" t="t" r="r" b="b"/>
            <a:pathLst>
              <a:path w="2152015" h="1738629">
                <a:moveTo>
                  <a:pt x="1056052" y="0"/>
                </a:moveTo>
                <a:lnTo>
                  <a:pt x="1269539" y="452628"/>
                </a:lnTo>
                <a:lnTo>
                  <a:pt x="1329271" y="460266"/>
                </a:lnTo>
                <a:lnTo>
                  <a:pt x="1387523" y="469789"/>
                </a:lnTo>
                <a:lnTo>
                  <a:pt x="1444221" y="481135"/>
                </a:lnTo>
                <a:lnTo>
                  <a:pt x="1499294" y="494238"/>
                </a:lnTo>
                <a:lnTo>
                  <a:pt x="1552667" y="509037"/>
                </a:lnTo>
                <a:lnTo>
                  <a:pt x="1604267" y="525466"/>
                </a:lnTo>
                <a:lnTo>
                  <a:pt x="1654022" y="543462"/>
                </a:lnTo>
                <a:lnTo>
                  <a:pt x="1701859" y="562962"/>
                </a:lnTo>
                <a:lnTo>
                  <a:pt x="1747704" y="583901"/>
                </a:lnTo>
                <a:lnTo>
                  <a:pt x="1791485" y="606217"/>
                </a:lnTo>
                <a:lnTo>
                  <a:pt x="1833128" y="629845"/>
                </a:lnTo>
                <a:lnTo>
                  <a:pt x="1872561" y="654723"/>
                </a:lnTo>
                <a:lnTo>
                  <a:pt x="1909709" y="680785"/>
                </a:lnTo>
                <a:lnTo>
                  <a:pt x="1944501" y="707969"/>
                </a:lnTo>
                <a:lnTo>
                  <a:pt x="1976864" y="736210"/>
                </a:lnTo>
                <a:lnTo>
                  <a:pt x="2006723" y="765446"/>
                </a:lnTo>
                <a:lnTo>
                  <a:pt x="2034007" y="795612"/>
                </a:lnTo>
                <a:lnTo>
                  <a:pt x="2058641" y="826645"/>
                </a:lnTo>
                <a:lnTo>
                  <a:pt x="2080554" y="858481"/>
                </a:lnTo>
                <a:lnTo>
                  <a:pt x="2115921" y="924308"/>
                </a:lnTo>
                <a:lnTo>
                  <a:pt x="2139524" y="992584"/>
                </a:lnTo>
                <a:lnTo>
                  <a:pt x="2150778" y="1062798"/>
                </a:lnTo>
                <a:lnTo>
                  <a:pt x="2151591" y="1098474"/>
                </a:lnTo>
                <a:lnTo>
                  <a:pt x="2149098" y="1134443"/>
                </a:lnTo>
                <a:lnTo>
                  <a:pt x="2133901" y="1207008"/>
                </a:lnTo>
                <a:lnTo>
                  <a:pt x="2107634" y="1273631"/>
                </a:lnTo>
                <a:lnTo>
                  <a:pt x="2070735" y="1336996"/>
                </a:lnTo>
                <a:lnTo>
                  <a:pt x="2023898" y="1396814"/>
                </a:lnTo>
                <a:lnTo>
                  <a:pt x="1996968" y="1425303"/>
                </a:lnTo>
                <a:lnTo>
                  <a:pt x="1967814" y="1452798"/>
                </a:lnTo>
                <a:lnTo>
                  <a:pt x="1936520" y="1479261"/>
                </a:lnTo>
                <a:lnTo>
                  <a:pt x="1903175" y="1504658"/>
                </a:lnTo>
                <a:lnTo>
                  <a:pt x="1867863" y="1528953"/>
                </a:lnTo>
                <a:lnTo>
                  <a:pt x="1830673" y="1552109"/>
                </a:lnTo>
                <a:lnTo>
                  <a:pt x="1791690" y="1574090"/>
                </a:lnTo>
                <a:lnTo>
                  <a:pt x="1751000" y="1594860"/>
                </a:lnTo>
                <a:lnTo>
                  <a:pt x="1708691" y="1614384"/>
                </a:lnTo>
                <a:lnTo>
                  <a:pt x="1664849" y="1632626"/>
                </a:lnTo>
                <a:lnTo>
                  <a:pt x="1619560" y="1649548"/>
                </a:lnTo>
                <a:lnTo>
                  <a:pt x="1572912" y="1665117"/>
                </a:lnTo>
                <a:lnTo>
                  <a:pt x="1524989" y="1679294"/>
                </a:lnTo>
                <a:lnTo>
                  <a:pt x="1475879" y="1692045"/>
                </a:lnTo>
                <a:lnTo>
                  <a:pt x="1425669" y="1703334"/>
                </a:lnTo>
                <a:lnTo>
                  <a:pt x="1374445" y="1713124"/>
                </a:lnTo>
                <a:lnTo>
                  <a:pt x="1322292" y="1721379"/>
                </a:lnTo>
                <a:lnTo>
                  <a:pt x="1269299" y="1728064"/>
                </a:lnTo>
                <a:lnTo>
                  <a:pt x="1215551" y="1733142"/>
                </a:lnTo>
                <a:lnTo>
                  <a:pt x="1161136" y="1736578"/>
                </a:lnTo>
                <a:lnTo>
                  <a:pt x="1106138" y="1738335"/>
                </a:lnTo>
                <a:lnTo>
                  <a:pt x="1050646" y="1738378"/>
                </a:lnTo>
                <a:lnTo>
                  <a:pt x="994744" y="1736671"/>
                </a:lnTo>
                <a:lnTo>
                  <a:pt x="938521" y="1733176"/>
                </a:lnTo>
                <a:lnTo>
                  <a:pt x="882062" y="1727860"/>
                </a:lnTo>
                <a:lnTo>
                  <a:pt x="822323" y="1720226"/>
                </a:lnTo>
                <a:lnTo>
                  <a:pt x="764066" y="1710706"/>
                </a:lnTo>
                <a:lnTo>
                  <a:pt x="707362" y="1699363"/>
                </a:lnTo>
                <a:lnTo>
                  <a:pt x="652286" y="1686263"/>
                </a:lnTo>
                <a:lnTo>
                  <a:pt x="598911" y="1671467"/>
                </a:lnTo>
                <a:lnTo>
                  <a:pt x="547308" y="1655041"/>
                </a:lnTo>
                <a:lnTo>
                  <a:pt x="497552" y="1637047"/>
                </a:lnTo>
                <a:lnTo>
                  <a:pt x="449715" y="1617549"/>
                </a:lnTo>
                <a:lnTo>
                  <a:pt x="403870" y="1596612"/>
                </a:lnTo>
                <a:lnTo>
                  <a:pt x="360091" y="1574298"/>
                </a:lnTo>
                <a:lnTo>
                  <a:pt x="318449" y="1550671"/>
                </a:lnTo>
                <a:lnTo>
                  <a:pt x="279018" y="1525795"/>
                </a:lnTo>
                <a:lnTo>
                  <a:pt x="241871" y="1499734"/>
                </a:lnTo>
                <a:lnTo>
                  <a:pt x="207082" y="1472552"/>
                </a:lnTo>
                <a:lnTo>
                  <a:pt x="174722" y="1444311"/>
                </a:lnTo>
                <a:lnTo>
                  <a:pt x="144865" y="1415076"/>
                </a:lnTo>
                <a:lnTo>
                  <a:pt x="117583" y="1384911"/>
                </a:lnTo>
                <a:lnTo>
                  <a:pt x="92951" y="1353878"/>
                </a:lnTo>
                <a:lnTo>
                  <a:pt x="71040" y="1322043"/>
                </a:lnTo>
                <a:lnTo>
                  <a:pt x="35675" y="1256216"/>
                </a:lnTo>
                <a:lnTo>
                  <a:pt x="12072" y="1187941"/>
                </a:lnTo>
                <a:lnTo>
                  <a:pt x="816" y="1117727"/>
                </a:lnTo>
                <a:lnTo>
                  <a:pt x="0" y="1082052"/>
                </a:lnTo>
                <a:lnTo>
                  <a:pt x="2489" y="1046083"/>
                </a:lnTo>
                <a:lnTo>
                  <a:pt x="17675" y="973518"/>
                </a:lnTo>
                <a:lnTo>
                  <a:pt x="45392" y="904066"/>
                </a:lnTo>
                <a:lnTo>
                  <a:pt x="63751" y="870499"/>
                </a:lnTo>
                <a:lnTo>
                  <a:pt x="84992" y="837776"/>
                </a:lnTo>
                <a:lnTo>
                  <a:pt x="109025" y="805953"/>
                </a:lnTo>
                <a:lnTo>
                  <a:pt x="135763" y="775083"/>
                </a:lnTo>
                <a:lnTo>
                  <a:pt x="165117" y="745223"/>
                </a:lnTo>
                <a:lnTo>
                  <a:pt x="196999" y="716425"/>
                </a:lnTo>
                <a:lnTo>
                  <a:pt x="231319" y="688745"/>
                </a:lnTo>
                <a:lnTo>
                  <a:pt x="267989" y="662237"/>
                </a:lnTo>
                <a:lnTo>
                  <a:pt x="306921" y="636955"/>
                </a:lnTo>
                <a:lnTo>
                  <a:pt x="348025" y="612955"/>
                </a:lnTo>
                <a:lnTo>
                  <a:pt x="391213" y="590291"/>
                </a:lnTo>
                <a:lnTo>
                  <a:pt x="436398" y="569017"/>
                </a:lnTo>
                <a:lnTo>
                  <a:pt x="483489" y="549188"/>
                </a:lnTo>
                <a:lnTo>
                  <a:pt x="532398" y="530858"/>
                </a:lnTo>
                <a:lnTo>
                  <a:pt x="583037" y="514082"/>
                </a:lnTo>
                <a:lnTo>
                  <a:pt x="635317" y="498915"/>
                </a:lnTo>
                <a:lnTo>
                  <a:pt x="689149" y="485411"/>
                </a:lnTo>
                <a:lnTo>
                  <a:pt x="744446" y="473624"/>
                </a:lnTo>
                <a:lnTo>
                  <a:pt x="801117" y="463609"/>
                </a:lnTo>
                <a:lnTo>
                  <a:pt x="859075" y="455422"/>
                </a:lnTo>
                <a:lnTo>
                  <a:pt x="1056052" y="0"/>
                </a:lnTo>
                <a:close/>
              </a:path>
            </a:pathLst>
          </a:custGeom>
          <a:ln w="12700">
            <a:solidFill>
              <a:srgbClr val="5B9BD4"/>
            </a:solidFill>
          </a:ln>
        </p:spPr>
        <p:txBody>
          <a:bodyPr wrap="square" lIns="0" tIns="0" rIns="0" bIns="0" rtlCol="0"/>
          <a:lstStyle/>
          <a:p>
            <a:endParaRPr sz="1350"/>
          </a:p>
        </p:txBody>
      </p:sp>
      <p:sp>
        <p:nvSpPr>
          <p:cNvPr id="23" name="object 23"/>
          <p:cNvSpPr txBox="1"/>
          <p:nvPr/>
        </p:nvSpPr>
        <p:spPr>
          <a:xfrm>
            <a:off x="803834" y="5157749"/>
            <a:ext cx="1017270" cy="425116"/>
          </a:xfrm>
          <a:prstGeom prst="rect">
            <a:avLst/>
          </a:prstGeom>
        </p:spPr>
        <p:txBody>
          <a:bodyPr vert="horz" wrap="square" lIns="0" tIns="9525" rIns="0" bIns="0" rtlCol="0">
            <a:spAutoFit/>
          </a:bodyPr>
          <a:lstStyle/>
          <a:p>
            <a:pPr marL="9525" marR="3810" indent="70485">
              <a:spcBef>
                <a:spcPts val="75"/>
              </a:spcBef>
            </a:pPr>
            <a:r>
              <a:rPr sz="1350" dirty="0">
                <a:latin typeface="微軟正黑體"/>
                <a:cs typeface="微軟正黑體"/>
              </a:rPr>
              <a:t>自己到自己 的距離設為</a:t>
            </a:r>
            <a:r>
              <a:rPr sz="1350" spc="-90" dirty="0">
                <a:latin typeface="微軟正黑體"/>
                <a:cs typeface="微軟正黑體"/>
              </a:rPr>
              <a:t> </a:t>
            </a:r>
            <a:r>
              <a:rPr sz="1350" dirty="0">
                <a:latin typeface="微軟正黑體"/>
                <a:cs typeface="微軟正黑體"/>
              </a:rPr>
              <a:t>0</a:t>
            </a:r>
            <a:endParaRPr sz="1350">
              <a:latin typeface="微軟正黑體"/>
              <a:cs typeface="微軟正黑體"/>
            </a:endParaRPr>
          </a:p>
        </p:txBody>
      </p:sp>
      <p:sp>
        <p:nvSpPr>
          <p:cNvPr id="24" name="object 24"/>
          <p:cNvSpPr/>
          <p:nvPr/>
        </p:nvSpPr>
        <p:spPr>
          <a:xfrm>
            <a:off x="2864940" y="4714685"/>
            <a:ext cx="2933224" cy="1179671"/>
          </a:xfrm>
          <a:custGeom>
            <a:avLst/>
            <a:gdLst/>
            <a:ahLst/>
            <a:cxnLst/>
            <a:rect l="l" t="t" r="r" b="b"/>
            <a:pathLst>
              <a:path w="3910965" h="1572895">
                <a:moveTo>
                  <a:pt x="1777096" y="0"/>
                </a:moveTo>
                <a:lnTo>
                  <a:pt x="1460612" y="296925"/>
                </a:lnTo>
                <a:lnTo>
                  <a:pt x="1391054" y="303416"/>
                </a:lnTo>
                <a:lnTo>
                  <a:pt x="1322642" y="310707"/>
                </a:lnTo>
                <a:lnTo>
                  <a:pt x="1255421" y="318782"/>
                </a:lnTo>
                <a:lnTo>
                  <a:pt x="1189436" y="327623"/>
                </a:lnTo>
                <a:lnTo>
                  <a:pt x="1124731" y="337214"/>
                </a:lnTo>
                <a:lnTo>
                  <a:pt x="1061353" y="347537"/>
                </a:lnTo>
                <a:lnTo>
                  <a:pt x="999345" y="358577"/>
                </a:lnTo>
                <a:lnTo>
                  <a:pt x="938754" y="370315"/>
                </a:lnTo>
                <a:lnTo>
                  <a:pt x="879623" y="382735"/>
                </a:lnTo>
                <a:lnTo>
                  <a:pt x="821999" y="395820"/>
                </a:lnTo>
                <a:lnTo>
                  <a:pt x="765926" y="409553"/>
                </a:lnTo>
                <a:lnTo>
                  <a:pt x="711450" y="423917"/>
                </a:lnTo>
                <a:lnTo>
                  <a:pt x="658615" y="438894"/>
                </a:lnTo>
                <a:lnTo>
                  <a:pt x="607466" y="454469"/>
                </a:lnTo>
                <a:lnTo>
                  <a:pt x="558049" y="470624"/>
                </a:lnTo>
                <a:lnTo>
                  <a:pt x="510408" y="487341"/>
                </a:lnTo>
                <a:lnTo>
                  <a:pt x="464589" y="504605"/>
                </a:lnTo>
                <a:lnTo>
                  <a:pt x="420636" y="522398"/>
                </a:lnTo>
                <a:lnTo>
                  <a:pt x="378596" y="540703"/>
                </a:lnTo>
                <a:lnTo>
                  <a:pt x="338512" y="559503"/>
                </a:lnTo>
                <a:lnTo>
                  <a:pt x="300429" y="578782"/>
                </a:lnTo>
                <a:lnTo>
                  <a:pt x="264394" y="598521"/>
                </a:lnTo>
                <a:lnTo>
                  <a:pt x="230451" y="618705"/>
                </a:lnTo>
                <a:lnTo>
                  <a:pt x="169020" y="660338"/>
                </a:lnTo>
                <a:lnTo>
                  <a:pt x="116498" y="703545"/>
                </a:lnTo>
                <a:lnTo>
                  <a:pt x="73245" y="748189"/>
                </a:lnTo>
                <a:lnTo>
                  <a:pt x="39621" y="794135"/>
                </a:lnTo>
                <a:lnTo>
                  <a:pt x="15987" y="841247"/>
                </a:lnTo>
                <a:lnTo>
                  <a:pt x="2846" y="888387"/>
                </a:lnTo>
                <a:lnTo>
                  <a:pt x="0" y="935039"/>
                </a:lnTo>
                <a:lnTo>
                  <a:pt x="2341" y="958141"/>
                </a:lnTo>
                <a:lnTo>
                  <a:pt x="14363" y="1003813"/>
                </a:lnTo>
                <a:lnTo>
                  <a:pt x="35917" y="1048670"/>
                </a:lnTo>
                <a:lnTo>
                  <a:pt x="66695" y="1092578"/>
                </a:lnTo>
                <a:lnTo>
                  <a:pt x="106394" y="1135408"/>
                </a:lnTo>
                <a:lnTo>
                  <a:pt x="154708" y="1177028"/>
                </a:lnTo>
                <a:lnTo>
                  <a:pt x="211332" y="1217307"/>
                </a:lnTo>
                <a:lnTo>
                  <a:pt x="275960" y="1256114"/>
                </a:lnTo>
                <a:lnTo>
                  <a:pt x="311180" y="1274924"/>
                </a:lnTo>
                <a:lnTo>
                  <a:pt x="348287" y="1293317"/>
                </a:lnTo>
                <a:lnTo>
                  <a:pt x="387242" y="1311276"/>
                </a:lnTo>
                <a:lnTo>
                  <a:pt x="428007" y="1328786"/>
                </a:lnTo>
                <a:lnTo>
                  <a:pt x="470545" y="1345828"/>
                </a:lnTo>
                <a:lnTo>
                  <a:pt x="514816" y="1362388"/>
                </a:lnTo>
                <a:lnTo>
                  <a:pt x="560783" y="1378449"/>
                </a:lnTo>
                <a:lnTo>
                  <a:pt x="608408" y="1393994"/>
                </a:lnTo>
                <a:lnTo>
                  <a:pt x="657652" y="1409007"/>
                </a:lnTo>
                <a:lnTo>
                  <a:pt x="708478" y="1423472"/>
                </a:lnTo>
                <a:lnTo>
                  <a:pt x="760846" y="1437371"/>
                </a:lnTo>
                <a:lnTo>
                  <a:pt x="814720" y="1450690"/>
                </a:lnTo>
                <a:lnTo>
                  <a:pt x="870060" y="1463411"/>
                </a:lnTo>
                <a:lnTo>
                  <a:pt x="926829" y="1475518"/>
                </a:lnTo>
                <a:lnTo>
                  <a:pt x="984988" y="1486994"/>
                </a:lnTo>
                <a:lnTo>
                  <a:pt x="1044500" y="1497824"/>
                </a:lnTo>
                <a:lnTo>
                  <a:pt x="1105326" y="1507990"/>
                </a:lnTo>
                <a:lnTo>
                  <a:pt x="1167427" y="1517477"/>
                </a:lnTo>
                <a:lnTo>
                  <a:pt x="1230767" y="1526268"/>
                </a:lnTo>
                <a:lnTo>
                  <a:pt x="1295306" y="1534346"/>
                </a:lnTo>
                <a:lnTo>
                  <a:pt x="1361006" y="1541696"/>
                </a:lnTo>
                <a:lnTo>
                  <a:pt x="1427830" y="1548300"/>
                </a:lnTo>
                <a:lnTo>
                  <a:pt x="1495739" y="1554143"/>
                </a:lnTo>
                <a:lnTo>
                  <a:pt x="1564695" y="1559208"/>
                </a:lnTo>
                <a:lnTo>
                  <a:pt x="1634659" y="1563478"/>
                </a:lnTo>
                <a:lnTo>
                  <a:pt x="1705595" y="1566938"/>
                </a:lnTo>
                <a:lnTo>
                  <a:pt x="1771053" y="1569369"/>
                </a:lnTo>
                <a:lnTo>
                  <a:pt x="1836247" y="1571070"/>
                </a:lnTo>
                <a:lnTo>
                  <a:pt x="1901136" y="1572049"/>
                </a:lnTo>
                <a:lnTo>
                  <a:pt x="1965683" y="1572316"/>
                </a:lnTo>
                <a:lnTo>
                  <a:pt x="2029849" y="1571882"/>
                </a:lnTo>
                <a:lnTo>
                  <a:pt x="2093597" y="1570755"/>
                </a:lnTo>
                <a:lnTo>
                  <a:pt x="2156888" y="1568947"/>
                </a:lnTo>
                <a:lnTo>
                  <a:pt x="2219683" y="1566466"/>
                </a:lnTo>
                <a:lnTo>
                  <a:pt x="2281945" y="1563323"/>
                </a:lnTo>
                <a:lnTo>
                  <a:pt x="2343634" y="1559528"/>
                </a:lnTo>
                <a:lnTo>
                  <a:pt x="2404714" y="1555089"/>
                </a:lnTo>
                <a:lnTo>
                  <a:pt x="2465144" y="1550017"/>
                </a:lnTo>
                <a:lnTo>
                  <a:pt x="2524888" y="1544322"/>
                </a:lnTo>
                <a:lnTo>
                  <a:pt x="2583906" y="1538013"/>
                </a:lnTo>
                <a:lnTo>
                  <a:pt x="2642161" y="1531101"/>
                </a:lnTo>
                <a:lnTo>
                  <a:pt x="2699614" y="1523595"/>
                </a:lnTo>
                <a:lnTo>
                  <a:pt x="2756226" y="1515505"/>
                </a:lnTo>
                <a:lnTo>
                  <a:pt x="2811960" y="1506840"/>
                </a:lnTo>
                <a:lnTo>
                  <a:pt x="2866778" y="1497611"/>
                </a:lnTo>
                <a:lnTo>
                  <a:pt x="2920640" y="1487827"/>
                </a:lnTo>
                <a:lnTo>
                  <a:pt x="2973508" y="1477499"/>
                </a:lnTo>
                <a:lnTo>
                  <a:pt x="3025345" y="1466635"/>
                </a:lnTo>
                <a:lnTo>
                  <a:pt x="3076112" y="1455246"/>
                </a:lnTo>
                <a:lnTo>
                  <a:pt x="3125771" y="1443342"/>
                </a:lnTo>
                <a:lnTo>
                  <a:pt x="3174282" y="1430931"/>
                </a:lnTo>
                <a:lnTo>
                  <a:pt x="3221609" y="1418025"/>
                </a:lnTo>
                <a:lnTo>
                  <a:pt x="3267712" y="1404633"/>
                </a:lnTo>
                <a:lnTo>
                  <a:pt x="3312554" y="1390765"/>
                </a:lnTo>
                <a:lnTo>
                  <a:pt x="3356096" y="1376430"/>
                </a:lnTo>
                <a:lnTo>
                  <a:pt x="3398300" y="1361639"/>
                </a:lnTo>
                <a:lnTo>
                  <a:pt x="3439127" y="1346400"/>
                </a:lnTo>
                <a:lnTo>
                  <a:pt x="3478539" y="1330725"/>
                </a:lnTo>
                <a:lnTo>
                  <a:pt x="3516498" y="1314622"/>
                </a:lnTo>
                <a:lnTo>
                  <a:pt x="3552966" y="1298102"/>
                </a:lnTo>
                <a:lnTo>
                  <a:pt x="3587903" y="1281174"/>
                </a:lnTo>
                <a:lnTo>
                  <a:pt x="3653036" y="1246135"/>
                </a:lnTo>
                <a:lnTo>
                  <a:pt x="3711590" y="1209582"/>
                </a:lnTo>
                <a:lnTo>
                  <a:pt x="3763258" y="1171595"/>
                </a:lnTo>
                <a:lnTo>
                  <a:pt x="3807735" y="1132252"/>
                </a:lnTo>
                <a:lnTo>
                  <a:pt x="3844713" y="1091630"/>
                </a:lnTo>
                <a:lnTo>
                  <a:pt x="3873886" y="1049810"/>
                </a:lnTo>
                <a:lnTo>
                  <a:pt x="3894948" y="1006868"/>
                </a:lnTo>
                <a:lnTo>
                  <a:pt x="3908088" y="959728"/>
                </a:lnTo>
                <a:lnTo>
                  <a:pt x="3910935" y="913076"/>
                </a:lnTo>
                <a:lnTo>
                  <a:pt x="3908593" y="889975"/>
                </a:lnTo>
                <a:lnTo>
                  <a:pt x="3896571" y="844302"/>
                </a:lnTo>
                <a:lnTo>
                  <a:pt x="3875017" y="799445"/>
                </a:lnTo>
                <a:lnTo>
                  <a:pt x="3844237" y="755536"/>
                </a:lnTo>
                <a:lnTo>
                  <a:pt x="3804537" y="712705"/>
                </a:lnTo>
                <a:lnTo>
                  <a:pt x="3756221" y="671084"/>
                </a:lnTo>
                <a:lnTo>
                  <a:pt x="3699596" y="630805"/>
                </a:lnTo>
                <a:lnTo>
                  <a:pt x="3634965" y="591998"/>
                </a:lnTo>
                <a:lnTo>
                  <a:pt x="3599743" y="573187"/>
                </a:lnTo>
                <a:lnTo>
                  <a:pt x="3562635" y="554794"/>
                </a:lnTo>
                <a:lnTo>
                  <a:pt x="3523678" y="536835"/>
                </a:lnTo>
                <a:lnTo>
                  <a:pt x="3482910" y="519325"/>
                </a:lnTo>
                <a:lnTo>
                  <a:pt x="3440370" y="502282"/>
                </a:lnTo>
                <a:lnTo>
                  <a:pt x="3396096" y="485722"/>
                </a:lnTo>
                <a:lnTo>
                  <a:pt x="3350127" y="469661"/>
                </a:lnTo>
                <a:lnTo>
                  <a:pt x="3302499" y="454116"/>
                </a:lnTo>
                <a:lnTo>
                  <a:pt x="3253251" y="439103"/>
                </a:lnTo>
                <a:lnTo>
                  <a:pt x="3202423" y="424638"/>
                </a:lnTo>
                <a:lnTo>
                  <a:pt x="3150050" y="410739"/>
                </a:lnTo>
                <a:lnTo>
                  <a:pt x="3096173" y="397420"/>
                </a:lnTo>
                <a:lnTo>
                  <a:pt x="3040829" y="384699"/>
                </a:lnTo>
                <a:lnTo>
                  <a:pt x="2984055" y="372593"/>
                </a:lnTo>
                <a:lnTo>
                  <a:pt x="2925891" y="361116"/>
                </a:lnTo>
                <a:lnTo>
                  <a:pt x="2866375" y="350287"/>
                </a:lnTo>
                <a:lnTo>
                  <a:pt x="2805544" y="340121"/>
                </a:lnTo>
                <a:lnTo>
                  <a:pt x="2743437" y="330634"/>
                </a:lnTo>
                <a:lnTo>
                  <a:pt x="2680091" y="321844"/>
                </a:lnTo>
                <a:lnTo>
                  <a:pt x="2615546" y="313766"/>
                </a:lnTo>
                <a:lnTo>
                  <a:pt x="2549839" y="306416"/>
                </a:lnTo>
                <a:lnTo>
                  <a:pt x="2483008" y="299813"/>
                </a:lnTo>
                <a:lnTo>
                  <a:pt x="2415092" y="293970"/>
                </a:lnTo>
                <a:lnTo>
                  <a:pt x="2346129" y="288906"/>
                </a:lnTo>
                <a:lnTo>
                  <a:pt x="2276156" y="284636"/>
                </a:lnTo>
                <a:lnTo>
                  <a:pt x="2205213" y="281177"/>
                </a:lnTo>
                <a:lnTo>
                  <a:pt x="1777096" y="0"/>
                </a:lnTo>
                <a:close/>
              </a:path>
            </a:pathLst>
          </a:custGeom>
          <a:solidFill>
            <a:srgbClr val="E1EFD9"/>
          </a:solidFill>
        </p:spPr>
        <p:txBody>
          <a:bodyPr wrap="square" lIns="0" tIns="0" rIns="0" bIns="0" rtlCol="0"/>
          <a:lstStyle/>
          <a:p>
            <a:endParaRPr sz="1350"/>
          </a:p>
        </p:txBody>
      </p:sp>
      <p:sp>
        <p:nvSpPr>
          <p:cNvPr id="25" name="object 25"/>
          <p:cNvSpPr/>
          <p:nvPr/>
        </p:nvSpPr>
        <p:spPr>
          <a:xfrm>
            <a:off x="2864940" y="4714685"/>
            <a:ext cx="2933224" cy="1179671"/>
          </a:xfrm>
          <a:custGeom>
            <a:avLst/>
            <a:gdLst/>
            <a:ahLst/>
            <a:cxnLst/>
            <a:rect l="l" t="t" r="r" b="b"/>
            <a:pathLst>
              <a:path w="3910965" h="1572895">
                <a:moveTo>
                  <a:pt x="1777096" y="0"/>
                </a:moveTo>
                <a:lnTo>
                  <a:pt x="2205340" y="281177"/>
                </a:lnTo>
                <a:lnTo>
                  <a:pt x="2276156" y="284636"/>
                </a:lnTo>
                <a:lnTo>
                  <a:pt x="2346129" y="288906"/>
                </a:lnTo>
                <a:lnTo>
                  <a:pt x="2415092" y="293970"/>
                </a:lnTo>
                <a:lnTo>
                  <a:pt x="2483008" y="299813"/>
                </a:lnTo>
                <a:lnTo>
                  <a:pt x="2549839" y="306416"/>
                </a:lnTo>
                <a:lnTo>
                  <a:pt x="2615546" y="313766"/>
                </a:lnTo>
                <a:lnTo>
                  <a:pt x="2680091" y="321844"/>
                </a:lnTo>
                <a:lnTo>
                  <a:pt x="2743437" y="330634"/>
                </a:lnTo>
                <a:lnTo>
                  <a:pt x="2805544" y="340121"/>
                </a:lnTo>
                <a:lnTo>
                  <a:pt x="2866375" y="350287"/>
                </a:lnTo>
                <a:lnTo>
                  <a:pt x="2925891" y="361116"/>
                </a:lnTo>
                <a:lnTo>
                  <a:pt x="2984055" y="372593"/>
                </a:lnTo>
                <a:lnTo>
                  <a:pt x="3040829" y="384699"/>
                </a:lnTo>
                <a:lnTo>
                  <a:pt x="3096173" y="397420"/>
                </a:lnTo>
                <a:lnTo>
                  <a:pt x="3150050" y="410739"/>
                </a:lnTo>
                <a:lnTo>
                  <a:pt x="3202423" y="424638"/>
                </a:lnTo>
                <a:lnTo>
                  <a:pt x="3253251" y="439103"/>
                </a:lnTo>
                <a:lnTo>
                  <a:pt x="3302499" y="454116"/>
                </a:lnTo>
                <a:lnTo>
                  <a:pt x="3350127" y="469661"/>
                </a:lnTo>
                <a:lnTo>
                  <a:pt x="3396096" y="485722"/>
                </a:lnTo>
                <a:lnTo>
                  <a:pt x="3440370" y="502282"/>
                </a:lnTo>
                <a:lnTo>
                  <a:pt x="3482910" y="519325"/>
                </a:lnTo>
                <a:lnTo>
                  <a:pt x="3523678" y="536835"/>
                </a:lnTo>
                <a:lnTo>
                  <a:pt x="3562635" y="554794"/>
                </a:lnTo>
                <a:lnTo>
                  <a:pt x="3599743" y="573187"/>
                </a:lnTo>
                <a:lnTo>
                  <a:pt x="3634965" y="591998"/>
                </a:lnTo>
                <a:lnTo>
                  <a:pt x="3668262" y="611209"/>
                </a:lnTo>
                <a:lnTo>
                  <a:pt x="3728928" y="650769"/>
                </a:lnTo>
                <a:lnTo>
                  <a:pt x="3781437" y="691735"/>
                </a:lnTo>
                <a:lnTo>
                  <a:pt x="3825483" y="733977"/>
                </a:lnTo>
                <a:lnTo>
                  <a:pt x="3860761" y="777364"/>
                </a:lnTo>
                <a:lnTo>
                  <a:pt x="3886966" y="821763"/>
                </a:lnTo>
                <a:lnTo>
                  <a:pt x="3903792" y="867044"/>
                </a:lnTo>
                <a:lnTo>
                  <a:pt x="3910935" y="913076"/>
                </a:lnTo>
                <a:lnTo>
                  <a:pt x="3910779" y="936333"/>
                </a:lnTo>
                <a:lnTo>
                  <a:pt x="3902824" y="983245"/>
                </a:lnTo>
                <a:lnTo>
                  <a:pt x="3885450" y="1028474"/>
                </a:lnTo>
                <a:lnTo>
                  <a:pt x="3860294" y="1070865"/>
                </a:lnTo>
                <a:lnTo>
                  <a:pt x="3827180" y="1112096"/>
                </a:lnTo>
                <a:lnTo>
                  <a:pt x="3786415" y="1152088"/>
                </a:lnTo>
                <a:lnTo>
                  <a:pt x="3738304" y="1190763"/>
                </a:lnTo>
                <a:lnTo>
                  <a:pt x="3683154" y="1228043"/>
                </a:lnTo>
                <a:lnTo>
                  <a:pt x="3621273" y="1263849"/>
                </a:lnTo>
                <a:lnTo>
                  <a:pt x="3552966" y="1298102"/>
                </a:lnTo>
                <a:lnTo>
                  <a:pt x="3516498" y="1314622"/>
                </a:lnTo>
                <a:lnTo>
                  <a:pt x="3478539" y="1330725"/>
                </a:lnTo>
                <a:lnTo>
                  <a:pt x="3439127" y="1346400"/>
                </a:lnTo>
                <a:lnTo>
                  <a:pt x="3398300" y="1361639"/>
                </a:lnTo>
                <a:lnTo>
                  <a:pt x="3356096" y="1376430"/>
                </a:lnTo>
                <a:lnTo>
                  <a:pt x="3312554" y="1390765"/>
                </a:lnTo>
                <a:lnTo>
                  <a:pt x="3267712" y="1404633"/>
                </a:lnTo>
                <a:lnTo>
                  <a:pt x="3221609" y="1418025"/>
                </a:lnTo>
                <a:lnTo>
                  <a:pt x="3174282" y="1430931"/>
                </a:lnTo>
                <a:lnTo>
                  <a:pt x="3125771" y="1443342"/>
                </a:lnTo>
                <a:lnTo>
                  <a:pt x="3076112" y="1455246"/>
                </a:lnTo>
                <a:lnTo>
                  <a:pt x="3025345" y="1466635"/>
                </a:lnTo>
                <a:lnTo>
                  <a:pt x="2973508" y="1477499"/>
                </a:lnTo>
                <a:lnTo>
                  <a:pt x="2920640" y="1487827"/>
                </a:lnTo>
                <a:lnTo>
                  <a:pt x="2866778" y="1497611"/>
                </a:lnTo>
                <a:lnTo>
                  <a:pt x="2811960" y="1506840"/>
                </a:lnTo>
                <a:lnTo>
                  <a:pt x="2756226" y="1515505"/>
                </a:lnTo>
                <a:lnTo>
                  <a:pt x="2699614" y="1523595"/>
                </a:lnTo>
                <a:lnTo>
                  <a:pt x="2642161" y="1531101"/>
                </a:lnTo>
                <a:lnTo>
                  <a:pt x="2583906" y="1538013"/>
                </a:lnTo>
                <a:lnTo>
                  <a:pt x="2524888" y="1544322"/>
                </a:lnTo>
                <a:lnTo>
                  <a:pt x="2465144" y="1550017"/>
                </a:lnTo>
                <a:lnTo>
                  <a:pt x="2404714" y="1555089"/>
                </a:lnTo>
                <a:lnTo>
                  <a:pt x="2343634" y="1559528"/>
                </a:lnTo>
                <a:lnTo>
                  <a:pt x="2281945" y="1563323"/>
                </a:lnTo>
                <a:lnTo>
                  <a:pt x="2219683" y="1566466"/>
                </a:lnTo>
                <a:lnTo>
                  <a:pt x="2156888" y="1568947"/>
                </a:lnTo>
                <a:lnTo>
                  <a:pt x="2093597" y="1570755"/>
                </a:lnTo>
                <a:lnTo>
                  <a:pt x="2029849" y="1571882"/>
                </a:lnTo>
                <a:lnTo>
                  <a:pt x="1965683" y="1572316"/>
                </a:lnTo>
                <a:lnTo>
                  <a:pt x="1901136" y="1572049"/>
                </a:lnTo>
                <a:lnTo>
                  <a:pt x="1836247" y="1571070"/>
                </a:lnTo>
                <a:lnTo>
                  <a:pt x="1771053" y="1569369"/>
                </a:lnTo>
                <a:lnTo>
                  <a:pt x="1705595" y="1566938"/>
                </a:lnTo>
                <a:lnTo>
                  <a:pt x="1634659" y="1563478"/>
                </a:lnTo>
                <a:lnTo>
                  <a:pt x="1564695" y="1559208"/>
                </a:lnTo>
                <a:lnTo>
                  <a:pt x="1495739" y="1554143"/>
                </a:lnTo>
                <a:lnTo>
                  <a:pt x="1427830" y="1548300"/>
                </a:lnTo>
                <a:lnTo>
                  <a:pt x="1361006" y="1541696"/>
                </a:lnTo>
                <a:lnTo>
                  <a:pt x="1295306" y="1534346"/>
                </a:lnTo>
                <a:lnTo>
                  <a:pt x="1230767" y="1526268"/>
                </a:lnTo>
                <a:lnTo>
                  <a:pt x="1167427" y="1517477"/>
                </a:lnTo>
                <a:lnTo>
                  <a:pt x="1105326" y="1507990"/>
                </a:lnTo>
                <a:lnTo>
                  <a:pt x="1044500" y="1497824"/>
                </a:lnTo>
                <a:lnTo>
                  <a:pt x="984988" y="1486994"/>
                </a:lnTo>
                <a:lnTo>
                  <a:pt x="926829" y="1475518"/>
                </a:lnTo>
                <a:lnTo>
                  <a:pt x="870060" y="1463411"/>
                </a:lnTo>
                <a:lnTo>
                  <a:pt x="814720" y="1450690"/>
                </a:lnTo>
                <a:lnTo>
                  <a:pt x="760846" y="1437371"/>
                </a:lnTo>
                <a:lnTo>
                  <a:pt x="708478" y="1423472"/>
                </a:lnTo>
                <a:lnTo>
                  <a:pt x="657652" y="1409007"/>
                </a:lnTo>
                <a:lnTo>
                  <a:pt x="608408" y="1393994"/>
                </a:lnTo>
                <a:lnTo>
                  <a:pt x="560783" y="1378449"/>
                </a:lnTo>
                <a:lnTo>
                  <a:pt x="514816" y="1362388"/>
                </a:lnTo>
                <a:lnTo>
                  <a:pt x="470545" y="1345828"/>
                </a:lnTo>
                <a:lnTo>
                  <a:pt x="428007" y="1328786"/>
                </a:lnTo>
                <a:lnTo>
                  <a:pt x="387242" y="1311276"/>
                </a:lnTo>
                <a:lnTo>
                  <a:pt x="348287" y="1293317"/>
                </a:lnTo>
                <a:lnTo>
                  <a:pt x="311180" y="1274924"/>
                </a:lnTo>
                <a:lnTo>
                  <a:pt x="275960" y="1256114"/>
                </a:lnTo>
                <a:lnTo>
                  <a:pt x="242664" y="1236903"/>
                </a:lnTo>
                <a:lnTo>
                  <a:pt x="182001" y="1197344"/>
                </a:lnTo>
                <a:lnTo>
                  <a:pt x="129494" y="1156378"/>
                </a:lnTo>
                <a:lnTo>
                  <a:pt x="85449" y="1114136"/>
                </a:lnTo>
                <a:lnTo>
                  <a:pt x="50172" y="1070751"/>
                </a:lnTo>
                <a:lnTo>
                  <a:pt x="23968" y="1026352"/>
                </a:lnTo>
                <a:lnTo>
                  <a:pt x="7142" y="981071"/>
                </a:lnTo>
                <a:lnTo>
                  <a:pt x="0" y="935039"/>
                </a:lnTo>
                <a:lnTo>
                  <a:pt x="155" y="911782"/>
                </a:lnTo>
                <a:lnTo>
                  <a:pt x="8111" y="864870"/>
                </a:lnTo>
                <a:lnTo>
                  <a:pt x="26532" y="817554"/>
                </a:lnTo>
                <a:lnTo>
                  <a:pt x="55206" y="771008"/>
                </a:lnTo>
                <a:lnTo>
                  <a:pt x="93690" y="725695"/>
                </a:lnTo>
                <a:lnTo>
                  <a:pt x="141623" y="681753"/>
                </a:lnTo>
                <a:lnTo>
                  <a:pt x="198644" y="639317"/>
                </a:lnTo>
                <a:lnTo>
                  <a:pt x="264394" y="598521"/>
                </a:lnTo>
                <a:lnTo>
                  <a:pt x="300429" y="578782"/>
                </a:lnTo>
                <a:lnTo>
                  <a:pt x="338512" y="559503"/>
                </a:lnTo>
                <a:lnTo>
                  <a:pt x="378596" y="540703"/>
                </a:lnTo>
                <a:lnTo>
                  <a:pt x="420636" y="522398"/>
                </a:lnTo>
                <a:lnTo>
                  <a:pt x="464589" y="504605"/>
                </a:lnTo>
                <a:lnTo>
                  <a:pt x="510408" y="487341"/>
                </a:lnTo>
                <a:lnTo>
                  <a:pt x="558049" y="470624"/>
                </a:lnTo>
                <a:lnTo>
                  <a:pt x="607466" y="454469"/>
                </a:lnTo>
                <a:lnTo>
                  <a:pt x="658615" y="438894"/>
                </a:lnTo>
                <a:lnTo>
                  <a:pt x="711450" y="423917"/>
                </a:lnTo>
                <a:lnTo>
                  <a:pt x="765926" y="409553"/>
                </a:lnTo>
                <a:lnTo>
                  <a:pt x="821999" y="395820"/>
                </a:lnTo>
                <a:lnTo>
                  <a:pt x="879623" y="382735"/>
                </a:lnTo>
                <a:lnTo>
                  <a:pt x="938754" y="370315"/>
                </a:lnTo>
                <a:lnTo>
                  <a:pt x="999345" y="358577"/>
                </a:lnTo>
                <a:lnTo>
                  <a:pt x="1061353" y="347537"/>
                </a:lnTo>
                <a:lnTo>
                  <a:pt x="1124731" y="337214"/>
                </a:lnTo>
                <a:lnTo>
                  <a:pt x="1189436" y="327623"/>
                </a:lnTo>
                <a:lnTo>
                  <a:pt x="1255421" y="318782"/>
                </a:lnTo>
                <a:lnTo>
                  <a:pt x="1322642" y="310707"/>
                </a:lnTo>
                <a:lnTo>
                  <a:pt x="1391054" y="303416"/>
                </a:lnTo>
                <a:lnTo>
                  <a:pt x="1460612" y="296925"/>
                </a:lnTo>
                <a:lnTo>
                  <a:pt x="1777096" y="0"/>
                </a:lnTo>
                <a:close/>
              </a:path>
            </a:pathLst>
          </a:custGeom>
          <a:ln w="12700">
            <a:solidFill>
              <a:srgbClr val="6FAC46"/>
            </a:solidFill>
          </a:ln>
        </p:spPr>
        <p:txBody>
          <a:bodyPr wrap="square" lIns="0" tIns="0" rIns="0" bIns="0" rtlCol="0"/>
          <a:lstStyle/>
          <a:p>
            <a:endParaRPr sz="1350"/>
          </a:p>
        </p:txBody>
      </p:sp>
      <p:sp>
        <p:nvSpPr>
          <p:cNvPr id="26" name="object 26"/>
          <p:cNvSpPr txBox="1"/>
          <p:nvPr/>
        </p:nvSpPr>
        <p:spPr>
          <a:xfrm>
            <a:off x="3379469" y="5189067"/>
            <a:ext cx="1907858" cy="425116"/>
          </a:xfrm>
          <a:prstGeom prst="rect">
            <a:avLst/>
          </a:prstGeom>
        </p:spPr>
        <p:txBody>
          <a:bodyPr vert="horz" wrap="square" lIns="0" tIns="9525" rIns="0" bIns="0" rtlCol="0">
            <a:spAutoFit/>
          </a:bodyPr>
          <a:lstStyle/>
          <a:p>
            <a:pPr marL="9525" marR="3810">
              <a:spcBef>
                <a:spcPts val="75"/>
              </a:spcBef>
            </a:pPr>
            <a:r>
              <a:rPr sz="1350" dirty="0">
                <a:latin typeface="微軟正黑體"/>
                <a:cs typeface="微軟正黑體"/>
              </a:rPr>
              <a:t>與指定點沒有相鄰的點， 都先將距離設為無限大。</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6"/>
          <p:cNvGraphicFramePr>
            <a:graphicFrameLocks noGrp="1"/>
          </p:cNvGraphicFramePr>
          <p:nvPr/>
        </p:nvGraphicFramePr>
        <p:xfrm>
          <a:off x="129826" y="3488150"/>
          <a:ext cx="5089683" cy="742759"/>
        </p:xfrm>
        <a:graphic>
          <a:graphicData uri="http://schemas.openxmlformats.org/drawingml/2006/table">
            <a:tbl>
              <a:tblPr firstRow="1" bandRow="1">
                <a:tableStyleId>{2D5ABB26-0587-4C30-8999-92F81FD0307C}</a:tableStyleId>
              </a:tblPr>
              <a:tblGrid>
                <a:gridCol w="738188">
                  <a:extLst>
                    <a:ext uri="{9D8B030D-6E8A-4147-A177-3AD203B41FA5}">
                      <a16:colId xmlns:a16="http://schemas.microsoft.com/office/drawing/2014/main" val="20000"/>
                    </a:ext>
                  </a:extLst>
                </a:gridCol>
                <a:gridCol w="760095">
                  <a:extLst>
                    <a:ext uri="{9D8B030D-6E8A-4147-A177-3AD203B41FA5}">
                      <a16:colId xmlns:a16="http://schemas.microsoft.com/office/drawing/2014/main" val="20001"/>
                    </a:ext>
                  </a:extLst>
                </a:gridCol>
                <a:gridCol w="686276">
                  <a:extLst>
                    <a:ext uri="{9D8B030D-6E8A-4147-A177-3AD203B41FA5}">
                      <a16:colId xmlns:a16="http://schemas.microsoft.com/office/drawing/2014/main" val="20002"/>
                    </a:ext>
                  </a:extLst>
                </a:gridCol>
                <a:gridCol w="739140">
                  <a:extLst>
                    <a:ext uri="{9D8B030D-6E8A-4147-A177-3AD203B41FA5}">
                      <a16:colId xmlns:a16="http://schemas.microsoft.com/office/drawing/2014/main" val="20003"/>
                    </a:ext>
                  </a:extLst>
                </a:gridCol>
                <a:gridCol w="713898">
                  <a:extLst>
                    <a:ext uri="{9D8B030D-6E8A-4147-A177-3AD203B41FA5}">
                      <a16:colId xmlns:a16="http://schemas.microsoft.com/office/drawing/2014/main" val="20004"/>
                    </a:ext>
                  </a:extLst>
                </a:gridCol>
                <a:gridCol w="726758">
                  <a:extLst>
                    <a:ext uri="{9D8B030D-6E8A-4147-A177-3AD203B41FA5}">
                      <a16:colId xmlns:a16="http://schemas.microsoft.com/office/drawing/2014/main" val="20005"/>
                    </a:ext>
                  </a:extLst>
                </a:gridCol>
                <a:gridCol w="725328">
                  <a:extLst>
                    <a:ext uri="{9D8B030D-6E8A-4147-A177-3AD203B41FA5}">
                      <a16:colId xmlns:a16="http://schemas.microsoft.com/office/drawing/2014/main" val="20006"/>
                    </a:ext>
                  </a:extLst>
                </a:gridCol>
              </a:tblGrid>
              <a:tr h="346058">
                <a:tc>
                  <a:txBody>
                    <a:bodyPr/>
                    <a:lstStyle/>
                    <a:p>
                      <a:pPr>
                        <a:lnSpc>
                          <a:spcPct val="100000"/>
                        </a:lnSpc>
                      </a:pPr>
                      <a:endParaRPr sz="1500" dirty="0">
                        <a:latin typeface="Times New Roman"/>
                        <a:cs typeface="Times New Roman"/>
                      </a:endParaRPr>
                    </a:p>
                  </a:txBody>
                  <a:tcPr marL="0" marR="0" marT="0" marB="0">
                    <a:solidFill>
                      <a:srgbClr val="000000"/>
                    </a:solidFill>
                  </a:tcPr>
                </a:tc>
                <a:tc>
                  <a:txBody>
                    <a:bodyPr/>
                    <a:lstStyle/>
                    <a:p>
                      <a:pPr marL="399415">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FFC000"/>
                      </a:solidFill>
                      <a:prstDash val="solid"/>
                    </a:lnT>
                    <a:solidFill>
                      <a:srgbClr val="000000"/>
                    </a:solidFill>
                  </a:tcPr>
                </a:tc>
                <a:tc>
                  <a:txBody>
                    <a:bodyPr/>
                    <a:lstStyle/>
                    <a:p>
                      <a:pPr marR="4635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lnT w="76200">
                      <a:solidFill>
                        <a:srgbClr val="FFC000"/>
                      </a:solidFill>
                      <a:prstDash val="solid"/>
                    </a:lnT>
                    <a:solidFill>
                      <a:srgbClr val="000000"/>
                    </a:solidFill>
                  </a:tcPr>
                </a:tc>
                <a:tc>
                  <a:txBody>
                    <a:bodyPr/>
                    <a:lstStyle/>
                    <a:p>
                      <a:pPr marR="952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lnT w="76200">
                      <a:solidFill>
                        <a:srgbClr val="FFC000"/>
                      </a:solidFill>
                      <a:prstDash val="solid"/>
                    </a:lnT>
                    <a:solidFill>
                      <a:srgbClr val="000000"/>
                    </a:solidFill>
                  </a:tcPr>
                </a:tc>
                <a:tc>
                  <a:txBody>
                    <a:bodyPr/>
                    <a:lstStyle/>
                    <a:p>
                      <a:pPr marR="8890"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lnT w="76200">
                      <a:solidFill>
                        <a:srgbClr val="00AF50"/>
                      </a:solidFill>
                      <a:prstDash val="solid"/>
                    </a:lnT>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lnT w="76200">
                      <a:solidFill>
                        <a:srgbClr val="00AF50"/>
                      </a:solidFill>
                      <a:prstDash val="solid"/>
                    </a:lnT>
                    <a:solidFill>
                      <a:srgbClr val="000000"/>
                    </a:solidFill>
                  </a:tcPr>
                </a:tc>
                <a:tc>
                  <a:txBody>
                    <a:bodyPr/>
                    <a:lstStyle/>
                    <a:p>
                      <a:pPr marL="127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lnT w="76200">
                      <a:solidFill>
                        <a:srgbClr val="00AF50"/>
                      </a:solidFill>
                      <a:prstDash val="solid"/>
                    </a:lnT>
                    <a:solidFill>
                      <a:srgbClr val="000000"/>
                    </a:solidFill>
                  </a:tcPr>
                </a:tc>
                <a:extLst>
                  <a:ext uri="{0D108BD9-81ED-4DB2-BD59-A6C34878D82A}">
                    <a16:rowId xmlns:a16="http://schemas.microsoft.com/office/drawing/2014/main" val="10000"/>
                  </a:ext>
                </a:extLst>
              </a:tr>
              <a:tr h="396701">
                <a:tc>
                  <a:txBody>
                    <a:bodyPr/>
                    <a:lstStyle/>
                    <a:p>
                      <a:pPr marL="235585">
                        <a:lnSpc>
                          <a:spcPct val="100000"/>
                        </a:lnSpc>
                        <a:spcBef>
                          <a:spcPts val="965"/>
                        </a:spcBef>
                      </a:pPr>
                      <a:r>
                        <a:rPr sz="1500" dirty="0">
                          <a:latin typeface="微軟正黑體"/>
                          <a:cs typeface="微軟正黑體"/>
                        </a:rPr>
                        <a:t>距離</a:t>
                      </a:r>
                      <a:endParaRPr sz="1500">
                        <a:latin typeface="微軟正黑體"/>
                        <a:cs typeface="微軟正黑體"/>
                      </a:endParaRPr>
                    </a:p>
                  </a:txBody>
                  <a:tcPr marL="0" marR="0" marT="91916" marB="0"/>
                </a:tc>
                <a:tc>
                  <a:txBody>
                    <a:bodyPr/>
                    <a:lstStyle/>
                    <a:p>
                      <a:pPr marL="399415">
                        <a:lnSpc>
                          <a:spcPct val="100000"/>
                        </a:lnSpc>
                        <a:spcBef>
                          <a:spcPts val="965"/>
                        </a:spcBef>
                      </a:pPr>
                      <a:r>
                        <a:rPr sz="1500" b="1" dirty="0">
                          <a:solidFill>
                            <a:srgbClr val="006FC0"/>
                          </a:solidFill>
                          <a:latin typeface="微軟正黑體"/>
                          <a:cs typeface="微軟正黑體"/>
                        </a:rPr>
                        <a:t>0</a:t>
                      </a:r>
                      <a:endParaRPr sz="1500">
                        <a:latin typeface="微軟正黑體"/>
                        <a:cs typeface="微軟正黑體"/>
                      </a:endParaRPr>
                    </a:p>
                  </a:txBody>
                  <a:tcPr marL="0" marR="0" marT="91916" marB="0">
                    <a:lnB w="76200">
                      <a:solidFill>
                        <a:srgbClr val="FFC000"/>
                      </a:solidFill>
                      <a:prstDash val="solid"/>
                    </a:lnB>
                  </a:tcPr>
                </a:tc>
                <a:tc>
                  <a:txBody>
                    <a:bodyPr/>
                    <a:lstStyle/>
                    <a:p>
                      <a:pPr marR="49530" algn="ctr">
                        <a:lnSpc>
                          <a:spcPct val="100000"/>
                        </a:lnSpc>
                        <a:spcBef>
                          <a:spcPts val="965"/>
                        </a:spcBef>
                      </a:pPr>
                      <a:r>
                        <a:rPr sz="1500" b="1" spc="-10" dirty="0">
                          <a:solidFill>
                            <a:srgbClr val="C00000"/>
                          </a:solidFill>
                          <a:latin typeface="微軟正黑體"/>
                          <a:cs typeface="微軟正黑體"/>
                        </a:rPr>
                        <a:t>10</a:t>
                      </a:r>
                      <a:endParaRPr sz="1500">
                        <a:latin typeface="微軟正黑體"/>
                        <a:cs typeface="微軟正黑體"/>
                      </a:endParaRPr>
                    </a:p>
                  </a:txBody>
                  <a:tcPr marL="0" marR="0" marT="91916" marB="0">
                    <a:lnB w="76200">
                      <a:solidFill>
                        <a:srgbClr val="FFC000"/>
                      </a:solidFill>
                      <a:prstDash val="solid"/>
                    </a:lnB>
                  </a:tcPr>
                </a:tc>
                <a:tc>
                  <a:txBody>
                    <a:bodyPr/>
                    <a:lstStyle/>
                    <a:p>
                      <a:pPr marR="12065" algn="ctr">
                        <a:lnSpc>
                          <a:spcPct val="100000"/>
                        </a:lnSpc>
                        <a:spcBef>
                          <a:spcPts val="965"/>
                        </a:spcBef>
                      </a:pPr>
                      <a:r>
                        <a:rPr sz="1500" dirty="0">
                          <a:latin typeface="微軟正黑體"/>
                          <a:cs typeface="微軟正黑體"/>
                        </a:rPr>
                        <a:t>20</a:t>
                      </a:r>
                      <a:endParaRPr sz="1500">
                        <a:latin typeface="微軟正黑體"/>
                        <a:cs typeface="微軟正黑體"/>
                      </a:endParaRPr>
                    </a:p>
                  </a:txBody>
                  <a:tcPr marL="0" marR="0" marT="91916" marB="0">
                    <a:lnB w="76200">
                      <a:solidFill>
                        <a:srgbClr val="FFC000"/>
                      </a:solidFill>
                      <a:prstDash val="solid"/>
                    </a:lnB>
                  </a:tcPr>
                </a:tc>
                <a:tc>
                  <a:txBody>
                    <a:bodyPr/>
                    <a:lstStyle/>
                    <a:p>
                      <a:pPr marR="9525" algn="ctr">
                        <a:lnSpc>
                          <a:spcPct val="100000"/>
                        </a:lnSpc>
                        <a:spcBef>
                          <a:spcPts val="965"/>
                        </a:spcBef>
                      </a:pPr>
                      <a:r>
                        <a:rPr sz="1500" dirty="0">
                          <a:latin typeface="微軟正黑體"/>
                          <a:cs typeface="微軟正黑體"/>
                        </a:rPr>
                        <a:t>∞</a:t>
                      </a:r>
                      <a:endParaRPr sz="1500">
                        <a:latin typeface="微軟正黑體"/>
                        <a:cs typeface="微軟正黑體"/>
                      </a:endParaRPr>
                    </a:p>
                  </a:txBody>
                  <a:tcPr marL="0" marR="0" marT="91916" marB="0">
                    <a:lnB w="76200">
                      <a:solidFill>
                        <a:srgbClr val="00AF50"/>
                      </a:solidFill>
                      <a:prstDash val="solid"/>
                    </a:lnB>
                  </a:tcPr>
                </a:tc>
                <a:tc>
                  <a:txBody>
                    <a:bodyPr/>
                    <a:lstStyle/>
                    <a:p>
                      <a:pPr algn="ctr">
                        <a:lnSpc>
                          <a:spcPct val="100000"/>
                        </a:lnSpc>
                        <a:spcBef>
                          <a:spcPts val="965"/>
                        </a:spcBef>
                      </a:pPr>
                      <a:r>
                        <a:rPr sz="1500" dirty="0">
                          <a:latin typeface="微軟正黑體"/>
                          <a:cs typeface="微軟正黑體"/>
                        </a:rPr>
                        <a:t>∞</a:t>
                      </a:r>
                      <a:endParaRPr sz="1500">
                        <a:latin typeface="微軟正黑體"/>
                        <a:cs typeface="微軟正黑體"/>
                      </a:endParaRPr>
                    </a:p>
                  </a:txBody>
                  <a:tcPr marL="0" marR="0" marT="91916" marB="0">
                    <a:lnB w="76200">
                      <a:solidFill>
                        <a:srgbClr val="00AF50"/>
                      </a:solidFill>
                      <a:prstDash val="solid"/>
                    </a:lnB>
                  </a:tcPr>
                </a:tc>
                <a:tc>
                  <a:txBody>
                    <a:bodyPr/>
                    <a:lstStyle/>
                    <a:p>
                      <a:pPr marL="1270" algn="ctr">
                        <a:lnSpc>
                          <a:spcPct val="100000"/>
                        </a:lnSpc>
                        <a:spcBef>
                          <a:spcPts val="965"/>
                        </a:spcBef>
                      </a:pPr>
                      <a:r>
                        <a:rPr sz="1500" dirty="0">
                          <a:latin typeface="微軟正黑體"/>
                          <a:cs typeface="微軟正黑體"/>
                        </a:rPr>
                        <a:t>∞</a:t>
                      </a:r>
                    </a:p>
                  </a:txBody>
                  <a:tcPr marL="0" marR="0" marT="91916" marB="0">
                    <a:lnB w="76200">
                      <a:solidFill>
                        <a:srgbClr val="00AF5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2 &lt;</a:t>
            </a:r>
            <a:r>
              <a:rPr lang="zh-TW" altLang="en-US"/>
              <a:t>第</a:t>
            </a:r>
            <a:r>
              <a:rPr lang="en-US" altLang="zh-TW"/>
              <a:t>1</a:t>
            </a:r>
            <a:r>
              <a:rPr lang="zh-TW" altLang="en-US"/>
              <a:t>個確定點</a:t>
            </a:r>
            <a:r>
              <a:rPr lang="en-US" altLang="zh-TW"/>
              <a:t>&gt;</a:t>
            </a:r>
            <a:endParaRPr lang="zh-TW" altLang="en-US" dirty="0"/>
          </a:p>
        </p:txBody>
      </p:sp>
      <p:sp>
        <p:nvSpPr>
          <p:cNvPr id="24" name="內容版面配置區 23">
            <a:extLst>
              <a:ext uri="{FF2B5EF4-FFF2-40B4-BE49-F238E27FC236}">
                <a16:creationId xmlns:a16="http://schemas.microsoft.com/office/drawing/2014/main" id="{0D920323-2877-40A0-A4DE-6A86C199E00A}"/>
              </a:ext>
            </a:extLst>
          </p:cNvPr>
          <p:cNvSpPr>
            <a:spLocks noGrp="1"/>
          </p:cNvSpPr>
          <p:nvPr>
            <p:ph idx="1"/>
          </p:nvPr>
        </p:nvSpPr>
        <p:spPr/>
        <p:txBody>
          <a:bodyPr/>
          <a:lstStyle/>
          <a:p>
            <a:r>
              <a:rPr lang="zh-TW" altLang="en-US" dirty="0"/>
              <a:t>步驟 </a:t>
            </a:r>
            <a:r>
              <a:rPr lang="en-US" altLang="zh-TW" dirty="0"/>
              <a:t>2</a:t>
            </a:r>
            <a:r>
              <a:rPr lang="zh-TW" altLang="en-US" dirty="0"/>
              <a:t>：在初始距離中找出</a:t>
            </a:r>
            <a:r>
              <a:rPr lang="zh-TW" altLang="en-US" dirty="0">
                <a:solidFill>
                  <a:srgbClr val="FF0000"/>
                </a:solidFill>
              </a:rPr>
              <a:t>距離是最短的點做為第 </a:t>
            </a:r>
            <a:r>
              <a:rPr lang="en-US" altLang="zh-TW" dirty="0">
                <a:solidFill>
                  <a:srgbClr val="FF0000"/>
                </a:solidFill>
              </a:rPr>
              <a:t>1</a:t>
            </a:r>
            <a:r>
              <a:rPr lang="zh-TW" altLang="en-US" dirty="0">
                <a:solidFill>
                  <a:srgbClr val="FF0000"/>
                </a:solidFill>
              </a:rPr>
              <a:t> 個確定點</a:t>
            </a:r>
            <a:r>
              <a:rPr lang="zh-TW" altLang="en-US" dirty="0"/>
              <a:t>，之後 此點的最短路徑就不會再被更動。</a:t>
            </a:r>
          </a:p>
          <a:p>
            <a:pPr lvl="1"/>
            <a:r>
              <a:rPr lang="zh-TW" altLang="en-US" dirty="0"/>
              <a:t>如果經過的距離不是最短距離，那後續一定無法產生最短距離，因此必須先從 初使距離中決定一個點的最短路徑。</a:t>
            </a:r>
          </a:p>
          <a:p>
            <a:endParaRPr lang="zh-TW" altLang="en-US" dirty="0"/>
          </a:p>
        </p:txBody>
      </p:sp>
      <p:sp>
        <p:nvSpPr>
          <p:cNvPr id="6" name="object 6"/>
          <p:cNvSpPr/>
          <p:nvPr/>
        </p:nvSpPr>
        <p:spPr>
          <a:xfrm>
            <a:off x="5358670" y="3953922"/>
            <a:ext cx="432054" cy="431958"/>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353908" y="3287030"/>
            <a:ext cx="3640502" cy="1727073"/>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451539" y="4017036"/>
            <a:ext cx="248126"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691181" y="392353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6244495" y="3365278"/>
            <a:ext cx="1522571" cy="286617"/>
          </a:xfrm>
          <a:prstGeom prst="rect">
            <a:avLst/>
          </a:prstGeom>
        </p:spPr>
        <p:txBody>
          <a:bodyPr vert="horz" wrap="square" lIns="0" tIns="9525" rIns="0" bIns="0" rtlCol="0">
            <a:spAutoFit/>
          </a:bodyPr>
          <a:lstStyle/>
          <a:p>
            <a:pPr marL="9525">
              <a:spcBef>
                <a:spcPts val="75"/>
              </a:spcBef>
              <a:tabLst>
                <a:tab pos="1376363" algn="l"/>
              </a:tabLst>
            </a:pPr>
            <a:r>
              <a:rPr b="1" dirty="0">
                <a:latin typeface="微軟正黑體"/>
                <a:cs typeface="微軟正黑體"/>
              </a:rPr>
              <a:t>3	</a:t>
            </a:r>
            <a:r>
              <a:rPr sz="2700" b="1" baseline="1157" dirty="0">
                <a:latin typeface="微軟正黑體"/>
                <a:cs typeface="微軟正黑體"/>
              </a:rPr>
              <a:t>5</a:t>
            </a:r>
            <a:endParaRPr sz="2700" baseline="1157">
              <a:latin typeface="微軟正黑體"/>
              <a:cs typeface="微軟正黑體"/>
            </a:endParaRPr>
          </a:p>
        </p:txBody>
      </p:sp>
      <p:sp>
        <p:nvSpPr>
          <p:cNvPr id="11" name="object 11"/>
          <p:cNvSpPr txBox="1"/>
          <p:nvPr/>
        </p:nvSpPr>
        <p:spPr>
          <a:xfrm>
            <a:off x="7620667" y="4634732"/>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2" name="object 12"/>
          <p:cNvSpPr txBox="1"/>
          <p:nvPr/>
        </p:nvSpPr>
        <p:spPr>
          <a:xfrm>
            <a:off x="6877050" y="4585812"/>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3" name="object 13"/>
          <p:cNvSpPr txBox="1"/>
          <p:nvPr/>
        </p:nvSpPr>
        <p:spPr>
          <a:xfrm>
            <a:off x="7474912" y="4076700"/>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6802755" y="3291040"/>
            <a:ext cx="222885" cy="217367"/>
          </a:xfrm>
          <a:prstGeom prst="rect">
            <a:avLst/>
          </a:prstGeom>
        </p:spPr>
        <p:txBody>
          <a:bodyPr vert="horz" wrap="square" lIns="0" tIns="9525" rIns="0" bIns="0" rtlCol="0">
            <a:spAutoFit/>
          </a:bodyPr>
          <a:lstStyle/>
          <a:p>
            <a:pPr marL="9525">
              <a:spcBef>
                <a:spcPts val="75"/>
              </a:spcBef>
            </a:pPr>
            <a:r>
              <a:rPr sz="1350" b="1" spc="-8" dirty="0">
                <a:solidFill>
                  <a:srgbClr val="385622"/>
                </a:solidFill>
                <a:latin typeface="微軟正黑體"/>
                <a:cs typeface="微軟正黑體"/>
              </a:rPr>
              <a:t>33</a:t>
            </a:r>
            <a:endParaRPr sz="1350">
              <a:latin typeface="微軟正黑體"/>
              <a:cs typeface="微軟正黑體"/>
            </a:endParaRPr>
          </a:p>
        </p:txBody>
      </p:sp>
      <p:sp>
        <p:nvSpPr>
          <p:cNvPr id="17" name="object 17"/>
          <p:cNvSpPr/>
          <p:nvPr/>
        </p:nvSpPr>
        <p:spPr>
          <a:xfrm>
            <a:off x="133597" y="4199572"/>
            <a:ext cx="5967413" cy="1747838"/>
          </a:xfrm>
          <a:custGeom>
            <a:avLst/>
            <a:gdLst/>
            <a:ahLst/>
            <a:cxnLst/>
            <a:rect l="l" t="t" r="r" b="b"/>
            <a:pathLst>
              <a:path w="7956550" h="2330450">
                <a:moveTo>
                  <a:pt x="7643418" y="451993"/>
                </a:moveTo>
                <a:lnTo>
                  <a:pt x="313055" y="451993"/>
                </a:lnTo>
                <a:lnTo>
                  <a:pt x="266793" y="455388"/>
                </a:lnTo>
                <a:lnTo>
                  <a:pt x="222639" y="465251"/>
                </a:lnTo>
                <a:lnTo>
                  <a:pt x="181077" y="481096"/>
                </a:lnTo>
                <a:lnTo>
                  <a:pt x="142592" y="502440"/>
                </a:lnTo>
                <a:lnTo>
                  <a:pt x="107666" y="528796"/>
                </a:lnTo>
                <a:lnTo>
                  <a:pt x="76786" y="559680"/>
                </a:lnTo>
                <a:lnTo>
                  <a:pt x="50434" y="594607"/>
                </a:lnTo>
                <a:lnTo>
                  <a:pt x="29095" y="633092"/>
                </a:lnTo>
                <a:lnTo>
                  <a:pt x="13254" y="674651"/>
                </a:lnTo>
                <a:lnTo>
                  <a:pt x="3394" y="718797"/>
                </a:lnTo>
                <a:lnTo>
                  <a:pt x="0" y="765048"/>
                </a:lnTo>
                <a:lnTo>
                  <a:pt x="0" y="2017268"/>
                </a:lnTo>
                <a:lnTo>
                  <a:pt x="3394" y="2063529"/>
                </a:lnTo>
                <a:lnTo>
                  <a:pt x="13254" y="2107682"/>
                </a:lnTo>
                <a:lnTo>
                  <a:pt x="29095" y="2149244"/>
                </a:lnTo>
                <a:lnTo>
                  <a:pt x="50434" y="2187729"/>
                </a:lnTo>
                <a:lnTo>
                  <a:pt x="76786" y="2222654"/>
                </a:lnTo>
                <a:lnTo>
                  <a:pt x="107666" y="2253534"/>
                </a:lnTo>
                <a:lnTo>
                  <a:pt x="142592" y="2279885"/>
                </a:lnTo>
                <a:lnTo>
                  <a:pt x="181077" y="2301224"/>
                </a:lnTo>
                <a:lnTo>
                  <a:pt x="222639" y="2317065"/>
                </a:lnTo>
                <a:lnTo>
                  <a:pt x="266793" y="2326925"/>
                </a:lnTo>
                <a:lnTo>
                  <a:pt x="313055" y="2330319"/>
                </a:lnTo>
                <a:lnTo>
                  <a:pt x="7643418" y="2330319"/>
                </a:lnTo>
                <a:lnTo>
                  <a:pt x="7689668" y="2326925"/>
                </a:lnTo>
                <a:lnTo>
                  <a:pt x="7733815" y="2317065"/>
                </a:lnTo>
                <a:lnTo>
                  <a:pt x="7775373" y="2301224"/>
                </a:lnTo>
                <a:lnTo>
                  <a:pt x="7813859" y="2279885"/>
                </a:lnTo>
                <a:lnTo>
                  <a:pt x="7848786" y="2253534"/>
                </a:lnTo>
                <a:lnTo>
                  <a:pt x="7879670" y="2222654"/>
                </a:lnTo>
                <a:lnTo>
                  <a:pt x="7906026" y="2187729"/>
                </a:lnTo>
                <a:lnTo>
                  <a:pt x="7927369" y="2149244"/>
                </a:lnTo>
                <a:lnTo>
                  <a:pt x="7943215" y="2107682"/>
                </a:lnTo>
                <a:lnTo>
                  <a:pt x="7953078" y="2063529"/>
                </a:lnTo>
                <a:lnTo>
                  <a:pt x="7956473" y="2017268"/>
                </a:lnTo>
                <a:lnTo>
                  <a:pt x="7956473" y="765048"/>
                </a:lnTo>
                <a:lnTo>
                  <a:pt x="7953078" y="718797"/>
                </a:lnTo>
                <a:lnTo>
                  <a:pt x="7943215" y="674651"/>
                </a:lnTo>
                <a:lnTo>
                  <a:pt x="7927369" y="633092"/>
                </a:lnTo>
                <a:lnTo>
                  <a:pt x="7906026" y="594607"/>
                </a:lnTo>
                <a:lnTo>
                  <a:pt x="7879670" y="559680"/>
                </a:lnTo>
                <a:lnTo>
                  <a:pt x="7848786" y="528796"/>
                </a:lnTo>
                <a:lnTo>
                  <a:pt x="7813859" y="502440"/>
                </a:lnTo>
                <a:lnTo>
                  <a:pt x="7775373" y="481096"/>
                </a:lnTo>
                <a:lnTo>
                  <a:pt x="7733815" y="465251"/>
                </a:lnTo>
                <a:lnTo>
                  <a:pt x="7689668" y="455388"/>
                </a:lnTo>
                <a:lnTo>
                  <a:pt x="7643418" y="451993"/>
                </a:lnTo>
                <a:close/>
              </a:path>
              <a:path w="7956550" h="2330450">
                <a:moveTo>
                  <a:pt x="2415590" y="0"/>
                </a:moveTo>
                <a:lnTo>
                  <a:pt x="1326057" y="451993"/>
                </a:lnTo>
                <a:lnTo>
                  <a:pt x="3315131" y="451993"/>
                </a:lnTo>
                <a:lnTo>
                  <a:pt x="2415590" y="0"/>
                </a:lnTo>
                <a:close/>
              </a:path>
            </a:pathLst>
          </a:custGeom>
          <a:solidFill>
            <a:srgbClr val="FFF1CC"/>
          </a:solidFill>
        </p:spPr>
        <p:txBody>
          <a:bodyPr wrap="square" lIns="0" tIns="0" rIns="0" bIns="0" rtlCol="0"/>
          <a:lstStyle/>
          <a:p>
            <a:endParaRPr sz="1350"/>
          </a:p>
        </p:txBody>
      </p:sp>
      <p:sp>
        <p:nvSpPr>
          <p:cNvPr id="18" name="object 18"/>
          <p:cNvSpPr/>
          <p:nvPr/>
        </p:nvSpPr>
        <p:spPr>
          <a:xfrm>
            <a:off x="133597" y="4199572"/>
            <a:ext cx="5967413" cy="1747838"/>
          </a:xfrm>
          <a:custGeom>
            <a:avLst/>
            <a:gdLst/>
            <a:ahLst/>
            <a:cxnLst/>
            <a:rect l="l" t="t" r="r" b="b"/>
            <a:pathLst>
              <a:path w="7956550" h="2330450">
                <a:moveTo>
                  <a:pt x="0" y="765048"/>
                </a:moveTo>
                <a:lnTo>
                  <a:pt x="3394" y="718797"/>
                </a:lnTo>
                <a:lnTo>
                  <a:pt x="13254" y="674651"/>
                </a:lnTo>
                <a:lnTo>
                  <a:pt x="29095" y="633092"/>
                </a:lnTo>
                <a:lnTo>
                  <a:pt x="50434" y="594607"/>
                </a:lnTo>
                <a:lnTo>
                  <a:pt x="76786" y="559680"/>
                </a:lnTo>
                <a:lnTo>
                  <a:pt x="107666" y="528796"/>
                </a:lnTo>
                <a:lnTo>
                  <a:pt x="142592" y="502440"/>
                </a:lnTo>
                <a:lnTo>
                  <a:pt x="181077" y="481096"/>
                </a:lnTo>
                <a:lnTo>
                  <a:pt x="222639" y="465251"/>
                </a:lnTo>
                <a:lnTo>
                  <a:pt x="266793" y="455388"/>
                </a:lnTo>
                <a:lnTo>
                  <a:pt x="313055" y="451993"/>
                </a:lnTo>
                <a:lnTo>
                  <a:pt x="1326057" y="451993"/>
                </a:lnTo>
                <a:lnTo>
                  <a:pt x="2415590" y="0"/>
                </a:lnTo>
                <a:lnTo>
                  <a:pt x="3315131" y="451993"/>
                </a:lnTo>
                <a:lnTo>
                  <a:pt x="7643418" y="451993"/>
                </a:lnTo>
                <a:lnTo>
                  <a:pt x="7689668" y="455388"/>
                </a:lnTo>
                <a:lnTo>
                  <a:pt x="7733815" y="465251"/>
                </a:lnTo>
                <a:lnTo>
                  <a:pt x="7775373" y="481096"/>
                </a:lnTo>
                <a:lnTo>
                  <a:pt x="7813859" y="502440"/>
                </a:lnTo>
                <a:lnTo>
                  <a:pt x="7848786" y="528796"/>
                </a:lnTo>
                <a:lnTo>
                  <a:pt x="7879670" y="559680"/>
                </a:lnTo>
                <a:lnTo>
                  <a:pt x="7906026" y="594607"/>
                </a:lnTo>
                <a:lnTo>
                  <a:pt x="7927369" y="633092"/>
                </a:lnTo>
                <a:lnTo>
                  <a:pt x="7943215" y="674651"/>
                </a:lnTo>
                <a:lnTo>
                  <a:pt x="7953078" y="718797"/>
                </a:lnTo>
                <a:lnTo>
                  <a:pt x="7956473" y="765048"/>
                </a:lnTo>
                <a:lnTo>
                  <a:pt x="7956473" y="1234655"/>
                </a:lnTo>
                <a:lnTo>
                  <a:pt x="7956473" y="2017268"/>
                </a:lnTo>
                <a:lnTo>
                  <a:pt x="7953078" y="2063529"/>
                </a:lnTo>
                <a:lnTo>
                  <a:pt x="7943215" y="2107682"/>
                </a:lnTo>
                <a:lnTo>
                  <a:pt x="7927369" y="2149244"/>
                </a:lnTo>
                <a:lnTo>
                  <a:pt x="7906026" y="2187729"/>
                </a:lnTo>
                <a:lnTo>
                  <a:pt x="7879670" y="2222654"/>
                </a:lnTo>
                <a:lnTo>
                  <a:pt x="7848786" y="2253534"/>
                </a:lnTo>
                <a:lnTo>
                  <a:pt x="7813859" y="2279885"/>
                </a:lnTo>
                <a:lnTo>
                  <a:pt x="7775373" y="2301224"/>
                </a:lnTo>
                <a:lnTo>
                  <a:pt x="7733815" y="2317065"/>
                </a:lnTo>
                <a:lnTo>
                  <a:pt x="7689668" y="2326925"/>
                </a:lnTo>
                <a:lnTo>
                  <a:pt x="7643418" y="2330319"/>
                </a:lnTo>
                <a:lnTo>
                  <a:pt x="3315131" y="2330319"/>
                </a:lnTo>
                <a:lnTo>
                  <a:pt x="1326057" y="2330319"/>
                </a:lnTo>
                <a:lnTo>
                  <a:pt x="313055" y="2330319"/>
                </a:lnTo>
                <a:lnTo>
                  <a:pt x="266793" y="2326925"/>
                </a:lnTo>
                <a:lnTo>
                  <a:pt x="222639" y="2317065"/>
                </a:lnTo>
                <a:lnTo>
                  <a:pt x="181077" y="2301224"/>
                </a:lnTo>
                <a:lnTo>
                  <a:pt x="142592" y="2279885"/>
                </a:lnTo>
                <a:lnTo>
                  <a:pt x="107666" y="2253534"/>
                </a:lnTo>
                <a:lnTo>
                  <a:pt x="76786" y="2222654"/>
                </a:lnTo>
                <a:lnTo>
                  <a:pt x="50434" y="2187729"/>
                </a:lnTo>
                <a:lnTo>
                  <a:pt x="29095" y="2149244"/>
                </a:lnTo>
                <a:lnTo>
                  <a:pt x="13254" y="2107682"/>
                </a:lnTo>
                <a:lnTo>
                  <a:pt x="3394" y="2063529"/>
                </a:lnTo>
                <a:lnTo>
                  <a:pt x="0" y="2017268"/>
                </a:lnTo>
                <a:lnTo>
                  <a:pt x="0" y="1234655"/>
                </a:lnTo>
                <a:lnTo>
                  <a:pt x="0" y="765048"/>
                </a:lnTo>
                <a:close/>
              </a:path>
            </a:pathLst>
          </a:custGeom>
          <a:ln w="12700">
            <a:solidFill>
              <a:srgbClr val="FFC000"/>
            </a:solidFill>
          </a:ln>
        </p:spPr>
        <p:txBody>
          <a:bodyPr wrap="square" lIns="0" tIns="0" rIns="0" bIns="0" rtlCol="0"/>
          <a:lstStyle/>
          <a:p>
            <a:endParaRPr sz="1350"/>
          </a:p>
        </p:txBody>
      </p:sp>
      <p:sp>
        <p:nvSpPr>
          <p:cNvPr id="19" name="object 19"/>
          <p:cNvSpPr txBox="1"/>
          <p:nvPr/>
        </p:nvSpPr>
        <p:spPr>
          <a:xfrm>
            <a:off x="192786" y="4612577"/>
            <a:ext cx="5830729" cy="1261949"/>
          </a:xfrm>
          <a:prstGeom prst="rect">
            <a:avLst/>
          </a:prstGeom>
        </p:spPr>
        <p:txBody>
          <a:bodyPr vert="horz" wrap="square" lIns="0" tIns="9525" rIns="0" bIns="0" rtlCol="0">
            <a:spAutoFit/>
          </a:bodyPr>
          <a:lstStyle/>
          <a:p>
            <a:pPr marL="9525" marR="3810">
              <a:spcBef>
                <a:spcPts val="75"/>
              </a:spcBef>
              <a:buFont typeface="Arial"/>
              <a:buChar char="•"/>
              <a:tabLst>
                <a:tab pos="110490" algn="l"/>
              </a:tabLst>
            </a:pPr>
            <a:r>
              <a:rPr sz="1350" dirty="0">
                <a:latin typeface="微軟正黑體"/>
                <a:cs typeface="微軟正黑體"/>
              </a:rPr>
              <a:t>節點</a:t>
            </a:r>
            <a:r>
              <a:rPr sz="1350" spc="-8" dirty="0">
                <a:latin typeface="微軟正黑體"/>
                <a:cs typeface="微軟正黑體"/>
              </a:rPr>
              <a:t> </a:t>
            </a:r>
            <a:r>
              <a:rPr sz="1350" dirty="0">
                <a:latin typeface="微軟正黑體"/>
                <a:cs typeface="微軟正黑體"/>
              </a:rPr>
              <a:t>1</a:t>
            </a:r>
            <a:r>
              <a:rPr sz="1350" spc="-15" dirty="0">
                <a:latin typeface="微軟正黑體"/>
                <a:cs typeface="微軟正黑體"/>
              </a:rPr>
              <a:t> </a:t>
            </a:r>
            <a:r>
              <a:rPr sz="1350" dirty="0">
                <a:latin typeface="微軟正黑體"/>
                <a:cs typeface="微軟正黑體"/>
              </a:rPr>
              <a:t>只有跟節點</a:t>
            </a:r>
            <a:r>
              <a:rPr sz="1350" spc="-19" dirty="0">
                <a:latin typeface="微軟正黑體"/>
                <a:cs typeface="微軟正黑體"/>
              </a:rPr>
              <a:t> </a:t>
            </a:r>
            <a:r>
              <a:rPr sz="1350" dirty="0">
                <a:latin typeface="微軟正黑體"/>
                <a:cs typeface="微軟正黑體"/>
              </a:rPr>
              <a:t>2</a:t>
            </a:r>
            <a:r>
              <a:rPr sz="1350" spc="-15" dirty="0">
                <a:latin typeface="微軟正黑體"/>
                <a:cs typeface="微軟正黑體"/>
              </a:rPr>
              <a:t> </a:t>
            </a:r>
            <a:r>
              <a:rPr sz="1350" dirty="0">
                <a:latin typeface="微軟正黑體"/>
                <a:cs typeface="微軟正黑體"/>
              </a:rPr>
              <a:t>與節點</a:t>
            </a:r>
            <a:r>
              <a:rPr sz="1350" spc="-8" dirty="0">
                <a:latin typeface="微軟正黑體"/>
                <a:cs typeface="微軟正黑體"/>
              </a:rPr>
              <a:t> </a:t>
            </a:r>
            <a:r>
              <a:rPr sz="1350" dirty="0">
                <a:latin typeface="微軟正黑體"/>
                <a:cs typeface="微軟正黑體"/>
              </a:rPr>
              <a:t>3</a:t>
            </a:r>
            <a:r>
              <a:rPr sz="1350" spc="-11" dirty="0">
                <a:latin typeface="微軟正黑體"/>
                <a:cs typeface="微軟正黑體"/>
              </a:rPr>
              <a:t> </a:t>
            </a:r>
            <a:r>
              <a:rPr sz="1350" dirty="0">
                <a:latin typeface="微軟正黑體"/>
                <a:cs typeface="微軟正黑體"/>
              </a:rPr>
              <a:t>相鄰，所以之後不論節點</a:t>
            </a:r>
            <a:r>
              <a:rPr sz="1350" spc="-15" dirty="0">
                <a:latin typeface="微軟正黑體"/>
                <a:cs typeface="微軟正黑體"/>
              </a:rPr>
              <a:t> </a:t>
            </a:r>
            <a:r>
              <a:rPr sz="1350" dirty="0">
                <a:latin typeface="微軟正黑體"/>
                <a:cs typeface="微軟正黑體"/>
              </a:rPr>
              <a:t>1</a:t>
            </a:r>
            <a:r>
              <a:rPr sz="1350" spc="-15" dirty="0">
                <a:latin typeface="微軟正黑體"/>
                <a:cs typeface="微軟正黑體"/>
              </a:rPr>
              <a:t> </a:t>
            </a:r>
            <a:r>
              <a:rPr sz="1350" dirty="0">
                <a:latin typeface="微軟正黑體"/>
                <a:cs typeface="微軟正黑體"/>
              </a:rPr>
              <a:t>是要到哪個節點，  一定是先經過這兩點的其中一點。</a:t>
            </a:r>
            <a:endParaRPr sz="1350">
              <a:latin typeface="微軟正黑體"/>
              <a:cs typeface="微軟正黑體"/>
            </a:endParaRPr>
          </a:p>
          <a:p>
            <a:pPr>
              <a:spcBef>
                <a:spcPts val="23"/>
              </a:spcBef>
              <a:buFont typeface="Arial"/>
              <a:buChar char="•"/>
            </a:pPr>
            <a:endParaRPr sz="1388">
              <a:latin typeface="Times New Roman"/>
              <a:cs typeface="Times New Roman"/>
            </a:endParaRPr>
          </a:p>
          <a:p>
            <a:pPr marL="9525" marR="113348">
              <a:spcBef>
                <a:spcPts val="4"/>
              </a:spcBef>
              <a:buFont typeface="Arial"/>
              <a:buChar char="•"/>
              <a:tabLst>
                <a:tab pos="110490" algn="l"/>
              </a:tabLst>
            </a:pPr>
            <a:r>
              <a:rPr sz="1350" dirty="0">
                <a:latin typeface="微軟正黑體"/>
                <a:cs typeface="微軟正黑體"/>
              </a:rPr>
              <a:t>節點</a:t>
            </a:r>
            <a:r>
              <a:rPr sz="1350" spc="-4" dirty="0">
                <a:latin typeface="微軟正黑體"/>
                <a:cs typeface="微軟正黑體"/>
              </a:rPr>
              <a:t> </a:t>
            </a:r>
            <a:r>
              <a:rPr sz="1350" dirty="0">
                <a:latin typeface="微軟正黑體"/>
                <a:cs typeface="微軟正黑體"/>
              </a:rPr>
              <a:t>1</a:t>
            </a:r>
            <a:r>
              <a:rPr sz="1350" spc="-15" dirty="0">
                <a:latin typeface="微軟正黑體"/>
                <a:cs typeface="微軟正黑體"/>
              </a:rPr>
              <a:t> </a:t>
            </a:r>
            <a:r>
              <a:rPr sz="1350" dirty="0">
                <a:latin typeface="微軟正黑體"/>
                <a:cs typeface="微軟正黑體"/>
              </a:rPr>
              <a:t>到節點</a:t>
            </a:r>
            <a:r>
              <a:rPr sz="1350" spc="-11" dirty="0">
                <a:latin typeface="微軟正黑體"/>
                <a:cs typeface="微軟正黑體"/>
              </a:rPr>
              <a:t> </a:t>
            </a:r>
            <a:r>
              <a:rPr sz="1350" dirty="0">
                <a:latin typeface="微軟正黑體"/>
                <a:cs typeface="微軟正黑體"/>
              </a:rPr>
              <a:t>2</a:t>
            </a:r>
            <a:r>
              <a:rPr sz="1350" spc="-15" dirty="0">
                <a:latin typeface="微軟正黑體"/>
                <a:cs typeface="微軟正黑體"/>
              </a:rPr>
              <a:t> </a:t>
            </a:r>
            <a:r>
              <a:rPr sz="1350" dirty="0">
                <a:latin typeface="微軟正黑體"/>
                <a:cs typeface="微軟正黑體"/>
              </a:rPr>
              <a:t>的距離是</a:t>
            </a:r>
            <a:r>
              <a:rPr sz="1350" spc="-4" dirty="0">
                <a:latin typeface="微軟正黑體"/>
                <a:cs typeface="微軟正黑體"/>
              </a:rPr>
              <a:t> </a:t>
            </a:r>
            <a:r>
              <a:rPr sz="1350" dirty="0">
                <a:latin typeface="微軟正黑體"/>
                <a:cs typeface="微軟正黑體"/>
              </a:rPr>
              <a:t>10，節點</a:t>
            </a:r>
            <a:r>
              <a:rPr sz="1350" spc="-19" dirty="0">
                <a:latin typeface="微軟正黑體"/>
                <a:cs typeface="微軟正黑體"/>
              </a:rPr>
              <a:t> </a:t>
            </a:r>
            <a:r>
              <a:rPr sz="1350" dirty="0">
                <a:latin typeface="微軟正黑體"/>
                <a:cs typeface="微軟正黑體"/>
              </a:rPr>
              <a:t>1</a:t>
            </a:r>
            <a:r>
              <a:rPr sz="1350" spc="-15" dirty="0">
                <a:latin typeface="微軟正黑體"/>
                <a:cs typeface="微軟正黑體"/>
              </a:rPr>
              <a:t> </a:t>
            </a:r>
            <a:r>
              <a:rPr sz="1350" dirty="0">
                <a:latin typeface="微軟正黑體"/>
                <a:cs typeface="微軟正黑體"/>
              </a:rPr>
              <a:t>到節點</a:t>
            </a:r>
            <a:r>
              <a:rPr sz="1350" spc="-4" dirty="0">
                <a:latin typeface="微軟正黑體"/>
                <a:cs typeface="微軟正黑體"/>
              </a:rPr>
              <a:t> </a:t>
            </a:r>
            <a:r>
              <a:rPr sz="1350" dirty="0">
                <a:latin typeface="微軟正黑體"/>
                <a:cs typeface="微軟正黑體"/>
              </a:rPr>
              <a:t>3</a:t>
            </a:r>
            <a:r>
              <a:rPr sz="1350" spc="-11" dirty="0">
                <a:latin typeface="微軟正黑體"/>
                <a:cs typeface="微軟正黑體"/>
              </a:rPr>
              <a:t> </a:t>
            </a:r>
            <a:r>
              <a:rPr sz="1350" dirty="0">
                <a:latin typeface="微軟正黑體"/>
                <a:cs typeface="微軟正黑體"/>
              </a:rPr>
              <a:t>的距離是</a:t>
            </a:r>
            <a:r>
              <a:rPr sz="1350" spc="-11" dirty="0">
                <a:latin typeface="微軟正黑體"/>
                <a:cs typeface="微軟正黑體"/>
              </a:rPr>
              <a:t> </a:t>
            </a:r>
            <a:r>
              <a:rPr sz="1350" dirty="0">
                <a:latin typeface="微軟正黑體"/>
                <a:cs typeface="微軟正黑體"/>
              </a:rPr>
              <a:t>20，10</a:t>
            </a:r>
            <a:r>
              <a:rPr sz="1350" spc="-23" dirty="0">
                <a:latin typeface="微軟正黑體"/>
                <a:cs typeface="微軟正黑體"/>
              </a:rPr>
              <a:t> </a:t>
            </a:r>
            <a:r>
              <a:rPr sz="1350" dirty="0">
                <a:latin typeface="微軟正黑體"/>
                <a:cs typeface="微軟正黑體"/>
              </a:rPr>
              <a:t>&lt;</a:t>
            </a:r>
            <a:r>
              <a:rPr sz="1350" spc="-8" dirty="0">
                <a:latin typeface="微軟正黑體"/>
                <a:cs typeface="微軟正黑體"/>
              </a:rPr>
              <a:t> </a:t>
            </a:r>
            <a:r>
              <a:rPr sz="1350" dirty="0">
                <a:latin typeface="微軟正黑體"/>
                <a:cs typeface="微軟正黑體"/>
              </a:rPr>
              <a:t>20，此 時就可以得到節點</a:t>
            </a:r>
            <a:r>
              <a:rPr sz="1350" spc="-8" dirty="0">
                <a:latin typeface="微軟正黑體"/>
                <a:cs typeface="微軟正黑體"/>
              </a:rPr>
              <a:t> </a:t>
            </a:r>
            <a:r>
              <a:rPr sz="1350" dirty="0">
                <a:latin typeface="微軟正黑體"/>
                <a:cs typeface="微軟正黑體"/>
              </a:rPr>
              <a:t>1</a:t>
            </a:r>
            <a:r>
              <a:rPr sz="1350" spc="-15" dirty="0">
                <a:latin typeface="微軟正黑體"/>
                <a:cs typeface="微軟正黑體"/>
              </a:rPr>
              <a:t> </a:t>
            </a:r>
            <a:r>
              <a:rPr sz="1350" dirty="0">
                <a:latin typeface="微軟正黑體"/>
                <a:cs typeface="微軟正黑體"/>
              </a:rPr>
              <a:t>到節點 2</a:t>
            </a:r>
            <a:r>
              <a:rPr sz="1350" spc="-4" dirty="0">
                <a:latin typeface="微軟正黑體"/>
                <a:cs typeface="微軟正黑體"/>
              </a:rPr>
              <a:t> </a:t>
            </a:r>
            <a:r>
              <a:rPr sz="1350" dirty="0">
                <a:latin typeface="微軟正黑體"/>
                <a:cs typeface="微軟正黑體"/>
              </a:rPr>
              <a:t>的最短路徑必定是</a:t>
            </a:r>
            <a:r>
              <a:rPr sz="1350" spc="-11" dirty="0">
                <a:latin typeface="微軟正黑體"/>
                <a:cs typeface="微軟正黑體"/>
              </a:rPr>
              <a:t> </a:t>
            </a:r>
            <a:r>
              <a:rPr sz="1350" dirty="0">
                <a:latin typeface="微軟正黑體"/>
                <a:cs typeface="微軟正黑體"/>
              </a:rPr>
              <a:t>10。</a:t>
            </a:r>
            <a:endParaRPr sz="1350">
              <a:latin typeface="微軟正黑體"/>
              <a:cs typeface="微軟正黑體"/>
            </a:endParaRPr>
          </a:p>
          <a:p>
            <a:pPr marL="412909" lvl="1" indent="-60484">
              <a:buSzPct val="94444"/>
              <a:buFont typeface="Arial"/>
              <a:buChar char="•"/>
              <a:tabLst>
                <a:tab pos="413385" algn="l"/>
              </a:tabLst>
            </a:pPr>
            <a:r>
              <a:rPr sz="1350" dirty="0">
                <a:latin typeface="微軟正黑體"/>
                <a:cs typeface="微軟正黑體"/>
              </a:rPr>
              <a:t>若是先通過節點</a:t>
            </a:r>
            <a:r>
              <a:rPr sz="1350" spc="-11" dirty="0">
                <a:latin typeface="微軟正黑體"/>
                <a:cs typeface="微軟正黑體"/>
              </a:rPr>
              <a:t> </a:t>
            </a:r>
            <a:r>
              <a:rPr sz="1350" dirty="0">
                <a:latin typeface="微軟正黑體"/>
                <a:cs typeface="微軟正黑體"/>
              </a:rPr>
              <a:t>3，那距離至少會大於20，所以是不可能的！</a:t>
            </a:r>
            <a:endParaRPr sz="1350">
              <a:latin typeface="微軟正黑體"/>
              <a:cs typeface="微軟正黑體"/>
            </a:endParaRPr>
          </a:p>
        </p:txBody>
      </p:sp>
      <p:sp>
        <p:nvSpPr>
          <p:cNvPr id="20" name="object 20"/>
          <p:cNvSpPr/>
          <p:nvPr/>
        </p:nvSpPr>
        <p:spPr>
          <a:xfrm>
            <a:off x="6103906" y="4574382"/>
            <a:ext cx="431959" cy="431959"/>
          </a:xfrm>
          <a:custGeom>
            <a:avLst/>
            <a:gdLst/>
            <a:ahLst/>
            <a:cxnLst/>
            <a:rect l="l" t="t" r="r" b="b"/>
            <a:pathLst>
              <a:path w="575945" h="575945">
                <a:moveTo>
                  <a:pt x="287908" y="0"/>
                </a:moveTo>
                <a:lnTo>
                  <a:pt x="241209" y="3768"/>
                </a:lnTo>
                <a:lnTo>
                  <a:pt x="196908" y="14679"/>
                </a:lnTo>
                <a:lnTo>
                  <a:pt x="155599" y="32140"/>
                </a:lnTo>
                <a:lnTo>
                  <a:pt x="117875" y="55558"/>
                </a:lnTo>
                <a:lnTo>
                  <a:pt x="84328" y="84343"/>
                </a:lnTo>
                <a:lnTo>
                  <a:pt x="55550" y="117902"/>
                </a:lnTo>
                <a:lnTo>
                  <a:pt x="32136" y="155643"/>
                </a:lnTo>
                <a:lnTo>
                  <a:pt x="14678" y="196973"/>
                </a:lnTo>
                <a:lnTo>
                  <a:pt x="3768" y="241302"/>
                </a:lnTo>
                <a:lnTo>
                  <a:pt x="0" y="288036"/>
                </a:lnTo>
                <a:lnTo>
                  <a:pt x="3768" y="334735"/>
                </a:lnTo>
                <a:lnTo>
                  <a:pt x="14678" y="379036"/>
                </a:lnTo>
                <a:lnTo>
                  <a:pt x="32136" y="420345"/>
                </a:lnTo>
                <a:lnTo>
                  <a:pt x="55550" y="458069"/>
                </a:lnTo>
                <a:lnTo>
                  <a:pt x="84328" y="491617"/>
                </a:lnTo>
                <a:lnTo>
                  <a:pt x="117875" y="520394"/>
                </a:lnTo>
                <a:lnTo>
                  <a:pt x="155599" y="543808"/>
                </a:lnTo>
                <a:lnTo>
                  <a:pt x="196908" y="561266"/>
                </a:lnTo>
                <a:lnTo>
                  <a:pt x="241209" y="572176"/>
                </a:lnTo>
                <a:lnTo>
                  <a:pt x="287908" y="575944"/>
                </a:lnTo>
                <a:lnTo>
                  <a:pt x="334642" y="572176"/>
                </a:lnTo>
                <a:lnTo>
                  <a:pt x="378971" y="561266"/>
                </a:lnTo>
                <a:lnTo>
                  <a:pt x="420301" y="543808"/>
                </a:lnTo>
                <a:lnTo>
                  <a:pt x="458042" y="520394"/>
                </a:lnTo>
                <a:lnTo>
                  <a:pt x="491601" y="491617"/>
                </a:lnTo>
                <a:lnTo>
                  <a:pt x="520386" y="458069"/>
                </a:lnTo>
                <a:lnTo>
                  <a:pt x="543804" y="420345"/>
                </a:lnTo>
                <a:lnTo>
                  <a:pt x="561265" y="379036"/>
                </a:lnTo>
                <a:lnTo>
                  <a:pt x="572176" y="334735"/>
                </a:lnTo>
                <a:lnTo>
                  <a:pt x="575944" y="288036"/>
                </a:lnTo>
                <a:lnTo>
                  <a:pt x="572176" y="241302"/>
                </a:lnTo>
                <a:lnTo>
                  <a:pt x="561265" y="196973"/>
                </a:lnTo>
                <a:lnTo>
                  <a:pt x="543804" y="155643"/>
                </a:lnTo>
                <a:lnTo>
                  <a:pt x="520386" y="117902"/>
                </a:lnTo>
                <a:lnTo>
                  <a:pt x="491601" y="84343"/>
                </a:lnTo>
                <a:lnTo>
                  <a:pt x="458042" y="55558"/>
                </a:lnTo>
                <a:lnTo>
                  <a:pt x="420301" y="32140"/>
                </a:lnTo>
                <a:lnTo>
                  <a:pt x="378971" y="14679"/>
                </a:lnTo>
                <a:lnTo>
                  <a:pt x="334642" y="3768"/>
                </a:lnTo>
                <a:lnTo>
                  <a:pt x="287908" y="0"/>
                </a:lnTo>
                <a:close/>
              </a:path>
            </a:pathLst>
          </a:custGeom>
          <a:solidFill>
            <a:srgbClr val="F8CAAC"/>
          </a:solidFill>
        </p:spPr>
        <p:txBody>
          <a:bodyPr wrap="square" lIns="0" tIns="0" rIns="0" bIns="0" rtlCol="0"/>
          <a:lstStyle/>
          <a:p>
            <a:endParaRPr sz="1350"/>
          </a:p>
        </p:txBody>
      </p:sp>
      <p:sp>
        <p:nvSpPr>
          <p:cNvPr id="21" name="object 21"/>
          <p:cNvSpPr/>
          <p:nvPr/>
        </p:nvSpPr>
        <p:spPr>
          <a:xfrm>
            <a:off x="6103906" y="4574382"/>
            <a:ext cx="431959" cy="431959"/>
          </a:xfrm>
          <a:custGeom>
            <a:avLst/>
            <a:gdLst/>
            <a:ahLst/>
            <a:cxnLst/>
            <a:rect l="l" t="t" r="r" b="b"/>
            <a:pathLst>
              <a:path w="575945" h="575945">
                <a:moveTo>
                  <a:pt x="0" y="288036"/>
                </a:moveTo>
                <a:lnTo>
                  <a:pt x="3768" y="241302"/>
                </a:lnTo>
                <a:lnTo>
                  <a:pt x="14678" y="196973"/>
                </a:lnTo>
                <a:lnTo>
                  <a:pt x="32136" y="155643"/>
                </a:lnTo>
                <a:lnTo>
                  <a:pt x="55550" y="117902"/>
                </a:lnTo>
                <a:lnTo>
                  <a:pt x="84328" y="84343"/>
                </a:lnTo>
                <a:lnTo>
                  <a:pt x="117875" y="55558"/>
                </a:lnTo>
                <a:lnTo>
                  <a:pt x="155599" y="32140"/>
                </a:lnTo>
                <a:lnTo>
                  <a:pt x="196908" y="14679"/>
                </a:lnTo>
                <a:lnTo>
                  <a:pt x="241209" y="3768"/>
                </a:lnTo>
                <a:lnTo>
                  <a:pt x="287908" y="0"/>
                </a:lnTo>
                <a:lnTo>
                  <a:pt x="334642" y="3768"/>
                </a:lnTo>
                <a:lnTo>
                  <a:pt x="378971" y="14679"/>
                </a:lnTo>
                <a:lnTo>
                  <a:pt x="420301" y="32140"/>
                </a:lnTo>
                <a:lnTo>
                  <a:pt x="458042" y="55558"/>
                </a:lnTo>
                <a:lnTo>
                  <a:pt x="491601" y="84343"/>
                </a:lnTo>
                <a:lnTo>
                  <a:pt x="520386" y="117902"/>
                </a:lnTo>
                <a:lnTo>
                  <a:pt x="543804" y="155643"/>
                </a:lnTo>
                <a:lnTo>
                  <a:pt x="561265" y="196973"/>
                </a:lnTo>
                <a:lnTo>
                  <a:pt x="572176" y="241302"/>
                </a:lnTo>
                <a:lnTo>
                  <a:pt x="575944" y="288036"/>
                </a:lnTo>
                <a:lnTo>
                  <a:pt x="572176" y="334735"/>
                </a:lnTo>
                <a:lnTo>
                  <a:pt x="561265" y="379036"/>
                </a:lnTo>
                <a:lnTo>
                  <a:pt x="543804" y="420345"/>
                </a:lnTo>
                <a:lnTo>
                  <a:pt x="520386" y="458069"/>
                </a:lnTo>
                <a:lnTo>
                  <a:pt x="491601" y="491617"/>
                </a:lnTo>
                <a:lnTo>
                  <a:pt x="458042" y="520394"/>
                </a:lnTo>
                <a:lnTo>
                  <a:pt x="420301" y="543808"/>
                </a:lnTo>
                <a:lnTo>
                  <a:pt x="378971" y="561266"/>
                </a:lnTo>
                <a:lnTo>
                  <a:pt x="334642" y="572176"/>
                </a:lnTo>
                <a:lnTo>
                  <a:pt x="287908" y="575944"/>
                </a:lnTo>
                <a:lnTo>
                  <a:pt x="241209" y="572176"/>
                </a:lnTo>
                <a:lnTo>
                  <a:pt x="196908" y="561266"/>
                </a:lnTo>
                <a:lnTo>
                  <a:pt x="155599" y="543808"/>
                </a:lnTo>
                <a:lnTo>
                  <a:pt x="117875" y="520394"/>
                </a:lnTo>
                <a:lnTo>
                  <a:pt x="84328" y="491617"/>
                </a:lnTo>
                <a:lnTo>
                  <a:pt x="55550" y="458069"/>
                </a:lnTo>
                <a:lnTo>
                  <a:pt x="32136" y="420345"/>
                </a:lnTo>
                <a:lnTo>
                  <a:pt x="14678" y="379036"/>
                </a:lnTo>
                <a:lnTo>
                  <a:pt x="3768" y="334735"/>
                </a:lnTo>
                <a:lnTo>
                  <a:pt x="0" y="288036"/>
                </a:lnTo>
                <a:close/>
              </a:path>
            </a:pathLst>
          </a:custGeom>
          <a:ln w="28574">
            <a:solidFill>
              <a:srgbClr val="000000"/>
            </a:solidFill>
          </a:ln>
        </p:spPr>
        <p:txBody>
          <a:bodyPr wrap="square" lIns="0" tIns="0" rIns="0" bIns="0" rtlCol="0"/>
          <a:lstStyle/>
          <a:p>
            <a:endParaRPr sz="1350"/>
          </a:p>
        </p:txBody>
      </p:sp>
      <p:sp>
        <p:nvSpPr>
          <p:cNvPr id="22" name="object 22"/>
          <p:cNvSpPr txBox="1"/>
          <p:nvPr/>
        </p:nvSpPr>
        <p:spPr>
          <a:xfrm>
            <a:off x="6243162" y="4637685"/>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6"/>
          <p:cNvGraphicFramePr>
            <a:graphicFrameLocks noGrp="1"/>
          </p:cNvGraphicFramePr>
          <p:nvPr>
            <p:extLst>
              <p:ext uri="{D42A27DB-BD31-4B8C-83A1-F6EECF244321}">
                <p14:modId xmlns:p14="http://schemas.microsoft.com/office/powerpoint/2010/main" val="3144066011"/>
              </p:ext>
            </p:extLst>
          </p:nvPr>
        </p:nvGraphicFramePr>
        <p:xfrm>
          <a:off x="137741" y="5000815"/>
          <a:ext cx="5611178" cy="851421"/>
        </p:xfrm>
        <a:graphic>
          <a:graphicData uri="http://schemas.openxmlformats.org/drawingml/2006/table">
            <a:tbl>
              <a:tblPr firstRow="1" bandRow="1">
                <a:tableStyleId>{2D5ABB26-0587-4C30-8999-92F81FD0307C}</a:tableStyleId>
              </a:tblPr>
              <a:tblGrid>
                <a:gridCol w="1079183">
                  <a:extLst>
                    <a:ext uri="{9D8B030D-6E8A-4147-A177-3AD203B41FA5}">
                      <a16:colId xmlns:a16="http://schemas.microsoft.com/office/drawing/2014/main" val="20000"/>
                    </a:ext>
                  </a:extLst>
                </a:gridCol>
                <a:gridCol w="711518">
                  <a:extLst>
                    <a:ext uri="{9D8B030D-6E8A-4147-A177-3AD203B41FA5}">
                      <a16:colId xmlns:a16="http://schemas.microsoft.com/office/drawing/2014/main" val="20001"/>
                    </a:ext>
                  </a:extLst>
                </a:gridCol>
                <a:gridCol w="763904">
                  <a:extLst>
                    <a:ext uri="{9D8B030D-6E8A-4147-A177-3AD203B41FA5}">
                      <a16:colId xmlns:a16="http://schemas.microsoft.com/office/drawing/2014/main" val="20002"/>
                    </a:ext>
                  </a:extLst>
                </a:gridCol>
                <a:gridCol w="763429">
                  <a:extLst>
                    <a:ext uri="{9D8B030D-6E8A-4147-A177-3AD203B41FA5}">
                      <a16:colId xmlns:a16="http://schemas.microsoft.com/office/drawing/2014/main" val="20003"/>
                    </a:ext>
                  </a:extLst>
                </a:gridCol>
                <a:gridCol w="765334">
                  <a:extLst>
                    <a:ext uri="{9D8B030D-6E8A-4147-A177-3AD203B41FA5}">
                      <a16:colId xmlns:a16="http://schemas.microsoft.com/office/drawing/2014/main" val="20004"/>
                    </a:ext>
                  </a:extLst>
                </a:gridCol>
                <a:gridCol w="778669">
                  <a:extLst>
                    <a:ext uri="{9D8B030D-6E8A-4147-A177-3AD203B41FA5}">
                      <a16:colId xmlns:a16="http://schemas.microsoft.com/office/drawing/2014/main" val="20005"/>
                    </a:ext>
                  </a:extLst>
                </a:gridCol>
                <a:gridCol w="749141">
                  <a:extLst>
                    <a:ext uri="{9D8B030D-6E8A-4147-A177-3AD203B41FA5}">
                      <a16:colId xmlns:a16="http://schemas.microsoft.com/office/drawing/2014/main" val="20006"/>
                    </a:ext>
                  </a:extLst>
                </a:gridCol>
              </a:tblGrid>
              <a:tr h="376123">
                <a:tc>
                  <a:txBody>
                    <a:bodyPr/>
                    <a:lstStyle/>
                    <a:p>
                      <a:pPr>
                        <a:lnSpc>
                          <a:spcPct val="100000"/>
                        </a:lnSpc>
                      </a:pPr>
                      <a:endParaRPr sz="1700">
                        <a:latin typeface="Times New Roman"/>
                        <a:cs typeface="Times New Roman"/>
                      </a:endParaRPr>
                    </a:p>
                  </a:txBody>
                  <a:tcPr marL="0" marR="0" marT="0" marB="0">
                    <a:solidFill>
                      <a:srgbClr val="000000"/>
                    </a:solidFill>
                  </a:tcPr>
                </a:tc>
                <a:tc>
                  <a:txBody>
                    <a:bodyPr/>
                    <a:lstStyle/>
                    <a:p>
                      <a:pPr marL="363220">
                        <a:lnSpc>
                          <a:spcPct val="100000"/>
                        </a:lnSpc>
                        <a:spcBef>
                          <a:spcPts val="705"/>
                        </a:spcBef>
                      </a:pPr>
                      <a:r>
                        <a:rPr sz="1500" b="1" dirty="0">
                          <a:solidFill>
                            <a:srgbClr val="FFFFFF"/>
                          </a:solidFill>
                          <a:latin typeface="微軟正黑體"/>
                          <a:cs typeface="微軟正黑體"/>
                        </a:rPr>
                        <a:t>1</a:t>
                      </a:r>
                      <a:endParaRPr sz="1500">
                        <a:latin typeface="微軟正黑體"/>
                        <a:cs typeface="微軟正黑體"/>
                      </a:endParaRPr>
                    </a:p>
                  </a:txBody>
                  <a:tcPr marL="0" marR="0" marT="67151" marB="0">
                    <a:lnT w="76200">
                      <a:solidFill>
                        <a:srgbClr val="006FC0"/>
                      </a:solidFill>
                      <a:prstDash val="solid"/>
                    </a:lnT>
                    <a:solidFill>
                      <a:srgbClr val="000000"/>
                    </a:solidFill>
                  </a:tcPr>
                </a:tc>
                <a:tc>
                  <a:txBody>
                    <a:bodyPr/>
                    <a:lstStyle/>
                    <a:p>
                      <a:pPr algn="ctr">
                        <a:lnSpc>
                          <a:spcPct val="100000"/>
                        </a:lnSpc>
                        <a:spcBef>
                          <a:spcPts val="705"/>
                        </a:spcBef>
                      </a:pPr>
                      <a:r>
                        <a:rPr sz="1500" b="1" dirty="0">
                          <a:solidFill>
                            <a:srgbClr val="FFFFFF"/>
                          </a:solidFill>
                          <a:latin typeface="微軟正黑體"/>
                          <a:cs typeface="微軟正黑體"/>
                        </a:rPr>
                        <a:t>2</a:t>
                      </a:r>
                      <a:endParaRPr sz="1500">
                        <a:latin typeface="微軟正黑體"/>
                        <a:cs typeface="微軟正黑體"/>
                      </a:endParaRPr>
                    </a:p>
                  </a:txBody>
                  <a:tcPr marL="0" marR="0" marT="67151" marB="0">
                    <a:solidFill>
                      <a:srgbClr val="000000"/>
                    </a:solidFill>
                  </a:tcPr>
                </a:tc>
                <a:tc>
                  <a:txBody>
                    <a:bodyPr/>
                    <a:lstStyle/>
                    <a:p>
                      <a:pPr marL="1270" algn="ctr">
                        <a:lnSpc>
                          <a:spcPct val="100000"/>
                        </a:lnSpc>
                        <a:spcBef>
                          <a:spcPts val="705"/>
                        </a:spcBef>
                      </a:pPr>
                      <a:r>
                        <a:rPr sz="1500" b="1" dirty="0">
                          <a:solidFill>
                            <a:srgbClr val="FFFFFF"/>
                          </a:solidFill>
                          <a:latin typeface="微軟正黑體"/>
                          <a:cs typeface="微軟正黑體"/>
                        </a:rPr>
                        <a:t>3</a:t>
                      </a:r>
                      <a:endParaRPr sz="1500">
                        <a:latin typeface="微軟正黑體"/>
                        <a:cs typeface="微軟正黑體"/>
                      </a:endParaRPr>
                    </a:p>
                  </a:txBody>
                  <a:tcPr marL="0" marR="0" marT="67151" marB="0">
                    <a:solidFill>
                      <a:srgbClr val="000000"/>
                    </a:solidFill>
                  </a:tcPr>
                </a:tc>
                <a:tc>
                  <a:txBody>
                    <a:bodyPr/>
                    <a:lstStyle/>
                    <a:p>
                      <a:pPr marL="635" algn="ctr">
                        <a:lnSpc>
                          <a:spcPct val="100000"/>
                        </a:lnSpc>
                        <a:spcBef>
                          <a:spcPts val="705"/>
                        </a:spcBef>
                      </a:pPr>
                      <a:r>
                        <a:rPr sz="1500" b="1" dirty="0">
                          <a:solidFill>
                            <a:srgbClr val="FFFFFF"/>
                          </a:solidFill>
                          <a:latin typeface="微軟正黑體"/>
                          <a:cs typeface="微軟正黑體"/>
                        </a:rPr>
                        <a:t>4</a:t>
                      </a:r>
                      <a:endParaRPr sz="1500">
                        <a:latin typeface="微軟正黑體"/>
                        <a:cs typeface="微軟正黑體"/>
                      </a:endParaRPr>
                    </a:p>
                  </a:txBody>
                  <a:tcPr marL="0" marR="0" marT="67151" marB="0">
                    <a:solidFill>
                      <a:srgbClr val="000000"/>
                    </a:solidFill>
                  </a:tcPr>
                </a:tc>
                <a:tc>
                  <a:txBody>
                    <a:bodyPr/>
                    <a:lstStyle/>
                    <a:p>
                      <a:pPr marR="12065" algn="ctr">
                        <a:lnSpc>
                          <a:spcPct val="100000"/>
                        </a:lnSpc>
                        <a:spcBef>
                          <a:spcPts val="705"/>
                        </a:spcBef>
                      </a:pPr>
                      <a:r>
                        <a:rPr sz="1500" b="1" dirty="0">
                          <a:solidFill>
                            <a:srgbClr val="FFFFFF"/>
                          </a:solidFill>
                          <a:latin typeface="微軟正黑體"/>
                          <a:cs typeface="微軟正黑體"/>
                        </a:rPr>
                        <a:t>5</a:t>
                      </a:r>
                      <a:endParaRPr sz="1500">
                        <a:latin typeface="微軟正黑體"/>
                        <a:cs typeface="微軟正黑體"/>
                      </a:endParaRPr>
                    </a:p>
                  </a:txBody>
                  <a:tcPr marL="0" marR="0" marT="67151" marB="0">
                    <a:solidFill>
                      <a:srgbClr val="000000"/>
                    </a:solidFill>
                  </a:tcPr>
                </a:tc>
                <a:tc>
                  <a:txBody>
                    <a:bodyPr/>
                    <a:lstStyle/>
                    <a:p>
                      <a:pPr marR="10795" algn="ctr">
                        <a:lnSpc>
                          <a:spcPct val="100000"/>
                        </a:lnSpc>
                        <a:spcBef>
                          <a:spcPts val="705"/>
                        </a:spcBef>
                      </a:pPr>
                      <a:r>
                        <a:rPr sz="1500" b="1" dirty="0">
                          <a:solidFill>
                            <a:srgbClr val="FFFFFF"/>
                          </a:solidFill>
                          <a:latin typeface="微軟正黑體"/>
                          <a:cs typeface="微軟正黑體"/>
                        </a:rPr>
                        <a:t>6</a:t>
                      </a:r>
                      <a:endParaRPr sz="1500">
                        <a:latin typeface="微軟正黑體"/>
                        <a:cs typeface="微軟正黑體"/>
                      </a:endParaRPr>
                    </a:p>
                  </a:txBody>
                  <a:tcPr marL="0" marR="0" marT="67151" marB="0">
                    <a:solidFill>
                      <a:srgbClr val="000000"/>
                    </a:solidFill>
                  </a:tcPr>
                </a:tc>
                <a:extLst>
                  <a:ext uri="{0D108BD9-81ED-4DB2-BD59-A6C34878D82A}">
                    <a16:rowId xmlns:a16="http://schemas.microsoft.com/office/drawing/2014/main" val="10000"/>
                  </a:ext>
                </a:extLst>
              </a:tr>
              <a:tr h="475298">
                <a:tc>
                  <a:txBody>
                    <a:bodyPr/>
                    <a:lstStyle/>
                    <a:p>
                      <a:pPr marL="226695" marR="196215" indent="-94615">
                        <a:lnSpc>
                          <a:spcPct val="100000"/>
                        </a:lnSpc>
                        <a:spcBef>
                          <a:spcPts val="270"/>
                        </a:spcBef>
                      </a:pPr>
                      <a:r>
                        <a:rPr sz="1200" dirty="0">
                          <a:latin typeface="微軟正黑體"/>
                          <a:cs typeface="微軟正黑體"/>
                        </a:rPr>
                        <a:t>經過節點</a:t>
                      </a:r>
                      <a:r>
                        <a:rPr sz="1200" spc="-120" dirty="0">
                          <a:latin typeface="微軟正黑體"/>
                          <a:cs typeface="微軟正黑體"/>
                        </a:rPr>
                        <a:t> </a:t>
                      </a:r>
                      <a:r>
                        <a:rPr sz="1200" dirty="0">
                          <a:latin typeface="微軟正黑體"/>
                          <a:cs typeface="微軟正黑體"/>
                        </a:rPr>
                        <a:t>2  的新距離</a:t>
                      </a:r>
                    </a:p>
                  </a:txBody>
                  <a:tcPr marL="0" marR="0" marT="25718" marB="0">
                    <a:lnL w="12700">
                      <a:solidFill>
                        <a:srgbClr val="000000"/>
                      </a:solidFill>
                      <a:prstDash val="solid"/>
                    </a:lnL>
                    <a:lnB w="76200">
                      <a:solidFill>
                        <a:srgbClr val="006FC0"/>
                      </a:solidFill>
                      <a:prstDash val="solid"/>
                    </a:lnB>
                  </a:tcPr>
                </a:tc>
                <a:tc>
                  <a:txBody>
                    <a:bodyPr/>
                    <a:lstStyle/>
                    <a:p>
                      <a:pPr marL="363220">
                        <a:lnSpc>
                          <a:spcPct val="100000"/>
                        </a:lnSpc>
                        <a:spcBef>
                          <a:spcPts val="1225"/>
                        </a:spcBef>
                      </a:pPr>
                      <a:r>
                        <a:rPr sz="1500" b="1" dirty="0">
                          <a:solidFill>
                            <a:srgbClr val="006FC0"/>
                          </a:solidFill>
                          <a:latin typeface="微軟正黑體"/>
                          <a:cs typeface="微軟正黑體"/>
                        </a:rPr>
                        <a:t>0</a:t>
                      </a:r>
                      <a:endParaRPr sz="1500">
                        <a:latin typeface="微軟正黑體"/>
                        <a:cs typeface="微軟正黑體"/>
                      </a:endParaRPr>
                    </a:p>
                  </a:txBody>
                  <a:tcPr marL="0" marR="0" marT="116681" marB="0">
                    <a:lnB w="76200">
                      <a:solidFill>
                        <a:srgbClr val="006FC0"/>
                      </a:solidFill>
                      <a:prstDash val="solid"/>
                    </a:lnB>
                  </a:tcPr>
                </a:tc>
                <a:tc>
                  <a:txBody>
                    <a:bodyPr/>
                    <a:lstStyle/>
                    <a:p>
                      <a:pPr marL="635" algn="ctr">
                        <a:lnSpc>
                          <a:spcPct val="100000"/>
                        </a:lnSpc>
                        <a:spcBef>
                          <a:spcPts val="1225"/>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116681" marB="0">
                    <a:lnB w="12700">
                      <a:solidFill>
                        <a:srgbClr val="000000"/>
                      </a:solidFill>
                      <a:prstDash val="solid"/>
                    </a:lnB>
                    <a:solidFill>
                      <a:srgbClr val="7E7E7E"/>
                    </a:solidFill>
                  </a:tcPr>
                </a:tc>
                <a:tc>
                  <a:txBody>
                    <a:bodyPr/>
                    <a:lstStyle/>
                    <a:p>
                      <a:pPr marL="1905" algn="ctr">
                        <a:lnSpc>
                          <a:spcPct val="100000"/>
                        </a:lnSpc>
                        <a:spcBef>
                          <a:spcPts val="1225"/>
                        </a:spcBef>
                      </a:pPr>
                      <a:r>
                        <a:rPr sz="1500" dirty="0">
                          <a:latin typeface="微軟正黑體"/>
                          <a:cs typeface="微軟正黑體"/>
                        </a:rPr>
                        <a:t>20</a:t>
                      </a:r>
                      <a:endParaRPr sz="1500">
                        <a:latin typeface="微軟正黑體"/>
                        <a:cs typeface="微軟正黑體"/>
                      </a:endParaRPr>
                    </a:p>
                  </a:txBody>
                  <a:tcPr marL="0" marR="0" marT="116681" marB="0">
                    <a:lnB w="12700">
                      <a:solidFill>
                        <a:srgbClr val="000000"/>
                      </a:solidFill>
                      <a:prstDash val="solid"/>
                    </a:lnB>
                  </a:tcPr>
                </a:tc>
                <a:tc>
                  <a:txBody>
                    <a:bodyPr/>
                    <a:lstStyle/>
                    <a:p>
                      <a:pPr marL="1270" algn="ctr">
                        <a:lnSpc>
                          <a:spcPct val="100000"/>
                        </a:lnSpc>
                        <a:spcBef>
                          <a:spcPts val="1225"/>
                        </a:spcBef>
                      </a:pPr>
                      <a:r>
                        <a:rPr sz="1500" b="1" spc="-10" dirty="0">
                          <a:solidFill>
                            <a:srgbClr val="538235"/>
                          </a:solidFill>
                          <a:latin typeface="微軟正黑體"/>
                          <a:cs typeface="微軟正黑體"/>
                        </a:rPr>
                        <a:t>60</a:t>
                      </a:r>
                      <a:endParaRPr sz="1500">
                        <a:latin typeface="微軟正黑體"/>
                        <a:cs typeface="微軟正黑體"/>
                      </a:endParaRPr>
                    </a:p>
                  </a:txBody>
                  <a:tcPr marL="0" marR="0" marT="116681" marB="0">
                    <a:lnB w="12700">
                      <a:solidFill>
                        <a:srgbClr val="000000"/>
                      </a:solidFill>
                      <a:prstDash val="solid"/>
                    </a:lnB>
                  </a:tcPr>
                </a:tc>
                <a:tc>
                  <a:txBody>
                    <a:bodyPr/>
                    <a:lstStyle/>
                    <a:p>
                      <a:pPr marR="11430" algn="ctr">
                        <a:lnSpc>
                          <a:spcPct val="100000"/>
                        </a:lnSpc>
                        <a:spcBef>
                          <a:spcPts val="1225"/>
                        </a:spcBef>
                      </a:pPr>
                      <a:r>
                        <a:rPr sz="1500" b="1" spc="-10" dirty="0">
                          <a:solidFill>
                            <a:srgbClr val="538235"/>
                          </a:solidFill>
                          <a:latin typeface="微軟正黑體"/>
                          <a:cs typeface="微軟正黑體"/>
                        </a:rPr>
                        <a:t>20</a:t>
                      </a:r>
                      <a:endParaRPr sz="1500">
                        <a:latin typeface="微軟正黑體"/>
                        <a:cs typeface="微軟正黑體"/>
                      </a:endParaRPr>
                    </a:p>
                  </a:txBody>
                  <a:tcPr marL="0" marR="0" marT="116681" marB="0">
                    <a:lnB w="12700">
                      <a:solidFill>
                        <a:srgbClr val="000000"/>
                      </a:solidFill>
                      <a:prstDash val="solid"/>
                    </a:lnB>
                  </a:tcPr>
                </a:tc>
                <a:tc>
                  <a:txBody>
                    <a:bodyPr/>
                    <a:lstStyle/>
                    <a:p>
                      <a:pPr marR="10795" algn="ctr">
                        <a:lnSpc>
                          <a:spcPct val="100000"/>
                        </a:lnSpc>
                        <a:spcBef>
                          <a:spcPts val="1225"/>
                        </a:spcBef>
                      </a:pPr>
                      <a:r>
                        <a:rPr sz="1500" dirty="0">
                          <a:latin typeface="微軟正黑體"/>
                          <a:cs typeface="微軟正黑體"/>
                        </a:rPr>
                        <a:t>∞</a:t>
                      </a:r>
                    </a:p>
                  </a:txBody>
                  <a:tcPr marL="0" marR="0" marT="116681"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4" name="object 14"/>
          <p:cNvGraphicFramePr>
            <a:graphicFrameLocks noGrp="1"/>
          </p:cNvGraphicFramePr>
          <p:nvPr/>
        </p:nvGraphicFramePr>
        <p:xfrm>
          <a:off x="217903" y="3995833"/>
          <a:ext cx="5087779" cy="742759"/>
        </p:xfrm>
        <a:graphic>
          <a:graphicData uri="http://schemas.openxmlformats.org/drawingml/2006/table">
            <a:tbl>
              <a:tblPr firstRow="1" bandRow="1">
                <a:tableStyleId>{2D5ABB26-0587-4C30-8999-92F81FD0307C}</a:tableStyleId>
              </a:tblPr>
              <a:tblGrid>
                <a:gridCol w="782002">
                  <a:extLst>
                    <a:ext uri="{9D8B030D-6E8A-4147-A177-3AD203B41FA5}">
                      <a16:colId xmlns:a16="http://schemas.microsoft.com/office/drawing/2014/main" val="20000"/>
                    </a:ext>
                  </a:extLst>
                </a:gridCol>
                <a:gridCol w="671036">
                  <a:extLst>
                    <a:ext uri="{9D8B030D-6E8A-4147-A177-3AD203B41FA5}">
                      <a16:colId xmlns:a16="http://schemas.microsoft.com/office/drawing/2014/main" val="20001"/>
                    </a:ext>
                  </a:extLst>
                </a:gridCol>
                <a:gridCol w="726758">
                  <a:extLst>
                    <a:ext uri="{9D8B030D-6E8A-4147-A177-3AD203B41FA5}">
                      <a16:colId xmlns:a16="http://schemas.microsoft.com/office/drawing/2014/main" val="20002"/>
                    </a:ext>
                  </a:extLst>
                </a:gridCol>
                <a:gridCol w="740569">
                  <a:extLst>
                    <a:ext uri="{9D8B030D-6E8A-4147-A177-3AD203B41FA5}">
                      <a16:colId xmlns:a16="http://schemas.microsoft.com/office/drawing/2014/main" val="20003"/>
                    </a:ext>
                  </a:extLst>
                </a:gridCol>
                <a:gridCol w="714375">
                  <a:extLst>
                    <a:ext uri="{9D8B030D-6E8A-4147-A177-3AD203B41FA5}">
                      <a16:colId xmlns:a16="http://schemas.microsoft.com/office/drawing/2014/main" val="20004"/>
                    </a:ext>
                  </a:extLst>
                </a:gridCol>
                <a:gridCol w="727234">
                  <a:extLst>
                    <a:ext uri="{9D8B030D-6E8A-4147-A177-3AD203B41FA5}">
                      <a16:colId xmlns:a16="http://schemas.microsoft.com/office/drawing/2014/main" val="20005"/>
                    </a:ext>
                  </a:extLst>
                </a:gridCol>
                <a:gridCol w="725805">
                  <a:extLst>
                    <a:ext uri="{9D8B030D-6E8A-4147-A177-3AD203B41FA5}">
                      <a16:colId xmlns:a16="http://schemas.microsoft.com/office/drawing/2014/main" val="20006"/>
                    </a:ext>
                  </a:extLst>
                </a:gridCol>
              </a:tblGrid>
              <a:tr h="376142">
                <a:tc>
                  <a:txBody>
                    <a:bodyPr/>
                    <a:lstStyle/>
                    <a:p>
                      <a:pPr>
                        <a:lnSpc>
                          <a:spcPct val="100000"/>
                        </a:lnSpc>
                      </a:pPr>
                      <a:endParaRPr sz="1700" dirty="0">
                        <a:latin typeface="Times New Roman"/>
                        <a:cs typeface="Times New Roman"/>
                      </a:endParaRPr>
                    </a:p>
                  </a:txBody>
                  <a:tcPr marL="0" marR="0" marT="0" marB="0">
                    <a:solidFill>
                      <a:srgbClr val="000000"/>
                    </a:solidFill>
                  </a:tcPr>
                </a:tc>
                <a:tc>
                  <a:txBody>
                    <a:bodyPr/>
                    <a:lstStyle/>
                    <a:p>
                      <a:pPr marL="3352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R="825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R="400685" algn="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408305">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17">
                <a:tc>
                  <a:txBody>
                    <a:bodyPr/>
                    <a:lstStyle/>
                    <a:p>
                      <a:pPr marL="102235">
                        <a:lnSpc>
                          <a:spcPct val="100000"/>
                        </a:lnSpc>
                        <a:spcBef>
                          <a:spcPts val="650"/>
                        </a:spcBef>
                      </a:pPr>
                      <a:r>
                        <a:rPr sz="1500" spc="5" dirty="0">
                          <a:latin typeface="微軟正黑體"/>
                          <a:cs typeface="微軟正黑體"/>
                        </a:rPr>
                        <a:t>原距離</a:t>
                      </a:r>
                      <a:endParaRPr sz="1500">
                        <a:latin typeface="微軟正黑體"/>
                        <a:cs typeface="微軟正黑體"/>
                      </a:endParaRPr>
                    </a:p>
                  </a:txBody>
                  <a:tcPr marL="0" marR="0" marT="61913" marB="0">
                    <a:lnL w="12700">
                      <a:solidFill>
                        <a:srgbClr val="000000"/>
                      </a:solidFill>
                      <a:prstDash val="solid"/>
                    </a:lnL>
                    <a:lnB w="76200">
                      <a:solidFill>
                        <a:srgbClr val="006FC0"/>
                      </a:solidFill>
                      <a:prstDash val="solid"/>
                    </a:lnB>
                  </a:tcPr>
                </a:tc>
                <a:tc>
                  <a:txBody>
                    <a:bodyPr/>
                    <a:lstStyle/>
                    <a:p>
                      <a:pPr marL="335280">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algn="ctr">
                        <a:lnSpc>
                          <a:spcPct val="100000"/>
                        </a:lnSpc>
                        <a:spcBef>
                          <a:spcPts val="65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solidFill>
                      <a:srgbClr val="7E7E7E"/>
                    </a:solidFill>
                  </a:tcPr>
                </a:tc>
                <a:tc>
                  <a:txBody>
                    <a:bodyPr/>
                    <a:lstStyle/>
                    <a:p>
                      <a:pPr marR="10795"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R="363855" algn="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L="371475">
                        <a:lnSpc>
                          <a:spcPct val="100000"/>
                        </a:lnSpc>
                        <a:spcBef>
                          <a:spcPts val="650"/>
                        </a:spcBef>
                      </a:pPr>
                      <a:r>
                        <a:rPr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3&lt;</a:t>
            </a:r>
            <a:r>
              <a:rPr lang="zh-TW" altLang="en-US"/>
              <a:t>第</a:t>
            </a:r>
            <a:r>
              <a:rPr lang="en-US" altLang="zh-TW"/>
              <a:t>2</a:t>
            </a:r>
            <a:r>
              <a:rPr lang="zh-TW" altLang="en-US"/>
              <a:t>個確定點</a:t>
            </a:r>
            <a:r>
              <a:rPr lang="en-US" altLang="zh-TW"/>
              <a:t>&gt;</a:t>
            </a:r>
            <a:endParaRPr lang="zh-TW" altLang="en-US" dirty="0"/>
          </a:p>
        </p:txBody>
      </p:sp>
      <p:sp>
        <p:nvSpPr>
          <p:cNvPr id="21" name="內容版面配置區 20">
            <a:extLst>
              <a:ext uri="{FF2B5EF4-FFF2-40B4-BE49-F238E27FC236}">
                <a16:creationId xmlns:a16="http://schemas.microsoft.com/office/drawing/2014/main" id="{1427704A-9CAA-49AA-9FD1-05311B343934}"/>
              </a:ext>
            </a:extLst>
          </p:cNvPr>
          <p:cNvSpPr>
            <a:spLocks noGrp="1"/>
          </p:cNvSpPr>
          <p:nvPr>
            <p:ph idx="1"/>
          </p:nvPr>
        </p:nvSpPr>
        <p:spPr/>
        <p:txBody>
          <a:bodyPr/>
          <a:lstStyle/>
          <a:p>
            <a:r>
              <a:rPr lang="zh-TW" altLang="en-US" dirty="0"/>
              <a:t>步驟 </a:t>
            </a:r>
            <a:r>
              <a:rPr lang="en-US" altLang="zh-TW" dirty="0"/>
              <a:t>3</a:t>
            </a:r>
            <a:r>
              <a:rPr lang="zh-TW" altLang="en-US" dirty="0"/>
              <a:t>：在剩下尚未決定最短距離的節點中，判斷若是經過已經確定 最短路徑的節點 </a:t>
            </a:r>
            <a:r>
              <a:rPr lang="en-US" altLang="zh-TW" dirty="0"/>
              <a:t>2</a:t>
            </a:r>
            <a:r>
              <a:rPr lang="zh-TW" altLang="en-US" dirty="0"/>
              <a:t>，是否可降低各點的最短路徑，若有降低，就更改 該點的最短距離值，若沒有，就維持原距離值。並在這些點中找出距 離最短的頂點最為</a:t>
            </a:r>
            <a:r>
              <a:rPr lang="zh-TW" altLang="en-US" dirty="0">
                <a:solidFill>
                  <a:srgbClr val="FF0000"/>
                </a:solidFill>
              </a:rPr>
              <a:t>第 </a:t>
            </a:r>
            <a:r>
              <a:rPr lang="en-US" altLang="zh-TW" dirty="0">
                <a:solidFill>
                  <a:srgbClr val="FF0000"/>
                </a:solidFill>
              </a:rPr>
              <a:t>2</a:t>
            </a:r>
            <a:r>
              <a:rPr lang="zh-TW" altLang="en-US" dirty="0">
                <a:solidFill>
                  <a:srgbClr val="FF0000"/>
                </a:solidFill>
              </a:rPr>
              <a:t> 個確定點</a:t>
            </a:r>
            <a:r>
              <a:rPr lang="zh-TW" altLang="en-US" dirty="0"/>
              <a:t>。</a:t>
            </a:r>
          </a:p>
          <a:p>
            <a:pPr lvl="1"/>
            <a:r>
              <a:rPr lang="zh-TW" altLang="en-US" dirty="0"/>
              <a:t>同樣的，第 </a:t>
            </a:r>
            <a:r>
              <a:rPr lang="en-US" altLang="zh-TW" dirty="0"/>
              <a:t>2</a:t>
            </a:r>
            <a:r>
              <a:rPr lang="zh-TW" altLang="en-US" dirty="0"/>
              <a:t> 個確定點產生的原因也是因為如果經過的距離不是最短距離，那</a:t>
            </a:r>
          </a:p>
          <a:p>
            <a:r>
              <a:rPr lang="zh-TW" altLang="en-US" dirty="0"/>
              <a:t>後續一定無法產生最短距離，因此必須先從已知的距離中找出一個最短距離。</a:t>
            </a:r>
          </a:p>
          <a:p>
            <a:endParaRPr lang="zh-TW" altLang="en-US" dirty="0"/>
          </a:p>
        </p:txBody>
      </p:sp>
      <p:sp>
        <p:nvSpPr>
          <p:cNvPr id="6" name="object 6"/>
          <p:cNvSpPr/>
          <p:nvPr/>
        </p:nvSpPr>
        <p:spPr>
          <a:xfrm>
            <a:off x="5376482" y="4586288"/>
            <a:ext cx="432054" cy="431958"/>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371720" y="3919395"/>
            <a:ext cx="3640502" cy="1738960"/>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469351" y="4649591"/>
            <a:ext cx="248126"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709088" y="455609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6262307" y="3997834"/>
            <a:ext cx="1522571" cy="286617"/>
          </a:xfrm>
          <a:prstGeom prst="rect">
            <a:avLst/>
          </a:prstGeom>
        </p:spPr>
        <p:txBody>
          <a:bodyPr vert="horz" wrap="square" lIns="0" tIns="9525" rIns="0" bIns="0" rtlCol="0">
            <a:spAutoFit/>
          </a:bodyPr>
          <a:lstStyle/>
          <a:p>
            <a:pPr marL="9525">
              <a:spcBef>
                <a:spcPts val="75"/>
              </a:spcBef>
              <a:tabLst>
                <a:tab pos="1376363" algn="l"/>
              </a:tabLst>
            </a:pPr>
            <a:r>
              <a:rPr b="1" dirty="0">
                <a:latin typeface="微軟正黑體"/>
                <a:cs typeface="微軟正黑體"/>
              </a:rPr>
              <a:t>3	</a:t>
            </a:r>
            <a:r>
              <a:rPr sz="2700" b="1" baseline="1157" dirty="0">
                <a:latin typeface="微軟正黑體"/>
                <a:cs typeface="微軟正黑體"/>
              </a:rPr>
              <a:t>5</a:t>
            </a:r>
            <a:endParaRPr sz="2700" baseline="1157">
              <a:latin typeface="微軟正黑體"/>
              <a:cs typeface="微軟正黑體"/>
            </a:endParaRPr>
          </a:p>
        </p:txBody>
      </p:sp>
      <p:sp>
        <p:nvSpPr>
          <p:cNvPr id="11" name="object 11"/>
          <p:cNvSpPr txBox="1"/>
          <p:nvPr/>
        </p:nvSpPr>
        <p:spPr>
          <a:xfrm>
            <a:off x="7492724" y="4709255"/>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2" name="object 12"/>
          <p:cNvSpPr txBox="1"/>
          <p:nvPr/>
        </p:nvSpPr>
        <p:spPr>
          <a:xfrm>
            <a:off x="6820567" y="3923500"/>
            <a:ext cx="222885" cy="217367"/>
          </a:xfrm>
          <a:prstGeom prst="rect">
            <a:avLst/>
          </a:prstGeom>
        </p:spPr>
        <p:txBody>
          <a:bodyPr vert="horz" wrap="square" lIns="0" tIns="9525" rIns="0" bIns="0" rtlCol="0">
            <a:spAutoFit/>
          </a:bodyPr>
          <a:lstStyle/>
          <a:p>
            <a:pPr marL="9525">
              <a:spcBef>
                <a:spcPts val="75"/>
              </a:spcBef>
            </a:pPr>
            <a:r>
              <a:rPr sz="1350" b="1" spc="-8" dirty="0">
                <a:solidFill>
                  <a:srgbClr val="385622"/>
                </a:solidFill>
                <a:latin typeface="微軟正黑體"/>
                <a:cs typeface="微軟正黑體"/>
              </a:rPr>
              <a:t>33</a:t>
            </a:r>
            <a:endParaRPr sz="1350">
              <a:latin typeface="微軟正黑體"/>
              <a:cs typeface="微軟正黑體"/>
            </a:endParaRPr>
          </a:p>
        </p:txBody>
      </p:sp>
      <p:sp>
        <p:nvSpPr>
          <p:cNvPr id="17" name="object 17"/>
          <p:cNvSpPr txBox="1"/>
          <p:nvPr/>
        </p:nvSpPr>
        <p:spPr>
          <a:xfrm>
            <a:off x="6894861" y="5205352"/>
            <a:ext cx="222885" cy="230352"/>
          </a:xfrm>
          <a:prstGeom prst="rect">
            <a:avLst/>
          </a:prstGeom>
        </p:spPr>
        <p:txBody>
          <a:bodyPr vert="horz" wrap="square" lIns="0" tIns="22384" rIns="0" bIns="0" rtlCol="0">
            <a:spAutoFit/>
          </a:bodyPr>
          <a:lstStyle/>
          <a:p>
            <a:pPr marL="9525">
              <a:spcBef>
                <a:spcPts val="176"/>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8" name="object 18"/>
          <p:cNvSpPr txBox="1"/>
          <p:nvPr/>
        </p:nvSpPr>
        <p:spPr>
          <a:xfrm>
            <a:off x="7638478" y="5249947"/>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19" name="object 19"/>
          <p:cNvSpPr txBox="1"/>
          <p:nvPr/>
        </p:nvSpPr>
        <p:spPr>
          <a:xfrm>
            <a:off x="6287452" y="5261834"/>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7"/>
          <p:cNvGraphicFramePr>
            <a:graphicFrameLocks noGrp="1"/>
          </p:cNvGraphicFramePr>
          <p:nvPr/>
        </p:nvGraphicFramePr>
        <p:xfrm>
          <a:off x="306962" y="4450080"/>
          <a:ext cx="5093969" cy="742778"/>
        </p:xfrm>
        <a:graphic>
          <a:graphicData uri="http://schemas.openxmlformats.org/drawingml/2006/table">
            <a:tbl>
              <a:tblPr firstRow="1" bandRow="1">
                <a:tableStyleId>{2D5ABB26-0587-4C30-8999-92F81FD0307C}</a:tableStyleId>
              </a:tblPr>
              <a:tblGrid>
                <a:gridCol w="738664">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6281">
                  <a:extLst>
                    <a:ext uri="{9D8B030D-6E8A-4147-A177-3AD203B41FA5}">
                      <a16:colId xmlns:a16="http://schemas.microsoft.com/office/drawing/2014/main" val="20002"/>
                    </a:ext>
                  </a:extLst>
                </a:gridCol>
                <a:gridCol w="727710">
                  <a:extLst>
                    <a:ext uri="{9D8B030D-6E8A-4147-A177-3AD203B41FA5}">
                      <a16:colId xmlns:a16="http://schemas.microsoft.com/office/drawing/2014/main" val="20003"/>
                    </a:ext>
                  </a:extLst>
                </a:gridCol>
                <a:gridCol w="725328">
                  <a:extLst>
                    <a:ext uri="{9D8B030D-6E8A-4147-A177-3AD203B41FA5}">
                      <a16:colId xmlns:a16="http://schemas.microsoft.com/office/drawing/2014/main" val="20004"/>
                    </a:ext>
                  </a:extLst>
                </a:gridCol>
                <a:gridCol w="740092">
                  <a:extLst>
                    <a:ext uri="{9D8B030D-6E8A-4147-A177-3AD203B41FA5}">
                      <a16:colId xmlns:a16="http://schemas.microsoft.com/office/drawing/2014/main" val="20005"/>
                    </a:ext>
                  </a:extLst>
                </a:gridCol>
                <a:gridCol w="716756">
                  <a:extLst>
                    <a:ext uri="{9D8B030D-6E8A-4147-A177-3AD203B41FA5}">
                      <a16:colId xmlns:a16="http://schemas.microsoft.com/office/drawing/2014/main" val="20006"/>
                    </a:ext>
                  </a:extLst>
                </a:gridCol>
              </a:tblGrid>
              <a:tr h="371389">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63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63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R="825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R="405130" algn="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71389">
                <a:tc>
                  <a:txBody>
                    <a:bodyPr/>
                    <a:lstStyle/>
                    <a:p>
                      <a:pPr marL="235585">
                        <a:lnSpc>
                          <a:spcPct val="100000"/>
                        </a:lnSpc>
                        <a:spcBef>
                          <a:spcPts val="705"/>
                        </a:spcBef>
                      </a:pPr>
                      <a:r>
                        <a:rPr sz="1500" dirty="0">
                          <a:latin typeface="微軟正黑體"/>
                          <a:cs typeface="微軟正黑體"/>
                        </a:rPr>
                        <a:t>距離</a:t>
                      </a:r>
                      <a:endParaRPr sz="1500">
                        <a:latin typeface="微軟正黑體"/>
                        <a:cs typeface="微軟正黑體"/>
                      </a:endParaRPr>
                    </a:p>
                  </a:txBody>
                  <a:tcPr marL="0" marR="0" marT="67151" marB="0"/>
                </a:tc>
                <a:tc>
                  <a:txBody>
                    <a:bodyPr/>
                    <a:lstStyle/>
                    <a:p>
                      <a:pPr algn="ctr">
                        <a:lnSpc>
                          <a:spcPct val="100000"/>
                        </a:lnSpc>
                        <a:spcBef>
                          <a:spcPts val="705"/>
                        </a:spcBef>
                      </a:pPr>
                      <a:r>
                        <a:rPr sz="1500" b="1" dirty="0">
                          <a:solidFill>
                            <a:srgbClr val="006FC0"/>
                          </a:solidFill>
                          <a:latin typeface="微軟正黑體"/>
                          <a:cs typeface="微軟正黑體"/>
                        </a:rPr>
                        <a:t>0</a:t>
                      </a:r>
                      <a:endParaRPr sz="1500">
                        <a:latin typeface="微軟正黑體"/>
                        <a:cs typeface="微軟正黑體"/>
                      </a:endParaRPr>
                    </a:p>
                  </a:txBody>
                  <a:tcPr marL="0" marR="0" marT="67151" marB="0">
                    <a:lnB w="76200">
                      <a:solidFill>
                        <a:srgbClr val="006FC0"/>
                      </a:solidFill>
                      <a:prstDash val="solid"/>
                    </a:lnB>
                  </a:tcPr>
                </a:tc>
                <a:tc>
                  <a:txBody>
                    <a:bodyPr/>
                    <a:lstStyle/>
                    <a:p>
                      <a:pPr algn="ctr">
                        <a:lnSpc>
                          <a:spcPct val="100000"/>
                        </a:lnSpc>
                        <a:spcBef>
                          <a:spcPts val="705"/>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7151" marB="0">
                    <a:solidFill>
                      <a:srgbClr val="7E7E7E"/>
                    </a:solidFill>
                  </a:tcPr>
                </a:tc>
                <a:tc>
                  <a:txBody>
                    <a:bodyPr/>
                    <a:lstStyle/>
                    <a:p>
                      <a:pPr algn="ctr">
                        <a:lnSpc>
                          <a:spcPct val="100000"/>
                        </a:lnSpc>
                        <a:spcBef>
                          <a:spcPts val="705"/>
                        </a:spcBef>
                      </a:pPr>
                      <a:r>
                        <a:rPr sz="1500" b="1" spc="-10" dirty="0">
                          <a:solidFill>
                            <a:srgbClr val="C00000"/>
                          </a:solidFill>
                          <a:latin typeface="微軟正黑體"/>
                          <a:cs typeface="微軟正黑體"/>
                        </a:rPr>
                        <a:t>20</a:t>
                      </a:r>
                      <a:endParaRPr sz="1500">
                        <a:latin typeface="微軟正黑體"/>
                        <a:cs typeface="微軟正黑體"/>
                      </a:endParaRPr>
                    </a:p>
                  </a:txBody>
                  <a:tcPr marL="0" marR="0" marT="67151" marB="0"/>
                </a:tc>
                <a:tc>
                  <a:txBody>
                    <a:bodyPr/>
                    <a:lstStyle/>
                    <a:p>
                      <a:pPr algn="ctr">
                        <a:lnSpc>
                          <a:spcPct val="100000"/>
                        </a:lnSpc>
                        <a:spcBef>
                          <a:spcPts val="705"/>
                        </a:spcBef>
                      </a:pPr>
                      <a:r>
                        <a:rPr sz="1500" dirty="0">
                          <a:latin typeface="微軟正黑體"/>
                          <a:cs typeface="微軟正黑體"/>
                        </a:rPr>
                        <a:t>60</a:t>
                      </a:r>
                      <a:endParaRPr sz="1500">
                        <a:latin typeface="微軟正黑體"/>
                        <a:cs typeface="微軟正黑體"/>
                      </a:endParaRPr>
                    </a:p>
                  </a:txBody>
                  <a:tcPr marL="0" marR="0" marT="67151" marB="0"/>
                </a:tc>
                <a:tc>
                  <a:txBody>
                    <a:bodyPr/>
                    <a:lstStyle/>
                    <a:p>
                      <a:pPr marR="10160" algn="ctr">
                        <a:lnSpc>
                          <a:spcPct val="100000"/>
                        </a:lnSpc>
                        <a:spcBef>
                          <a:spcPts val="705"/>
                        </a:spcBef>
                      </a:pPr>
                      <a:r>
                        <a:rPr sz="1500" dirty="0">
                          <a:latin typeface="微軟正黑體"/>
                          <a:cs typeface="微軟正黑體"/>
                        </a:rPr>
                        <a:t>20</a:t>
                      </a:r>
                      <a:endParaRPr sz="1500">
                        <a:latin typeface="微軟正黑體"/>
                        <a:cs typeface="微軟正黑體"/>
                      </a:endParaRPr>
                    </a:p>
                  </a:txBody>
                  <a:tcPr marL="0" marR="0" marT="67151" marB="0"/>
                </a:tc>
                <a:tc>
                  <a:txBody>
                    <a:bodyPr/>
                    <a:lstStyle/>
                    <a:p>
                      <a:pPr marR="368935" algn="r">
                        <a:lnSpc>
                          <a:spcPct val="100000"/>
                        </a:lnSpc>
                        <a:spcBef>
                          <a:spcPts val="705"/>
                        </a:spcBef>
                      </a:pPr>
                      <a:r>
                        <a:rPr sz="1500" dirty="0">
                          <a:latin typeface="微軟正黑體"/>
                          <a:cs typeface="微軟正黑體"/>
                        </a:rPr>
                        <a:t>∞</a:t>
                      </a:r>
                    </a:p>
                  </a:txBody>
                  <a:tcPr marL="0" marR="0" marT="67151" marB="0"/>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3 &lt;</a:t>
            </a:r>
            <a:r>
              <a:rPr lang="zh-TW" altLang="en-US"/>
              <a:t>第</a:t>
            </a:r>
            <a:r>
              <a:rPr lang="en-US" altLang="zh-TW"/>
              <a:t>2</a:t>
            </a:r>
            <a:r>
              <a:rPr lang="zh-TW" altLang="en-US"/>
              <a:t>個確定點</a:t>
            </a:r>
            <a:r>
              <a:rPr lang="en-US" altLang="zh-TW"/>
              <a:t>&gt;</a:t>
            </a:r>
            <a:endParaRPr lang="zh-TW" altLang="en-US" dirty="0"/>
          </a:p>
        </p:txBody>
      </p:sp>
      <p:sp>
        <p:nvSpPr>
          <p:cNvPr id="19" name="內容版面配置區 18">
            <a:extLst>
              <a:ext uri="{FF2B5EF4-FFF2-40B4-BE49-F238E27FC236}">
                <a16:creationId xmlns:a16="http://schemas.microsoft.com/office/drawing/2014/main" id="{17A23C15-AAF9-4E09-AF5A-511EFCCD1ED3}"/>
              </a:ext>
            </a:extLst>
          </p:cNvPr>
          <p:cNvSpPr>
            <a:spLocks noGrp="1"/>
          </p:cNvSpPr>
          <p:nvPr>
            <p:ph idx="1"/>
          </p:nvPr>
        </p:nvSpPr>
        <p:spPr/>
        <p:txBody>
          <a:bodyPr/>
          <a:lstStyle/>
          <a:p>
            <a:r>
              <a:rPr lang="zh-TW" altLang="en-US" dirty="0"/>
              <a:t>從節點 </a:t>
            </a:r>
            <a:r>
              <a:rPr lang="en-US" altLang="zh-TW" dirty="0"/>
              <a:t>1 </a:t>
            </a:r>
            <a:r>
              <a:rPr lang="zh-TW" altLang="en-US" dirty="0"/>
              <a:t>經過節點 </a:t>
            </a:r>
            <a:r>
              <a:rPr lang="en-US" altLang="zh-TW" dirty="0"/>
              <a:t>2 </a:t>
            </a:r>
            <a:r>
              <a:rPr lang="zh-TW" altLang="en-US" dirty="0"/>
              <a:t>可以讓節點 </a:t>
            </a:r>
            <a:r>
              <a:rPr lang="en-US" altLang="zh-TW" dirty="0"/>
              <a:t>4</a:t>
            </a:r>
            <a:r>
              <a:rPr lang="zh-TW" altLang="en-US" dirty="0"/>
              <a:t> 與節點 </a:t>
            </a:r>
            <a:r>
              <a:rPr lang="en-US" altLang="zh-TW" dirty="0"/>
              <a:t>5</a:t>
            </a:r>
            <a:r>
              <a:rPr lang="zh-TW" altLang="en-US" dirty="0"/>
              <a:t> 的距離降低，所以就 先這兩個節點的距離值更新。</a:t>
            </a:r>
          </a:p>
          <a:p>
            <a:r>
              <a:rPr lang="zh-TW" altLang="en-US" dirty="0"/>
              <a:t>節點 </a:t>
            </a:r>
            <a:r>
              <a:rPr lang="en-US" altLang="zh-TW" dirty="0"/>
              <a:t>3</a:t>
            </a:r>
            <a:r>
              <a:rPr lang="zh-TW" altLang="en-US" dirty="0"/>
              <a:t>、節點 </a:t>
            </a:r>
            <a:r>
              <a:rPr lang="en-US" altLang="zh-TW" dirty="0"/>
              <a:t>4</a:t>
            </a:r>
            <a:r>
              <a:rPr lang="zh-TW" altLang="en-US" dirty="0"/>
              <a:t>、節點 </a:t>
            </a:r>
            <a:r>
              <a:rPr lang="en-US" altLang="zh-TW" dirty="0"/>
              <a:t>5</a:t>
            </a:r>
            <a:r>
              <a:rPr lang="zh-TW" altLang="en-US" dirty="0"/>
              <a:t>、節點 </a:t>
            </a:r>
            <a:r>
              <a:rPr lang="en-US" altLang="zh-TW" dirty="0"/>
              <a:t>6</a:t>
            </a:r>
            <a:r>
              <a:rPr lang="zh-TW" altLang="en-US" dirty="0"/>
              <a:t>中距離最短的是節點 </a:t>
            </a:r>
            <a:r>
              <a:rPr lang="en-US" altLang="zh-TW" dirty="0"/>
              <a:t>3</a:t>
            </a:r>
            <a:r>
              <a:rPr lang="zh-TW" altLang="en-US" dirty="0"/>
              <a:t> 與節點</a:t>
            </a:r>
            <a:r>
              <a:rPr lang="en-US" altLang="zh-TW" dirty="0"/>
              <a:t>5</a:t>
            </a:r>
            <a:r>
              <a:rPr lang="zh-TW" altLang="en-US" dirty="0"/>
              <a:t>，  選擇</a:t>
            </a:r>
            <a:r>
              <a:rPr lang="zh-TW" altLang="en-US" dirty="0">
                <a:solidFill>
                  <a:srgbClr val="FF0000"/>
                </a:solidFill>
              </a:rPr>
              <a:t>節點 </a:t>
            </a:r>
            <a:r>
              <a:rPr lang="en-US" altLang="zh-TW" dirty="0">
                <a:solidFill>
                  <a:srgbClr val="FF0000"/>
                </a:solidFill>
              </a:rPr>
              <a:t>3 </a:t>
            </a:r>
            <a:r>
              <a:rPr lang="zh-TW" altLang="en-US" dirty="0">
                <a:solidFill>
                  <a:srgbClr val="FF0000"/>
                </a:solidFill>
              </a:rPr>
              <a:t>最為第 </a:t>
            </a:r>
            <a:r>
              <a:rPr lang="en-US" altLang="zh-TW" dirty="0">
                <a:solidFill>
                  <a:srgbClr val="FF0000"/>
                </a:solidFill>
              </a:rPr>
              <a:t>2</a:t>
            </a:r>
            <a:r>
              <a:rPr lang="zh-TW" altLang="en-US" dirty="0">
                <a:solidFill>
                  <a:srgbClr val="FF0000"/>
                </a:solidFill>
              </a:rPr>
              <a:t> 個確定點</a:t>
            </a:r>
            <a:r>
              <a:rPr lang="zh-TW" altLang="en-US" dirty="0"/>
              <a:t>。</a:t>
            </a:r>
          </a:p>
          <a:p>
            <a:pPr lvl="1"/>
            <a:r>
              <a:rPr lang="zh-TW" altLang="en-US" dirty="0"/>
              <a:t>當有兩個節點的距離同時都是最低的值時，可任意選一點。</a:t>
            </a:r>
          </a:p>
          <a:p>
            <a:endParaRPr lang="zh-TW" altLang="en-US" dirty="0"/>
          </a:p>
        </p:txBody>
      </p:sp>
      <p:sp>
        <p:nvSpPr>
          <p:cNvPr id="8" name="object 8"/>
          <p:cNvSpPr/>
          <p:nvPr/>
        </p:nvSpPr>
        <p:spPr>
          <a:xfrm>
            <a:off x="5563552" y="4650391"/>
            <a:ext cx="401573" cy="402288"/>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5558789" y="4028742"/>
            <a:ext cx="3385137" cy="1620707"/>
          </a:xfrm>
          <a:prstGeom prst="rect">
            <a:avLst/>
          </a:prstGeom>
          <a:blipFill>
            <a:blip r:embed="rId3" cstate="print"/>
            <a:stretch>
              <a:fillRect/>
            </a:stretch>
          </a:blipFill>
        </p:spPr>
        <p:txBody>
          <a:bodyPr wrap="square" lIns="0" tIns="0" rIns="0" bIns="0" rtlCol="0"/>
          <a:lstStyle/>
          <a:p>
            <a:endParaRPr sz="1350"/>
          </a:p>
        </p:txBody>
      </p:sp>
      <p:sp>
        <p:nvSpPr>
          <p:cNvPr id="10" name="object 10"/>
          <p:cNvSpPr txBox="1"/>
          <p:nvPr/>
        </p:nvSpPr>
        <p:spPr>
          <a:xfrm>
            <a:off x="5641277" y="4698969"/>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15" name="object 15"/>
          <p:cNvSpPr txBox="1"/>
          <p:nvPr/>
        </p:nvSpPr>
        <p:spPr>
          <a:xfrm>
            <a:off x="6894861" y="5205352"/>
            <a:ext cx="222885" cy="230352"/>
          </a:xfrm>
          <a:prstGeom prst="rect">
            <a:avLst/>
          </a:prstGeom>
        </p:spPr>
        <p:txBody>
          <a:bodyPr vert="horz" wrap="square" lIns="0" tIns="22384" rIns="0" bIns="0" rtlCol="0">
            <a:spAutoFit/>
          </a:bodyPr>
          <a:lstStyle/>
          <a:p>
            <a:pPr marL="9525">
              <a:spcBef>
                <a:spcPts val="176"/>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6" name="object 16"/>
          <p:cNvSpPr txBox="1"/>
          <p:nvPr/>
        </p:nvSpPr>
        <p:spPr>
          <a:xfrm>
            <a:off x="7638478" y="5249947"/>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17" name="object 17"/>
          <p:cNvSpPr txBox="1"/>
          <p:nvPr/>
        </p:nvSpPr>
        <p:spPr>
          <a:xfrm>
            <a:off x="6287452" y="5261834"/>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
        <p:nvSpPr>
          <p:cNvPr id="11" name="object 11"/>
          <p:cNvSpPr txBox="1"/>
          <p:nvPr/>
        </p:nvSpPr>
        <p:spPr>
          <a:xfrm>
            <a:off x="8655081" y="461181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2" name="object 12"/>
          <p:cNvSpPr txBox="1"/>
          <p:nvPr/>
        </p:nvSpPr>
        <p:spPr>
          <a:xfrm>
            <a:off x="6380988" y="4092035"/>
            <a:ext cx="1426369" cy="286617"/>
          </a:xfrm>
          <a:prstGeom prst="rect">
            <a:avLst/>
          </a:prstGeom>
        </p:spPr>
        <p:txBody>
          <a:bodyPr vert="horz" wrap="square" lIns="0" tIns="9525" rIns="0" bIns="0" rtlCol="0">
            <a:spAutoFit/>
          </a:bodyPr>
          <a:lstStyle/>
          <a:p>
            <a:pPr marL="9525">
              <a:spcBef>
                <a:spcPts val="75"/>
              </a:spcBef>
              <a:tabLst>
                <a:tab pos="1280160" algn="l"/>
              </a:tabLst>
            </a:pPr>
            <a:r>
              <a:rPr b="1" dirty="0">
                <a:latin typeface="微軟正黑體"/>
                <a:cs typeface="微軟正黑體"/>
              </a:rPr>
              <a:t>3	</a:t>
            </a:r>
            <a:r>
              <a:rPr sz="2700" b="1" baseline="1157" dirty="0">
                <a:latin typeface="微軟正黑體"/>
                <a:cs typeface="微軟正黑體"/>
              </a:rPr>
              <a:t>5</a:t>
            </a:r>
            <a:endParaRPr sz="2700" baseline="1157">
              <a:latin typeface="微軟正黑體"/>
              <a:cs typeface="微軟正黑體"/>
            </a:endParaRPr>
          </a:p>
        </p:txBody>
      </p:sp>
      <p:sp>
        <p:nvSpPr>
          <p:cNvPr id="13" name="object 13"/>
          <p:cNvSpPr txBox="1"/>
          <p:nvPr/>
        </p:nvSpPr>
        <p:spPr>
          <a:xfrm>
            <a:off x="7521489" y="4745546"/>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6910196" y="4025455"/>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zh-TW" altLang="en-US"/>
              <a:t>抽象化</a:t>
            </a:r>
          </a:p>
        </p:txBody>
      </p:sp>
      <p:sp>
        <p:nvSpPr>
          <p:cNvPr id="17" name="內容版面配置區 16">
            <a:extLst>
              <a:ext uri="{FF2B5EF4-FFF2-40B4-BE49-F238E27FC236}">
                <a16:creationId xmlns:a16="http://schemas.microsoft.com/office/drawing/2014/main" id="{A3B59889-6AB2-4595-A159-B66C516DAC67}"/>
              </a:ext>
            </a:extLst>
          </p:cNvPr>
          <p:cNvSpPr>
            <a:spLocks noGrp="1"/>
          </p:cNvSpPr>
          <p:nvPr>
            <p:ph idx="1"/>
          </p:nvPr>
        </p:nvSpPr>
        <p:spPr/>
        <p:txBody>
          <a:bodyPr/>
          <a:lstStyle/>
          <a:p>
            <a:r>
              <a:rPr lang="zh-TW" altLang="en-US" dirty="0"/>
              <a:t>七橋問題的抽象化：</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尤拉把實際的抽象問題簡化為平面上的點與線組合，每一座橋視為一條線，橋所連接的地區視為點</a:t>
            </a:r>
          </a:p>
          <a:p>
            <a:r>
              <a:rPr lang="zh-TW" altLang="en-US" dirty="0"/>
              <a:t>最終的模型是一個圖（</a:t>
            </a:r>
            <a:r>
              <a:rPr lang="en-US" altLang="zh-TW" dirty="0"/>
              <a:t>graph</a:t>
            </a:r>
            <a:r>
              <a:rPr lang="zh-TW" altLang="en-US" dirty="0"/>
              <a:t>）或網路（</a:t>
            </a:r>
            <a:r>
              <a:rPr lang="en-US" altLang="zh-TW" dirty="0"/>
              <a:t>network</a:t>
            </a:r>
            <a:r>
              <a:rPr lang="zh-TW" altLang="en-US" dirty="0"/>
              <a:t>）</a:t>
            </a:r>
          </a:p>
          <a:p>
            <a:pPr lvl="1"/>
            <a:r>
              <a:rPr lang="zh-TW" altLang="en-US" dirty="0"/>
              <a:t>由點（</a:t>
            </a:r>
            <a:r>
              <a:rPr lang="en-US" altLang="zh-TW" dirty="0"/>
              <a:t>vertex</a:t>
            </a:r>
            <a:r>
              <a:rPr lang="zh-TW" altLang="en-US" dirty="0"/>
              <a:t>、</a:t>
            </a:r>
            <a:r>
              <a:rPr lang="en-US" altLang="zh-TW" dirty="0"/>
              <a:t>node</a:t>
            </a:r>
            <a:r>
              <a:rPr lang="zh-TW" altLang="en-US" dirty="0"/>
              <a:t>）和線（</a:t>
            </a:r>
            <a:r>
              <a:rPr lang="en-US" altLang="zh-TW" dirty="0"/>
              <a:t>edge</a:t>
            </a:r>
            <a:r>
              <a:rPr lang="zh-TW" altLang="en-US" dirty="0"/>
              <a:t>、</a:t>
            </a:r>
            <a:r>
              <a:rPr lang="en-US" altLang="zh-TW" dirty="0"/>
              <a:t>link</a:t>
            </a:r>
            <a:r>
              <a:rPr lang="zh-TW" altLang="en-US" dirty="0"/>
              <a:t>、</a:t>
            </a:r>
            <a:r>
              <a:rPr lang="en-US" altLang="zh-TW" dirty="0"/>
              <a:t>arc</a:t>
            </a:r>
            <a:r>
              <a:rPr lang="zh-TW" altLang="en-US" dirty="0"/>
              <a:t>）組成</a:t>
            </a:r>
          </a:p>
          <a:p>
            <a:endParaRPr lang="zh-TW" altLang="en-US" dirty="0"/>
          </a:p>
        </p:txBody>
      </p:sp>
      <p:sp>
        <p:nvSpPr>
          <p:cNvPr id="9" name="object 9"/>
          <p:cNvSpPr/>
          <p:nvPr/>
        </p:nvSpPr>
        <p:spPr>
          <a:xfrm>
            <a:off x="103631" y="2161032"/>
            <a:ext cx="8839200" cy="1828799"/>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330259" y="5947664"/>
            <a:ext cx="741172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微軟正黑體"/>
                <a:cs typeface="微軟正黑體"/>
              </a:rPr>
              <a:t>“Konigsberg bridges” by </a:t>
            </a:r>
            <a:r>
              <a:rPr sz="900" spc="-5" dirty="0">
                <a:latin typeface="微軟正黑體"/>
                <a:cs typeface="微軟正黑體"/>
              </a:rPr>
              <a:t>Bogdan; </a:t>
            </a:r>
            <a:r>
              <a:rPr sz="900" dirty="0">
                <a:latin typeface="微軟正黑體"/>
                <a:cs typeface="微軟正黑體"/>
              </a:rPr>
              <a:t>“7 bridges” by </a:t>
            </a:r>
            <a:r>
              <a:rPr sz="900" spc="-5" dirty="0">
                <a:latin typeface="微軟正黑體"/>
                <a:cs typeface="微軟正黑體"/>
              </a:rPr>
              <a:t>Chris-martin; </a:t>
            </a:r>
            <a:r>
              <a:rPr sz="900" dirty="0">
                <a:latin typeface="微軟正黑體"/>
                <a:cs typeface="微軟正黑體"/>
              </a:rPr>
              <a:t>“Königsberg graph”by </a:t>
            </a:r>
            <a:r>
              <a:rPr sz="900" spc="-5" dirty="0">
                <a:latin typeface="微軟正黑體"/>
                <a:cs typeface="微軟正黑體"/>
              </a:rPr>
              <a:t>Chris-martin are </a:t>
            </a:r>
            <a:r>
              <a:rPr sz="900" dirty="0">
                <a:latin typeface="微軟正黑體"/>
                <a:cs typeface="微軟正黑體"/>
              </a:rPr>
              <a:t>licensed under </a:t>
            </a:r>
            <a:r>
              <a:rPr sz="900" spc="-5" dirty="0">
                <a:latin typeface="微軟正黑體"/>
                <a:cs typeface="微軟正黑體"/>
              </a:rPr>
              <a:t>CC BY-SA</a:t>
            </a:r>
            <a:r>
              <a:rPr sz="900" spc="65" dirty="0">
                <a:latin typeface="微軟正黑體"/>
                <a:cs typeface="微軟正黑體"/>
              </a:rPr>
              <a:t> </a:t>
            </a:r>
            <a:r>
              <a:rPr sz="900" dirty="0">
                <a:latin typeface="微軟正黑體"/>
                <a:cs typeface="微軟正黑體"/>
              </a:rPr>
              <a:t>3.0</a:t>
            </a:r>
          </a:p>
        </p:txBody>
      </p:sp>
      <p:sp>
        <p:nvSpPr>
          <p:cNvPr id="14" name="矩形 13">
            <a:extLst>
              <a:ext uri="{FF2B5EF4-FFF2-40B4-BE49-F238E27FC236}">
                <a16:creationId xmlns:a16="http://schemas.microsoft.com/office/drawing/2014/main" id="{6E0A5EAC-8E34-478D-A11D-0735AA073382}"/>
              </a:ext>
            </a:extLst>
          </p:cNvPr>
          <p:cNvSpPr/>
          <p:nvPr/>
        </p:nvSpPr>
        <p:spPr>
          <a:xfrm>
            <a:off x="2590800" y="2209801"/>
            <a:ext cx="3352800" cy="1828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0719F499-4432-4871-B394-9D9D9A2ACA58}"/>
              </a:ext>
            </a:extLst>
          </p:cNvPr>
          <p:cNvSpPr/>
          <p:nvPr/>
        </p:nvSpPr>
        <p:spPr>
          <a:xfrm>
            <a:off x="5876058" y="2161032"/>
            <a:ext cx="3039342" cy="1907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9"/>
          <p:cNvGraphicFramePr>
            <a:graphicFrameLocks noGrp="1"/>
          </p:cNvGraphicFramePr>
          <p:nvPr>
            <p:extLst>
              <p:ext uri="{D42A27DB-BD31-4B8C-83A1-F6EECF244321}">
                <p14:modId xmlns:p14="http://schemas.microsoft.com/office/powerpoint/2010/main" val="2904963324"/>
              </p:ext>
            </p:extLst>
          </p:nvPr>
        </p:nvGraphicFramePr>
        <p:xfrm>
          <a:off x="119929" y="4943951"/>
          <a:ext cx="5577363" cy="801415"/>
        </p:xfrm>
        <a:graphic>
          <a:graphicData uri="http://schemas.openxmlformats.org/drawingml/2006/table">
            <a:tbl>
              <a:tblPr firstRow="1" bandRow="1">
                <a:tableStyleId>{2D5ABB26-0587-4C30-8999-92F81FD0307C}</a:tableStyleId>
              </a:tblPr>
              <a:tblGrid>
                <a:gridCol w="1171099">
                  <a:extLst>
                    <a:ext uri="{9D8B030D-6E8A-4147-A177-3AD203B41FA5}">
                      <a16:colId xmlns:a16="http://schemas.microsoft.com/office/drawing/2014/main" val="20000"/>
                    </a:ext>
                  </a:extLst>
                </a:gridCol>
                <a:gridCol w="723424">
                  <a:extLst>
                    <a:ext uri="{9D8B030D-6E8A-4147-A177-3AD203B41FA5}">
                      <a16:colId xmlns:a16="http://schemas.microsoft.com/office/drawing/2014/main" val="20001"/>
                    </a:ext>
                  </a:extLst>
                </a:gridCol>
                <a:gridCol w="736758">
                  <a:extLst>
                    <a:ext uri="{9D8B030D-6E8A-4147-A177-3AD203B41FA5}">
                      <a16:colId xmlns:a16="http://schemas.microsoft.com/office/drawing/2014/main" val="20002"/>
                    </a:ext>
                  </a:extLst>
                </a:gridCol>
                <a:gridCol w="736283">
                  <a:extLst>
                    <a:ext uri="{9D8B030D-6E8A-4147-A177-3AD203B41FA5}">
                      <a16:colId xmlns:a16="http://schemas.microsoft.com/office/drawing/2014/main" val="20003"/>
                    </a:ext>
                  </a:extLst>
                </a:gridCol>
                <a:gridCol w="738188">
                  <a:extLst>
                    <a:ext uri="{9D8B030D-6E8A-4147-A177-3AD203B41FA5}">
                      <a16:colId xmlns:a16="http://schemas.microsoft.com/office/drawing/2014/main" val="20004"/>
                    </a:ext>
                  </a:extLst>
                </a:gridCol>
                <a:gridCol w="748664">
                  <a:extLst>
                    <a:ext uri="{9D8B030D-6E8A-4147-A177-3AD203B41FA5}">
                      <a16:colId xmlns:a16="http://schemas.microsoft.com/office/drawing/2014/main" val="20005"/>
                    </a:ext>
                  </a:extLst>
                </a:gridCol>
                <a:gridCol w="722947">
                  <a:extLst>
                    <a:ext uri="{9D8B030D-6E8A-4147-A177-3AD203B41FA5}">
                      <a16:colId xmlns:a16="http://schemas.microsoft.com/office/drawing/2014/main" val="20006"/>
                    </a:ext>
                  </a:extLst>
                </a:gridCol>
              </a:tblGrid>
              <a:tr h="326117">
                <a:tc>
                  <a:txBody>
                    <a:bodyPr/>
                    <a:lstStyle/>
                    <a:p>
                      <a:pPr>
                        <a:lnSpc>
                          <a:spcPct val="100000"/>
                        </a:lnSpc>
                      </a:pPr>
                      <a:endParaRPr sz="1700">
                        <a:latin typeface="Times New Roman"/>
                        <a:cs typeface="Times New Roman"/>
                      </a:endParaRPr>
                    </a:p>
                  </a:txBody>
                  <a:tcPr marL="0" marR="0" marT="0" marB="0">
                    <a:solidFill>
                      <a:srgbClr val="000000"/>
                    </a:solidFill>
                  </a:tcPr>
                </a:tc>
                <a:tc>
                  <a:txBody>
                    <a:bodyPr/>
                    <a:lstStyle/>
                    <a:p>
                      <a:pPr marR="10160" algn="ctr">
                        <a:lnSpc>
                          <a:spcPct val="100000"/>
                        </a:lnSpc>
                        <a:spcBef>
                          <a:spcPts val="440"/>
                        </a:spcBef>
                      </a:pPr>
                      <a:r>
                        <a:rPr sz="1500" b="1" dirty="0">
                          <a:solidFill>
                            <a:srgbClr val="FFFFFF"/>
                          </a:solidFill>
                          <a:latin typeface="微軟正黑體"/>
                          <a:cs typeface="微軟正黑體"/>
                        </a:rPr>
                        <a:t>1</a:t>
                      </a:r>
                      <a:endParaRPr sz="1500">
                        <a:latin typeface="微軟正黑體"/>
                        <a:cs typeface="微軟正黑體"/>
                      </a:endParaRPr>
                    </a:p>
                  </a:txBody>
                  <a:tcPr marL="0" marR="0" marT="41910" marB="0">
                    <a:lnT w="76200">
                      <a:solidFill>
                        <a:srgbClr val="006FC0"/>
                      </a:solidFill>
                      <a:prstDash val="solid"/>
                    </a:lnT>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2</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3</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4</a:t>
                      </a:r>
                      <a:endParaRPr sz="1500">
                        <a:latin typeface="微軟正黑體"/>
                        <a:cs typeface="微軟正黑體"/>
                      </a:endParaRPr>
                    </a:p>
                  </a:txBody>
                  <a:tcPr marL="0" marR="0" marT="41910" marB="0">
                    <a:solidFill>
                      <a:srgbClr val="000000"/>
                    </a:solidFill>
                  </a:tcPr>
                </a:tc>
                <a:tc>
                  <a:txBody>
                    <a:bodyPr/>
                    <a:lstStyle/>
                    <a:p>
                      <a:pPr marR="12065" algn="ctr">
                        <a:lnSpc>
                          <a:spcPct val="100000"/>
                        </a:lnSpc>
                        <a:spcBef>
                          <a:spcPts val="440"/>
                        </a:spcBef>
                      </a:pPr>
                      <a:r>
                        <a:rPr sz="1500" b="1" dirty="0">
                          <a:solidFill>
                            <a:srgbClr val="FFFFFF"/>
                          </a:solidFill>
                          <a:latin typeface="微軟正黑體"/>
                          <a:cs typeface="微軟正黑體"/>
                        </a:rPr>
                        <a:t>5</a:t>
                      </a:r>
                      <a:endParaRPr sz="1500">
                        <a:latin typeface="微軟正黑體"/>
                        <a:cs typeface="微軟正黑體"/>
                      </a:endParaRPr>
                    </a:p>
                  </a:txBody>
                  <a:tcPr marL="0" marR="0" marT="41910" marB="0">
                    <a:solidFill>
                      <a:srgbClr val="000000"/>
                    </a:solidFill>
                  </a:tcPr>
                </a:tc>
                <a:tc>
                  <a:txBody>
                    <a:bodyPr/>
                    <a:lstStyle/>
                    <a:p>
                      <a:pPr marL="396875">
                        <a:lnSpc>
                          <a:spcPct val="100000"/>
                        </a:lnSpc>
                        <a:spcBef>
                          <a:spcPts val="440"/>
                        </a:spcBef>
                      </a:pPr>
                      <a:r>
                        <a:rPr sz="1500" b="1" dirty="0">
                          <a:solidFill>
                            <a:srgbClr val="FFFFFF"/>
                          </a:solidFill>
                          <a:latin typeface="微軟正黑體"/>
                          <a:cs typeface="微軟正黑體"/>
                        </a:rPr>
                        <a:t>6</a:t>
                      </a:r>
                      <a:endParaRPr sz="1500">
                        <a:latin typeface="微軟正黑體"/>
                        <a:cs typeface="微軟正黑體"/>
                      </a:endParaRPr>
                    </a:p>
                  </a:txBody>
                  <a:tcPr marL="0" marR="0" marT="41910" marB="0">
                    <a:solidFill>
                      <a:srgbClr val="000000"/>
                    </a:solidFill>
                  </a:tcPr>
                </a:tc>
                <a:extLst>
                  <a:ext uri="{0D108BD9-81ED-4DB2-BD59-A6C34878D82A}">
                    <a16:rowId xmlns:a16="http://schemas.microsoft.com/office/drawing/2014/main" val="10000"/>
                  </a:ext>
                </a:extLst>
              </a:tr>
              <a:tr h="475298">
                <a:tc>
                  <a:txBody>
                    <a:bodyPr/>
                    <a:lstStyle/>
                    <a:p>
                      <a:pPr marL="0" marR="230504" indent="0">
                        <a:lnSpc>
                          <a:spcPct val="100000"/>
                        </a:lnSpc>
                        <a:spcBef>
                          <a:spcPts val="0"/>
                        </a:spcBef>
                      </a:pPr>
                      <a:r>
                        <a:rPr sz="1400" dirty="0">
                          <a:latin typeface="微軟正黑體"/>
                          <a:cs typeface="微軟正黑體"/>
                        </a:rPr>
                        <a:t>經過節點</a:t>
                      </a:r>
                      <a:r>
                        <a:rPr sz="1400" spc="-120" dirty="0">
                          <a:latin typeface="微軟正黑體"/>
                          <a:cs typeface="微軟正黑體"/>
                        </a:rPr>
                        <a:t> </a:t>
                      </a:r>
                      <a:r>
                        <a:rPr sz="1400" dirty="0">
                          <a:latin typeface="微軟正黑體"/>
                          <a:cs typeface="微軟正黑體"/>
                        </a:rPr>
                        <a:t>3  的新距離</a:t>
                      </a:r>
                    </a:p>
                  </a:txBody>
                  <a:tcPr marL="0" marR="0" marT="26194" marB="0">
                    <a:lnL w="12700">
                      <a:solidFill>
                        <a:srgbClr val="000000"/>
                      </a:solidFill>
                      <a:prstDash val="solid"/>
                    </a:lnL>
                    <a:lnB w="12700">
                      <a:solidFill>
                        <a:srgbClr val="000000"/>
                      </a:solidFill>
                      <a:prstDash val="solid"/>
                    </a:lnB>
                  </a:tcPr>
                </a:tc>
                <a:tc>
                  <a:txBody>
                    <a:bodyPr/>
                    <a:lstStyle/>
                    <a:p>
                      <a:pPr marR="10160" algn="ctr">
                        <a:lnSpc>
                          <a:spcPct val="100000"/>
                        </a:lnSpc>
                        <a:spcBef>
                          <a:spcPts val="1225"/>
                        </a:spcBef>
                      </a:pPr>
                      <a:r>
                        <a:rPr sz="1500" b="1" dirty="0">
                          <a:solidFill>
                            <a:srgbClr val="006FC0"/>
                          </a:solidFill>
                          <a:latin typeface="微軟正黑體"/>
                          <a:cs typeface="微軟正黑體"/>
                        </a:rPr>
                        <a:t>0</a:t>
                      </a:r>
                      <a:endParaRPr sz="1500">
                        <a:latin typeface="微軟正黑體"/>
                        <a:cs typeface="微軟正黑體"/>
                      </a:endParaRPr>
                    </a:p>
                  </a:txBody>
                  <a:tcPr marL="0" marR="0" marT="116681" marB="0">
                    <a:lnB w="76200">
                      <a:solidFill>
                        <a:srgbClr val="006FC0"/>
                      </a:solidFill>
                      <a:prstDash val="solid"/>
                    </a:lnB>
                  </a:tcPr>
                </a:tc>
                <a:tc>
                  <a:txBody>
                    <a:bodyPr/>
                    <a:lstStyle/>
                    <a:p>
                      <a:pPr algn="ctr">
                        <a:lnSpc>
                          <a:spcPct val="100000"/>
                        </a:lnSpc>
                        <a:spcBef>
                          <a:spcPts val="1225"/>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116681" marB="0">
                    <a:lnB w="12700">
                      <a:solidFill>
                        <a:srgbClr val="000000"/>
                      </a:solidFill>
                      <a:prstDash val="solid"/>
                    </a:lnB>
                    <a:solidFill>
                      <a:srgbClr val="7E7E7E"/>
                    </a:solidFill>
                  </a:tcPr>
                </a:tc>
                <a:tc>
                  <a:txBody>
                    <a:bodyPr/>
                    <a:lstStyle/>
                    <a:p>
                      <a:pPr marL="635" algn="ctr">
                        <a:lnSpc>
                          <a:spcPct val="100000"/>
                        </a:lnSpc>
                        <a:spcBef>
                          <a:spcPts val="1225"/>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16681" marB="0">
                    <a:lnB w="12700">
                      <a:solidFill>
                        <a:srgbClr val="000000"/>
                      </a:solidFill>
                      <a:prstDash val="solid"/>
                    </a:lnB>
                    <a:solidFill>
                      <a:srgbClr val="7E7E7E"/>
                    </a:solidFill>
                  </a:tcPr>
                </a:tc>
                <a:tc>
                  <a:txBody>
                    <a:bodyPr/>
                    <a:lstStyle/>
                    <a:p>
                      <a:pPr algn="ctr">
                        <a:lnSpc>
                          <a:spcPct val="100000"/>
                        </a:lnSpc>
                        <a:spcBef>
                          <a:spcPts val="1225"/>
                        </a:spcBef>
                      </a:pPr>
                      <a:r>
                        <a:rPr sz="1500" b="1" spc="-10" dirty="0">
                          <a:solidFill>
                            <a:srgbClr val="538235"/>
                          </a:solidFill>
                          <a:latin typeface="微軟正黑體"/>
                          <a:cs typeface="微軟正黑體"/>
                        </a:rPr>
                        <a:t>40</a:t>
                      </a:r>
                      <a:endParaRPr sz="1500">
                        <a:latin typeface="微軟正黑體"/>
                        <a:cs typeface="微軟正黑體"/>
                      </a:endParaRPr>
                    </a:p>
                  </a:txBody>
                  <a:tcPr marL="0" marR="0" marT="116681" marB="0">
                    <a:lnB w="12700">
                      <a:solidFill>
                        <a:srgbClr val="000000"/>
                      </a:solidFill>
                      <a:prstDash val="solid"/>
                    </a:lnB>
                  </a:tcPr>
                </a:tc>
                <a:tc>
                  <a:txBody>
                    <a:bodyPr/>
                    <a:lstStyle/>
                    <a:p>
                      <a:pPr marR="11430" algn="ctr">
                        <a:lnSpc>
                          <a:spcPct val="100000"/>
                        </a:lnSpc>
                        <a:spcBef>
                          <a:spcPts val="1225"/>
                        </a:spcBef>
                      </a:pPr>
                      <a:r>
                        <a:rPr sz="1500" dirty="0">
                          <a:latin typeface="微軟正黑體"/>
                          <a:cs typeface="微軟正黑體"/>
                        </a:rPr>
                        <a:t>20</a:t>
                      </a:r>
                      <a:endParaRPr sz="1500">
                        <a:latin typeface="微軟正黑體"/>
                        <a:cs typeface="微軟正黑體"/>
                      </a:endParaRPr>
                    </a:p>
                  </a:txBody>
                  <a:tcPr marL="0" marR="0" marT="116681" marB="0">
                    <a:lnB w="12700">
                      <a:solidFill>
                        <a:srgbClr val="000000"/>
                      </a:solidFill>
                      <a:prstDash val="solid"/>
                    </a:lnB>
                  </a:tcPr>
                </a:tc>
                <a:tc>
                  <a:txBody>
                    <a:bodyPr/>
                    <a:lstStyle/>
                    <a:p>
                      <a:pPr marL="360045">
                        <a:lnSpc>
                          <a:spcPct val="100000"/>
                        </a:lnSpc>
                        <a:spcBef>
                          <a:spcPts val="1225"/>
                        </a:spcBef>
                      </a:pPr>
                      <a:r>
                        <a:rPr sz="1500" dirty="0">
                          <a:latin typeface="微軟正黑體"/>
                          <a:cs typeface="微軟正黑體"/>
                        </a:rPr>
                        <a:t>∞</a:t>
                      </a:r>
                    </a:p>
                  </a:txBody>
                  <a:tcPr marL="0" marR="0" marT="116681"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4" name="object 14"/>
          <p:cNvGraphicFramePr>
            <a:graphicFrameLocks noGrp="1"/>
          </p:cNvGraphicFramePr>
          <p:nvPr/>
        </p:nvGraphicFramePr>
        <p:xfrm>
          <a:off x="315868" y="3871151"/>
          <a:ext cx="5086826" cy="742759"/>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6758">
                  <a:extLst>
                    <a:ext uri="{9D8B030D-6E8A-4147-A177-3AD203B41FA5}">
                      <a16:colId xmlns:a16="http://schemas.microsoft.com/office/drawing/2014/main" val="20002"/>
                    </a:ext>
                  </a:extLst>
                </a:gridCol>
                <a:gridCol w="726758">
                  <a:extLst>
                    <a:ext uri="{9D8B030D-6E8A-4147-A177-3AD203B41FA5}">
                      <a16:colId xmlns:a16="http://schemas.microsoft.com/office/drawing/2014/main" val="20003"/>
                    </a:ext>
                  </a:extLst>
                </a:gridCol>
                <a:gridCol w="727233">
                  <a:extLst>
                    <a:ext uri="{9D8B030D-6E8A-4147-A177-3AD203B41FA5}">
                      <a16:colId xmlns:a16="http://schemas.microsoft.com/office/drawing/2014/main" val="20004"/>
                    </a:ext>
                  </a:extLst>
                </a:gridCol>
                <a:gridCol w="740569">
                  <a:extLst>
                    <a:ext uri="{9D8B030D-6E8A-4147-A177-3AD203B41FA5}">
                      <a16:colId xmlns:a16="http://schemas.microsoft.com/office/drawing/2014/main" val="20005"/>
                    </a:ext>
                  </a:extLst>
                </a:gridCol>
                <a:gridCol w="712469">
                  <a:extLst>
                    <a:ext uri="{9D8B030D-6E8A-4147-A177-3AD203B41FA5}">
                      <a16:colId xmlns:a16="http://schemas.microsoft.com/office/drawing/2014/main" val="20006"/>
                    </a:ext>
                  </a:extLst>
                </a:gridCol>
              </a:tblGrid>
              <a:tr h="376142">
                <a:tc>
                  <a:txBody>
                    <a:bodyPr/>
                    <a:lstStyle/>
                    <a:p>
                      <a:pPr>
                        <a:lnSpc>
                          <a:spcPct val="100000"/>
                        </a:lnSpc>
                      </a:pPr>
                      <a:endParaRPr sz="1700">
                        <a:latin typeface="Times New Roman"/>
                        <a:cs typeface="Times New Roman"/>
                      </a:endParaRPr>
                    </a:p>
                  </a:txBody>
                  <a:tcPr marL="0" marR="0" marT="0"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R="825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R="762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17">
                <a:tc>
                  <a:txBody>
                    <a:bodyPr/>
                    <a:lstStyle/>
                    <a:p>
                      <a:pPr marL="229235">
                        <a:lnSpc>
                          <a:spcPct val="100000"/>
                        </a:lnSpc>
                        <a:spcBef>
                          <a:spcPts val="650"/>
                        </a:spcBef>
                      </a:pPr>
                      <a:r>
                        <a:rPr sz="1500" dirty="0">
                          <a:latin typeface="微軟正黑體"/>
                          <a:cs typeface="微軟正黑體"/>
                        </a:rPr>
                        <a:t>距離</a:t>
                      </a:r>
                    </a:p>
                  </a:txBody>
                  <a:tcPr marL="0" marR="0" marT="61913" marB="0">
                    <a:lnL w="12700">
                      <a:solidFill>
                        <a:srgbClr val="000000"/>
                      </a:solidFill>
                      <a:prstDash val="solid"/>
                    </a:lnL>
                    <a:lnB w="12700">
                      <a:solidFill>
                        <a:srgbClr val="000000"/>
                      </a:solidFill>
                      <a:prstDash val="solid"/>
                    </a:lnB>
                  </a:tcPr>
                </a:tc>
                <a:tc>
                  <a:txBody>
                    <a:bodyPr/>
                    <a:lstStyle/>
                    <a:p>
                      <a:pPr algn="ctr">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algn="ctr">
                        <a:lnSpc>
                          <a:spcPct val="100000"/>
                        </a:lnSpc>
                        <a:spcBef>
                          <a:spcPts val="65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solidFill>
                      <a:srgbClr val="7E7E7E"/>
                    </a:solidFill>
                  </a:tcPr>
                </a:tc>
                <a:tc>
                  <a:txBody>
                    <a:bodyPr/>
                    <a:lstStyle/>
                    <a:p>
                      <a:pPr algn="ctr">
                        <a:lnSpc>
                          <a:spcPct val="100000"/>
                        </a:lnSpc>
                        <a:spcBef>
                          <a:spcPts val="65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solidFill>
                      <a:srgbClr val="7E7E7E"/>
                    </a:solidFill>
                  </a:tcPr>
                </a:tc>
                <a:tc>
                  <a:txBody>
                    <a:bodyPr/>
                    <a:lstStyle/>
                    <a:p>
                      <a:pPr algn="ctr">
                        <a:lnSpc>
                          <a:spcPct val="100000"/>
                        </a:lnSpc>
                        <a:spcBef>
                          <a:spcPts val="650"/>
                        </a:spcBef>
                      </a:pPr>
                      <a:r>
                        <a:rPr sz="1500" dirty="0">
                          <a:latin typeface="微軟正黑體"/>
                          <a:cs typeface="微軟正黑體"/>
                        </a:rPr>
                        <a:t>60</a:t>
                      </a:r>
                      <a:endParaRPr sz="1500">
                        <a:latin typeface="微軟正黑體"/>
                        <a:cs typeface="微軟正黑體"/>
                      </a:endParaRPr>
                    </a:p>
                  </a:txBody>
                  <a:tcPr marL="0" marR="0" marT="61913" marB="0">
                    <a:lnB w="12700">
                      <a:solidFill>
                        <a:srgbClr val="000000"/>
                      </a:solidFill>
                      <a:prstDash val="solid"/>
                    </a:lnB>
                  </a:tcPr>
                </a:tc>
                <a:tc>
                  <a:txBody>
                    <a:bodyPr/>
                    <a:lstStyle/>
                    <a:p>
                      <a:pPr marR="10160"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R="7620" algn="ctr">
                        <a:lnSpc>
                          <a:spcPct val="100000"/>
                        </a:lnSpc>
                        <a:spcBef>
                          <a:spcPts val="650"/>
                        </a:spcBef>
                      </a:pPr>
                      <a:r>
                        <a:rPr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4&lt;</a:t>
            </a:r>
            <a:r>
              <a:rPr lang="zh-TW" altLang="en-US"/>
              <a:t>第</a:t>
            </a:r>
            <a:r>
              <a:rPr lang="en-US" altLang="zh-TW"/>
              <a:t>3</a:t>
            </a:r>
            <a:r>
              <a:rPr lang="zh-TW" altLang="en-US"/>
              <a:t>個確定點</a:t>
            </a:r>
            <a:r>
              <a:rPr lang="en-US" altLang="zh-TW"/>
              <a:t>&gt;</a:t>
            </a:r>
            <a:endParaRPr lang="zh-TW" altLang="en-US" dirty="0"/>
          </a:p>
        </p:txBody>
      </p:sp>
      <p:sp>
        <p:nvSpPr>
          <p:cNvPr id="24" name="內容版面配置區 23">
            <a:extLst>
              <a:ext uri="{FF2B5EF4-FFF2-40B4-BE49-F238E27FC236}">
                <a16:creationId xmlns:a16="http://schemas.microsoft.com/office/drawing/2014/main" id="{4E5B57D8-5B27-4514-994B-C6F4986FAA98}"/>
              </a:ext>
            </a:extLst>
          </p:cNvPr>
          <p:cNvSpPr>
            <a:spLocks noGrp="1"/>
          </p:cNvSpPr>
          <p:nvPr>
            <p:ph idx="1"/>
          </p:nvPr>
        </p:nvSpPr>
        <p:spPr/>
        <p:txBody>
          <a:bodyPr/>
          <a:lstStyle/>
          <a:p>
            <a:r>
              <a:rPr lang="zh-TW" altLang="en-US" dirty="0"/>
              <a:t>步驟 </a:t>
            </a:r>
            <a:r>
              <a:rPr lang="en-US" altLang="zh-TW" dirty="0"/>
              <a:t>4</a:t>
            </a:r>
            <a:r>
              <a:rPr lang="zh-TW" altLang="en-US" dirty="0"/>
              <a:t>：在剩下尚未決定最短距離的節點中，判斷若是經過前一個步驟產生 的確定點</a:t>
            </a:r>
            <a:r>
              <a:rPr lang="en-US" altLang="zh-TW" dirty="0"/>
              <a:t>(</a:t>
            </a:r>
            <a:r>
              <a:rPr lang="zh-TW" altLang="en-US" dirty="0"/>
              <a:t>節點</a:t>
            </a:r>
            <a:r>
              <a:rPr lang="en-US" altLang="zh-TW" dirty="0"/>
              <a:t>3)</a:t>
            </a:r>
            <a:r>
              <a:rPr lang="zh-TW" altLang="en-US" dirty="0"/>
              <a:t> ，是否可降低各點的最短路徑，若有降低，就更改該點的 最短距離值，若沒有，就維持原距離值。並在這些點中找出距離最短的頂點 最為</a:t>
            </a:r>
            <a:r>
              <a:rPr lang="zh-TW" altLang="en-US" dirty="0">
                <a:solidFill>
                  <a:srgbClr val="FF0000"/>
                </a:solidFill>
              </a:rPr>
              <a:t>第 </a:t>
            </a:r>
            <a:r>
              <a:rPr lang="en-US" altLang="zh-TW" dirty="0">
                <a:solidFill>
                  <a:srgbClr val="FF0000"/>
                </a:solidFill>
              </a:rPr>
              <a:t>3</a:t>
            </a:r>
            <a:r>
              <a:rPr lang="zh-TW" altLang="en-US" dirty="0">
                <a:solidFill>
                  <a:srgbClr val="FF0000"/>
                </a:solidFill>
              </a:rPr>
              <a:t> 個確定點</a:t>
            </a:r>
            <a:r>
              <a:rPr lang="zh-TW" altLang="en-US" dirty="0"/>
              <a:t>。</a:t>
            </a:r>
          </a:p>
          <a:p>
            <a:pPr lvl="1"/>
            <a:r>
              <a:rPr lang="zh-TW" altLang="en-US" dirty="0"/>
              <a:t>同樣的，第 </a:t>
            </a:r>
            <a:r>
              <a:rPr lang="en-US" altLang="zh-TW" dirty="0"/>
              <a:t>3</a:t>
            </a:r>
            <a:r>
              <a:rPr lang="zh-TW" altLang="en-US" dirty="0"/>
              <a:t> 個確定點產生的原因也是因為如果經過的距離不是最短距離，那後續一</a:t>
            </a:r>
          </a:p>
          <a:p>
            <a:r>
              <a:rPr lang="zh-TW" altLang="en-US" dirty="0"/>
              <a:t>定無法產生最短距離，因此必須先從已知的距離中找出一個最短距離。</a:t>
            </a:r>
          </a:p>
          <a:p>
            <a:endParaRPr lang="zh-TW" altLang="en-US" dirty="0"/>
          </a:p>
        </p:txBody>
      </p:sp>
      <p:sp>
        <p:nvSpPr>
          <p:cNvPr id="6" name="object 6"/>
          <p:cNvSpPr/>
          <p:nvPr/>
        </p:nvSpPr>
        <p:spPr>
          <a:xfrm>
            <a:off x="5694140" y="4650486"/>
            <a:ext cx="411194" cy="369569"/>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689377" y="4078367"/>
            <a:ext cx="3465338" cy="1490929"/>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776532" y="4682680"/>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861773" y="460267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34693" y="41212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701894" y="4715160"/>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2" name="object 12"/>
          <p:cNvSpPr txBox="1"/>
          <p:nvPr/>
        </p:nvSpPr>
        <p:spPr>
          <a:xfrm>
            <a:off x="7071360" y="406689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p:nvPr/>
        </p:nvSpPr>
        <p:spPr>
          <a:xfrm>
            <a:off x="6410516" y="4086035"/>
            <a:ext cx="431959" cy="431959"/>
          </a:xfrm>
          <a:custGeom>
            <a:avLst/>
            <a:gdLst/>
            <a:ahLst/>
            <a:cxnLst/>
            <a:rect l="l" t="t" r="r" b="b"/>
            <a:pathLst>
              <a:path w="575945" h="575945">
                <a:moveTo>
                  <a:pt x="288036" y="0"/>
                </a:moveTo>
                <a:lnTo>
                  <a:pt x="241302" y="3768"/>
                </a:lnTo>
                <a:lnTo>
                  <a:pt x="196973" y="14678"/>
                </a:lnTo>
                <a:lnTo>
                  <a:pt x="155643" y="32136"/>
                </a:lnTo>
                <a:lnTo>
                  <a:pt x="117902" y="55550"/>
                </a:lnTo>
                <a:lnTo>
                  <a:pt x="84343" y="84327"/>
                </a:lnTo>
                <a:lnTo>
                  <a:pt x="55558" y="117875"/>
                </a:lnTo>
                <a:lnTo>
                  <a:pt x="32140" y="155599"/>
                </a:lnTo>
                <a:lnTo>
                  <a:pt x="14679" y="196908"/>
                </a:lnTo>
                <a:lnTo>
                  <a:pt x="3768" y="241209"/>
                </a:lnTo>
                <a:lnTo>
                  <a:pt x="0" y="287908"/>
                </a:lnTo>
                <a:lnTo>
                  <a:pt x="3768" y="334642"/>
                </a:lnTo>
                <a:lnTo>
                  <a:pt x="14679" y="378971"/>
                </a:lnTo>
                <a:lnTo>
                  <a:pt x="32140" y="420301"/>
                </a:lnTo>
                <a:lnTo>
                  <a:pt x="55558" y="458042"/>
                </a:lnTo>
                <a:lnTo>
                  <a:pt x="84343" y="491601"/>
                </a:lnTo>
                <a:lnTo>
                  <a:pt x="117902" y="520386"/>
                </a:lnTo>
                <a:lnTo>
                  <a:pt x="155643" y="543804"/>
                </a:lnTo>
                <a:lnTo>
                  <a:pt x="196973" y="561265"/>
                </a:lnTo>
                <a:lnTo>
                  <a:pt x="241302" y="572176"/>
                </a:lnTo>
                <a:lnTo>
                  <a:pt x="288036" y="575944"/>
                </a:lnTo>
                <a:lnTo>
                  <a:pt x="334735" y="572176"/>
                </a:lnTo>
                <a:lnTo>
                  <a:pt x="379036" y="561265"/>
                </a:lnTo>
                <a:lnTo>
                  <a:pt x="420345" y="543804"/>
                </a:lnTo>
                <a:lnTo>
                  <a:pt x="458069" y="520386"/>
                </a:lnTo>
                <a:lnTo>
                  <a:pt x="491616" y="491601"/>
                </a:lnTo>
                <a:lnTo>
                  <a:pt x="520394" y="458042"/>
                </a:lnTo>
                <a:lnTo>
                  <a:pt x="543808" y="420301"/>
                </a:lnTo>
                <a:lnTo>
                  <a:pt x="561266" y="378971"/>
                </a:lnTo>
                <a:lnTo>
                  <a:pt x="572176" y="334642"/>
                </a:lnTo>
                <a:lnTo>
                  <a:pt x="575945" y="287908"/>
                </a:lnTo>
                <a:lnTo>
                  <a:pt x="572176" y="241209"/>
                </a:lnTo>
                <a:lnTo>
                  <a:pt x="561266" y="196908"/>
                </a:lnTo>
                <a:lnTo>
                  <a:pt x="543808" y="155599"/>
                </a:lnTo>
                <a:lnTo>
                  <a:pt x="520394" y="117875"/>
                </a:lnTo>
                <a:lnTo>
                  <a:pt x="491616" y="84327"/>
                </a:lnTo>
                <a:lnTo>
                  <a:pt x="458069" y="55550"/>
                </a:lnTo>
                <a:lnTo>
                  <a:pt x="420345" y="32136"/>
                </a:lnTo>
                <a:lnTo>
                  <a:pt x="379036" y="14678"/>
                </a:lnTo>
                <a:lnTo>
                  <a:pt x="334735" y="3768"/>
                </a:lnTo>
                <a:lnTo>
                  <a:pt x="288036" y="0"/>
                </a:lnTo>
                <a:close/>
              </a:path>
            </a:pathLst>
          </a:custGeom>
          <a:solidFill>
            <a:srgbClr val="A9D18E"/>
          </a:solidFill>
        </p:spPr>
        <p:txBody>
          <a:bodyPr wrap="square" lIns="0" tIns="0" rIns="0" bIns="0" rtlCol="0"/>
          <a:lstStyle/>
          <a:p>
            <a:endParaRPr sz="1350"/>
          </a:p>
        </p:txBody>
      </p:sp>
      <p:sp>
        <p:nvSpPr>
          <p:cNvPr id="16" name="object 16"/>
          <p:cNvSpPr/>
          <p:nvPr/>
        </p:nvSpPr>
        <p:spPr>
          <a:xfrm>
            <a:off x="6410516" y="4086035"/>
            <a:ext cx="431959" cy="431959"/>
          </a:xfrm>
          <a:custGeom>
            <a:avLst/>
            <a:gdLst/>
            <a:ahLst/>
            <a:cxnLst/>
            <a:rect l="l" t="t" r="r" b="b"/>
            <a:pathLst>
              <a:path w="575945" h="575945">
                <a:moveTo>
                  <a:pt x="0" y="287908"/>
                </a:moveTo>
                <a:lnTo>
                  <a:pt x="3768" y="241209"/>
                </a:lnTo>
                <a:lnTo>
                  <a:pt x="14679" y="196908"/>
                </a:lnTo>
                <a:lnTo>
                  <a:pt x="32140" y="155599"/>
                </a:lnTo>
                <a:lnTo>
                  <a:pt x="55558" y="117875"/>
                </a:lnTo>
                <a:lnTo>
                  <a:pt x="84343" y="84327"/>
                </a:lnTo>
                <a:lnTo>
                  <a:pt x="117902" y="55550"/>
                </a:lnTo>
                <a:lnTo>
                  <a:pt x="155643" y="32136"/>
                </a:lnTo>
                <a:lnTo>
                  <a:pt x="196973" y="14678"/>
                </a:lnTo>
                <a:lnTo>
                  <a:pt x="241302" y="3768"/>
                </a:lnTo>
                <a:lnTo>
                  <a:pt x="288036" y="0"/>
                </a:lnTo>
                <a:lnTo>
                  <a:pt x="334735" y="3768"/>
                </a:lnTo>
                <a:lnTo>
                  <a:pt x="379036" y="14678"/>
                </a:lnTo>
                <a:lnTo>
                  <a:pt x="420345" y="32136"/>
                </a:lnTo>
                <a:lnTo>
                  <a:pt x="458069" y="55550"/>
                </a:lnTo>
                <a:lnTo>
                  <a:pt x="491616" y="84327"/>
                </a:lnTo>
                <a:lnTo>
                  <a:pt x="520394" y="117875"/>
                </a:lnTo>
                <a:lnTo>
                  <a:pt x="543808" y="155599"/>
                </a:lnTo>
                <a:lnTo>
                  <a:pt x="561266" y="196908"/>
                </a:lnTo>
                <a:lnTo>
                  <a:pt x="572176" y="241209"/>
                </a:lnTo>
                <a:lnTo>
                  <a:pt x="575945" y="287908"/>
                </a:lnTo>
                <a:lnTo>
                  <a:pt x="572176" y="334642"/>
                </a:lnTo>
                <a:lnTo>
                  <a:pt x="561266" y="378971"/>
                </a:lnTo>
                <a:lnTo>
                  <a:pt x="543808" y="420301"/>
                </a:lnTo>
                <a:lnTo>
                  <a:pt x="520394" y="458042"/>
                </a:lnTo>
                <a:lnTo>
                  <a:pt x="491616" y="491601"/>
                </a:lnTo>
                <a:lnTo>
                  <a:pt x="458069" y="520386"/>
                </a:lnTo>
                <a:lnTo>
                  <a:pt x="420345" y="543804"/>
                </a:lnTo>
                <a:lnTo>
                  <a:pt x="379036" y="561265"/>
                </a:lnTo>
                <a:lnTo>
                  <a:pt x="334735" y="572176"/>
                </a:lnTo>
                <a:lnTo>
                  <a:pt x="288036" y="575944"/>
                </a:lnTo>
                <a:lnTo>
                  <a:pt x="241302" y="572176"/>
                </a:lnTo>
                <a:lnTo>
                  <a:pt x="196973" y="561265"/>
                </a:lnTo>
                <a:lnTo>
                  <a:pt x="155643" y="543804"/>
                </a:lnTo>
                <a:lnTo>
                  <a:pt x="117902" y="520386"/>
                </a:lnTo>
                <a:lnTo>
                  <a:pt x="84343" y="491601"/>
                </a:lnTo>
                <a:lnTo>
                  <a:pt x="55558" y="458042"/>
                </a:lnTo>
                <a:lnTo>
                  <a:pt x="32140" y="420301"/>
                </a:lnTo>
                <a:lnTo>
                  <a:pt x="14679" y="378971"/>
                </a:lnTo>
                <a:lnTo>
                  <a:pt x="3768" y="334642"/>
                </a:lnTo>
                <a:lnTo>
                  <a:pt x="0" y="287908"/>
                </a:lnTo>
                <a:close/>
              </a:path>
            </a:pathLst>
          </a:custGeom>
          <a:ln w="28575">
            <a:solidFill>
              <a:srgbClr val="000000"/>
            </a:solidFill>
          </a:ln>
        </p:spPr>
        <p:txBody>
          <a:bodyPr wrap="square" lIns="0" tIns="0" rIns="0" bIns="0" rtlCol="0"/>
          <a:lstStyle/>
          <a:p>
            <a:endParaRPr sz="1350"/>
          </a:p>
        </p:txBody>
      </p:sp>
      <p:sp>
        <p:nvSpPr>
          <p:cNvPr id="17" name="object 17"/>
          <p:cNvSpPr txBox="1"/>
          <p:nvPr/>
        </p:nvSpPr>
        <p:spPr>
          <a:xfrm>
            <a:off x="6549676" y="414914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20" name="object 20"/>
          <p:cNvSpPr txBox="1"/>
          <p:nvPr/>
        </p:nvSpPr>
        <p:spPr>
          <a:xfrm>
            <a:off x="7142036" y="5161444"/>
            <a:ext cx="222885" cy="230352"/>
          </a:xfrm>
          <a:prstGeom prst="rect">
            <a:avLst/>
          </a:prstGeom>
        </p:spPr>
        <p:txBody>
          <a:bodyPr vert="horz" wrap="square" lIns="0" tIns="22384" rIns="0" bIns="0" rtlCol="0">
            <a:spAutoFit/>
          </a:bodyPr>
          <a:lstStyle/>
          <a:p>
            <a:pPr marL="9525">
              <a:spcBef>
                <a:spcPts val="176"/>
              </a:spcBef>
            </a:pPr>
            <a:r>
              <a:rPr sz="1350" b="1" spc="-8" dirty="0">
                <a:solidFill>
                  <a:srgbClr val="385622"/>
                </a:solidFill>
                <a:latin typeface="微軟正黑體"/>
                <a:cs typeface="微軟正黑體"/>
              </a:rPr>
              <a:t>50</a:t>
            </a:r>
            <a:endParaRPr sz="1350">
              <a:latin typeface="微軟正黑體"/>
              <a:cs typeface="微軟正黑體"/>
            </a:endParaRPr>
          </a:p>
        </p:txBody>
      </p:sp>
      <p:sp>
        <p:nvSpPr>
          <p:cNvPr id="21" name="object 21"/>
          <p:cNvSpPr txBox="1"/>
          <p:nvPr/>
        </p:nvSpPr>
        <p:spPr>
          <a:xfrm>
            <a:off x="7843075" y="5193940"/>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22" name="object 22"/>
          <p:cNvSpPr txBox="1"/>
          <p:nvPr/>
        </p:nvSpPr>
        <p:spPr>
          <a:xfrm>
            <a:off x="6557486" y="520399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4"/>
          <p:cNvGraphicFramePr>
            <a:graphicFrameLocks noGrp="1"/>
          </p:cNvGraphicFramePr>
          <p:nvPr/>
        </p:nvGraphicFramePr>
        <p:xfrm>
          <a:off x="217903" y="4405502"/>
          <a:ext cx="5094446" cy="742826"/>
        </p:xfrm>
        <a:graphic>
          <a:graphicData uri="http://schemas.openxmlformats.org/drawingml/2006/table">
            <a:tbl>
              <a:tblPr firstRow="1" bandRow="1">
                <a:tableStyleId>{2D5ABB26-0587-4C30-8999-92F81FD0307C}</a:tableStyleId>
              </a:tblPr>
              <a:tblGrid>
                <a:gridCol w="738664">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6281">
                  <a:extLst>
                    <a:ext uri="{9D8B030D-6E8A-4147-A177-3AD203B41FA5}">
                      <a16:colId xmlns:a16="http://schemas.microsoft.com/office/drawing/2014/main" val="20002"/>
                    </a:ext>
                  </a:extLst>
                </a:gridCol>
                <a:gridCol w="726758">
                  <a:extLst>
                    <a:ext uri="{9D8B030D-6E8A-4147-A177-3AD203B41FA5}">
                      <a16:colId xmlns:a16="http://schemas.microsoft.com/office/drawing/2014/main" val="20003"/>
                    </a:ext>
                  </a:extLst>
                </a:gridCol>
                <a:gridCol w="725328">
                  <a:extLst>
                    <a:ext uri="{9D8B030D-6E8A-4147-A177-3AD203B41FA5}">
                      <a16:colId xmlns:a16="http://schemas.microsoft.com/office/drawing/2014/main" val="20004"/>
                    </a:ext>
                  </a:extLst>
                </a:gridCol>
                <a:gridCol w="742473">
                  <a:extLst>
                    <a:ext uri="{9D8B030D-6E8A-4147-A177-3AD203B41FA5}">
                      <a16:colId xmlns:a16="http://schemas.microsoft.com/office/drawing/2014/main" val="20005"/>
                    </a:ext>
                  </a:extLst>
                </a:gridCol>
                <a:gridCol w="715804">
                  <a:extLst>
                    <a:ext uri="{9D8B030D-6E8A-4147-A177-3AD203B41FA5}">
                      <a16:colId xmlns:a16="http://schemas.microsoft.com/office/drawing/2014/main" val="20006"/>
                    </a:ext>
                  </a:extLst>
                </a:gridCol>
              </a:tblGrid>
              <a:tr h="371437">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317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R="825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R="152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71389">
                <a:tc>
                  <a:txBody>
                    <a:bodyPr/>
                    <a:lstStyle/>
                    <a:p>
                      <a:pPr marL="234950">
                        <a:lnSpc>
                          <a:spcPct val="100000"/>
                        </a:lnSpc>
                        <a:spcBef>
                          <a:spcPts val="700"/>
                        </a:spcBef>
                      </a:pPr>
                      <a:r>
                        <a:rPr sz="1500" dirty="0">
                          <a:latin typeface="微軟正黑體"/>
                          <a:cs typeface="微軟正黑體"/>
                        </a:rPr>
                        <a:t>距離</a:t>
                      </a:r>
                      <a:endParaRPr sz="1500">
                        <a:latin typeface="微軟正黑體"/>
                        <a:cs typeface="微軟正黑體"/>
                      </a:endParaRPr>
                    </a:p>
                  </a:txBody>
                  <a:tcPr marL="0" marR="0" marT="66675" marB="0"/>
                </a:tc>
                <a:tc>
                  <a:txBody>
                    <a:bodyPr/>
                    <a:lstStyle/>
                    <a:p>
                      <a:pPr algn="ctr">
                        <a:lnSpc>
                          <a:spcPct val="100000"/>
                        </a:lnSpc>
                        <a:spcBef>
                          <a:spcPts val="700"/>
                        </a:spcBef>
                      </a:pPr>
                      <a:r>
                        <a:rPr sz="1500" b="1" dirty="0">
                          <a:solidFill>
                            <a:srgbClr val="006FC0"/>
                          </a:solidFill>
                          <a:latin typeface="微軟正黑體"/>
                          <a:cs typeface="微軟正黑體"/>
                        </a:rPr>
                        <a:t>0</a:t>
                      </a:r>
                      <a:endParaRPr sz="1500">
                        <a:latin typeface="微軟正黑體"/>
                        <a:cs typeface="微軟正黑體"/>
                      </a:endParaRPr>
                    </a:p>
                  </a:txBody>
                  <a:tcPr marL="0" marR="0" marT="66675" marB="0">
                    <a:lnB w="76200">
                      <a:solidFill>
                        <a:srgbClr val="006FC0"/>
                      </a:solidFill>
                      <a:prstDash val="solid"/>
                    </a:lnB>
                  </a:tcPr>
                </a:tc>
                <a:tc>
                  <a:txBody>
                    <a:bodyPr/>
                    <a:lstStyle/>
                    <a:p>
                      <a:pPr algn="ctr">
                        <a:lnSpc>
                          <a:spcPct val="100000"/>
                        </a:lnSpc>
                        <a:spcBef>
                          <a:spcPts val="70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solidFill>
                      <a:srgbClr val="7E7E7E"/>
                    </a:solidFill>
                  </a:tcPr>
                </a:tc>
                <a:tc>
                  <a:txBody>
                    <a:bodyPr/>
                    <a:lstStyle/>
                    <a:p>
                      <a:pPr marL="1270" algn="ctr">
                        <a:lnSpc>
                          <a:spcPct val="100000"/>
                        </a:lnSpc>
                        <a:spcBef>
                          <a:spcPts val="700"/>
                        </a:spcBef>
                      </a:pPr>
                      <a:r>
                        <a:rPr sz="1500" dirty="0">
                          <a:latin typeface="微軟正黑體"/>
                          <a:cs typeface="微軟正黑體"/>
                        </a:rPr>
                        <a:t>40</a:t>
                      </a:r>
                      <a:endParaRPr sz="1500">
                        <a:latin typeface="微軟正黑體"/>
                        <a:cs typeface="微軟正黑體"/>
                      </a:endParaRPr>
                    </a:p>
                  </a:txBody>
                  <a:tcPr marL="0" marR="0" marT="66675" marB="0"/>
                </a:tc>
                <a:tc>
                  <a:txBody>
                    <a:bodyPr/>
                    <a:lstStyle/>
                    <a:p>
                      <a:pPr marR="10160" algn="ctr">
                        <a:lnSpc>
                          <a:spcPct val="100000"/>
                        </a:lnSpc>
                        <a:spcBef>
                          <a:spcPts val="700"/>
                        </a:spcBef>
                      </a:pPr>
                      <a:r>
                        <a:rPr sz="1500" b="1" spc="-10" dirty="0">
                          <a:solidFill>
                            <a:srgbClr val="C00000"/>
                          </a:solidFill>
                          <a:latin typeface="微軟正黑體"/>
                          <a:cs typeface="微軟正黑體"/>
                        </a:rPr>
                        <a:t>20</a:t>
                      </a:r>
                      <a:endParaRPr sz="1500">
                        <a:latin typeface="微軟正黑體"/>
                        <a:cs typeface="微軟正黑體"/>
                      </a:endParaRPr>
                    </a:p>
                  </a:txBody>
                  <a:tcPr marL="0" marR="0" marT="66675" marB="0"/>
                </a:tc>
                <a:tc>
                  <a:txBody>
                    <a:bodyPr/>
                    <a:lstStyle/>
                    <a:p>
                      <a:pPr marR="15240" algn="ctr">
                        <a:lnSpc>
                          <a:spcPct val="100000"/>
                        </a:lnSpc>
                        <a:spcBef>
                          <a:spcPts val="700"/>
                        </a:spcBef>
                      </a:pPr>
                      <a:r>
                        <a:rPr sz="1500" dirty="0">
                          <a:latin typeface="微軟正黑體"/>
                          <a:cs typeface="微軟正黑體"/>
                        </a:rPr>
                        <a:t>∞</a:t>
                      </a:r>
                    </a:p>
                  </a:txBody>
                  <a:tcPr marL="0" marR="0" marT="66675" marB="0"/>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4 &lt;</a:t>
            </a:r>
            <a:r>
              <a:rPr lang="zh-TW" altLang="en-US"/>
              <a:t>第</a:t>
            </a:r>
            <a:r>
              <a:rPr lang="en-US" altLang="zh-TW"/>
              <a:t>3</a:t>
            </a:r>
            <a:r>
              <a:rPr lang="zh-TW" altLang="en-US"/>
              <a:t>個確定點</a:t>
            </a:r>
            <a:r>
              <a:rPr lang="en-US" altLang="zh-TW"/>
              <a:t>&gt;</a:t>
            </a:r>
            <a:endParaRPr lang="zh-TW" altLang="en-US" dirty="0"/>
          </a:p>
        </p:txBody>
      </p:sp>
      <p:sp>
        <p:nvSpPr>
          <p:cNvPr id="22" name="內容版面配置區 21">
            <a:extLst>
              <a:ext uri="{FF2B5EF4-FFF2-40B4-BE49-F238E27FC236}">
                <a16:creationId xmlns:a16="http://schemas.microsoft.com/office/drawing/2014/main" id="{962FFF53-45BE-44F9-B595-BFFD7008C40D}"/>
              </a:ext>
            </a:extLst>
          </p:cNvPr>
          <p:cNvSpPr>
            <a:spLocks noGrp="1"/>
          </p:cNvSpPr>
          <p:nvPr>
            <p:ph idx="1"/>
          </p:nvPr>
        </p:nvSpPr>
        <p:spPr/>
        <p:txBody>
          <a:bodyPr/>
          <a:lstStyle/>
          <a:p>
            <a:r>
              <a:rPr lang="zh-TW" altLang="en-US" dirty="0"/>
              <a:t>從節點 </a:t>
            </a:r>
            <a:r>
              <a:rPr lang="en-US" altLang="zh-TW" dirty="0"/>
              <a:t>1 </a:t>
            </a:r>
            <a:r>
              <a:rPr lang="zh-TW" altLang="en-US" dirty="0"/>
              <a:t>經過節點 </a:t>
            </a:r>
            <a:r>
              <a:rPr lang="en-US" altLang="zh-TW" dirty="0"/>
              <a:t>3 </a:t>
            </a:r>
            <a:r>
              <a:rPr lang="zh-TW" altLang="en-US" dirty="0"/>
              <a:t>可以讓節點 </a:t>
            </a:r>
            <a:r>
              <a:rPr lang="en-US" altLang="zh-TW" dirty="0"/>
              <a:t>4</a:t>
            </a:r>
            <a:r>
              <a:rPr lang="zh-TW" altLang="en-US" dirty="0"/>
              <a:t> 的距離降低，所以要將節點</a:t>
            </a:r>
            <a:r>
              <a:rPr lang="en-US" altLang="zh-TW" dirty="0"/>
              <a:t>4  </a:t>
            </a:r>
            <a:r>
              <a:rPr lang="zh-TW" altLang="en-US" dirty="0"/>
              <a:t>的距離值更新。</a:t>
            </a:r>
          </a:p>
          <a:p>
            <a:r>
              <a:rPr lang="zh-TW" altLang="en-US" dirty="0"/>
              <a:t>節點 </a:t>
            </a:r>
            <a:r>
              <a:rPr lang="en-US" altLang="zh-TW" dirty="0"/>
              <a:t>4</a:t>
            </a:r>
            <a:r>
              <a:rPr lang="zh-TW" altLang="en-US" dirty="0"/>
              <a:t>、節點 </a:t>
            </a:r>
            <a:r>
              <a:rPr lang="en-US" altLang="zh-TW" dirty="0"/>
              <a:t>5</a:t>
            </a:r>
            <a:r>
              <a:rPr lang="zh-TW" altLang="en-US" dirty="0"/>
              <a:t>、節點 </a:t>
            </a:r>
            <a:r>
              <a:rPr lang="en-US" altLang="zh-TW" dirty="0"/>
              <a:t>6</a:t>
            </a:r>
            <a:r>
              <a:rPr lang="zh-TW" altLang="en-US" dirty="0"/>
              <a:t>中距離最短的是節點</a:t>
            </a:r>
            <a:r>
              <a:rPr lang="en-US" altLang="zh-TW" dirty="0"/>
              <a:t>5</a:t>
            </a:r>
            <a:r>
              <a:rPr lang="zh-TW" altLang="en-US" dirty="0"/>
              <a:t>，選擇</a:t>
            </a:r>
            <a:r>
              <a:rPr lang="zh-TW" altLang="en-US" dirty="0">
                <a:solidFill>
                  <a:srgbClr val="FF0000"/>
                </a:solidFill>
              </a:rPr>
              <a:t>節點 </a:t>
            </a:r>
            <a:r>
              <a:rPr lang="en-US" altLang="zh-TW" dirty="0">
                <a:solidFill>
                  <a:srgbClr val="FF0000"/>
                </a:solidFill>
              </a:rPr>
              <a:t>5 </a:t>
            </a:r>
            <a:r>
              <a:rPr lang="zh-TW" altLang="en-US" dirty="0"/>
              <a:t>為</a:t>
            </a:r>
            <a:r>
              <a:rPr lang="zh-TW" altLang="en-US" dirty="0">
                <a:solidFill>
                  <a:srgbClr val="FF0000"/>
                </a:solidFill>
              </a:rPr>
              <a:t>第 </a:t>
            </a:r>
            <a:r>
              <a:rPr lang="en-US" altLang="zh-TW" dirty="0">
                <a:solidFill>
                  <a:srgbClr val="FF0000"/>
                </a:solidFill>
              </a:rPr>
              <a:t>3 </a:t>
            </a:r>
            <a:r>
              <a:rPr lang="zh-TW" altLang="en-US" dirty="0">
                <a:solidFill>
                  <a:srgbClr val="FF0000"/>
                </a:solidFill>
              </a:rPr>
              <a:t>個確定點</a:t>
            </a:r>
            <a:r>
              <a:rPr lang="zh-TW" altLang="en-US" dirty="0"/>
              <a:t>。</a:t>
            </a:r>
          </a:p>
          <a:p>
            <a:endParaRPr lang="zh-TW" altLang="en-US" dirty="0"/>
          </a:p>
        </p:txBody>
      </p:sp>
      <p:sp>
        <p:nvSpPr>
          <p:cNvPr id="6" name="object 6"/>
          <p:cNvSpPr/>
          <p:nvPr/>
        </p:nvSpPr>
        <p:spPr>
          <a:xfrm>
            <a:off x="5694140" y="4650486"/>
            <a:ext cx="411194" cy="369569"/>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689377" y="4078367"/>
            <a:ext cx="3465338" cy="1490929"/>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776532" y="4682680"/>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861773" y="460267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34693" y="41212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701894" y="4715160"/>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2" name="object 12"/>
          <p:cNvSpPr txBox="1"/>
          <p:nvPr/>
        </p:nvSpPr>
        <p:spPr>
          <a:xfrm>
            <a:off x="7071360" y="406689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p:nvPr/>
        </p:nvSpPr>
        <p:spPr>
          <a:xfrm>
            <a:off x="6410516" y="4086035"/>
            <a:ext cx="431959" cy="431959"/>
          </a:xfrm>
          <a:custGeom>
            <a:avLst/>
            <a:gdLst/>
            <a:ahLst/>
            <a:cxnLst/>
            <a:rect l="l" t="t" r="r" b="b"/>
            <a:pathLst>
              <a:path w="575945" h="575945">
                <a:moveTo>
                  <a:pt x="288036" y="0"/>
                </a:moveTo>
                <a:lnTo>
                  <a:pt x="241302" y="3768"/>
                </a:lnTo>
                <a:lnTo>
                  <a:pt x="196973" y="14678"/>
                </a:lnTo>
                <a:lnTo>
                  <a:pt x="155643" y="32136"/>
                </a:lnTo>
                <a:lnTo>
                  <a:pt x="117902" y="55550"/>
                </a:lnTo>
                <a:lnTo>
                  <a:pt x="84343" y="84327"/>
                </a:lnTo>
                <a:lnTo>
                  <a:pt x="55558" y="117875"/>
                </a:lnTo>
                <a:lnTo>
                  <a:pt x="32140" y="155599"/>
                </a:lnTo>
                <a:lnTo>
                  <a:pt x="14679" y="196908"/>
                </a:lnTo>
                <a:lnTo>
                  <a:pt x="3768" y="241209"/>
                </a:lnTo>
                <a:lnTo>
                  <a:pt x="0" y="287908"/>
                </a:lnTo>
                <a:lnTo>
                  <a:pt x="3768" y="334642"/>
                </a:lnTo>
                <a:lnTo>
                  <a:pt x="14679" y="378971"/>
                </a:lnTo>
                <a:lnTo>
                  <a:pt x="32140" y="420301"/>
                </a:lnTo>
                <a:lnTo>
                  <a:pt x="55558" y="458042"/>
                </a:lnTo>
                <a:lnTo>
                  <a:pt x="84343" y="491601"/>
                </a:lnTo>
                <a:lnTo>
                  <a:pt x="117902" y="520386"/>
                </a:lnTo>
                <a:lnTo>
                  <a:pt x="155643" y="543804"/>
                </a:lnTo>
                <a:lnTo>
                  <a:pt x="196973" y="561265"/>
                </a:lnTo>
                <a:lnTo>
                  <a:pt x="241302" y="572176"/>
                </a:lnTo>
                <a:lnTo>
                  <a:pt x="288036" y="575944"/>
                </a:lnTo>
                <a:lnTo>
                  <a:pt x="334735" y="572176"/>
                </a:lnTo>
                <a:lnTo>
                  <a:pt x="379036" y="561265"/>
                </a:lnTo>
                <a:lnTo>
                  <a:pt x="420345" y="543804"/>
                </a:lnTo>
                <a:lnTo>
                  <a:pt x="458069" y="520386"/>
                </a:lnTo>
                <a:lnTo>
                  <a:pt x="491616" y="491601"/>
                </a:lnTo>
                <a:lnTo>
                  <a:pt x="520394" y="458042"/>
                </a:lnTo>
                <a:lnTo>
                  <a:pt x="543808" y="420301"/>
                </a:lnTo>
                <a:lnTo>
                  <a:pt x="561266" y="378971"/>
                </a:lnTo>
                <a:lnTo>
                  <a:pt x="572176" y="334642"/>
                </a:lnTo>
                <a:lnTo>
                  <a:pt x="575945" y="287908"/>
                </a:lnTo>
                <a:lnTo>
                  <a:pt x="572176" y="241209"/>
                </a:lnTo>
                <a:lnTo>
                  <a:pt x="561266" y="196908"/>
                </a:lnTo>
                <a:lnTo>
                  <a:pt x="543808" y="155599"/>
                </a:lnTo>
                <a:lnTo>
                  <a:pt x="520394" y="117875"/>
                </a:lnTo>
                <a:lnTo>
                  <a:pt x="491616" y="84327"/>
                </a:lnTo>
                <a:lnTo>
                  <a:pt x="458069" y="55550"/>
                </a:lnTo>
                <a:lnTo>
                  <a:pt x="420345" y="32136"/>
                </a:lnTo>
                <a:lnTo>
                  <a:pt x="379036" y="14678"/>
                </a:lnTo>
                <a:lnTo>
                  <a:pt x="334735" y="3768"/>
                </a:lnTo>
                <a:lnTo>
                  <a:pt x="288036" y="0"/>
                </a:lnTo>
                <a:close/>
              </a:path>
            </a:pathLst>
          </a:custGeom>
          <a:solidFill>
            <a:srgbClr val="A9D18E"/>
          </a:solidFill>
        </p:spPr>
        <p:txBody>
          <a:bodyPr wrap="square" lIns="0" tIns="0" rIns="0" bIns="0" rtlCol="0"/>
          <a:lstStyle/>
          <a:p>
            <a:endParaRPr sz="1350"/>
          </a:p>
        </p:txBody>
      </p:sp>
      <p:sp>
        <p:nvSpPr>
          <p:cNvPr id="16" name="object 16"/>
          <p:cNvSpPr/>
          <p:nvPr/>
        </p:nvSpPr>
        <p:spPr>
          <a:xfrm>
            <a:off x="6410516" y="4086035"/>
            <a:ext cx="431959" cy="431959"/>
          </a:xfrm>
          <a:custGeom>
            <a:avLst/>
            <a:gdLst/>
            <a:ahLst/>
            <a:cxnLst/>
            <a:rect l="l" t="t" r="r" b="b"/>
            <a:pathLst>
              <a:path w="575945" h="575945">
                <a:moveTo>
                  <a:pt x="0" y="287908"/>
                </a:moveTo>
                <a:lnTo>
                  <a:pt x="3768" y="241209"/>
                </a:lnTo>
                <a:lnTo>
                  <a:pt x="14679" y="196908"/>
                </a:lnTo>
                <a:lnTo>
                  <a:pt x="32140" y="155599"/>
                </a:lnTo>
                <a:lnTo>
                  <a:pt x="55558" y="117875"/>
                </a:lnTo>
                <a:lnTo>
                  <a:pt x="84343" y="84327"/>
                </a:lnTo>
                <a:lnTo>
                  <a:pt x="117902" y="55550"/>
                </a:lnTo>
                <a:lnTo>
                  <a:pt x="155643" y="32136"/>
                </a:lnTo>
                <a:lnTo>
                  <a:pt x="196973" y="14678"/>
                </a:lnTo>
                <a:lnTo>
                  <a:pt x="241302" y="3768"/>
                </a:lnTo>
                <a:lnTo>
                  <a:pt x="288036" y="0"/>
                </a:lnTo>
                <a:lnTo>
                  <a:pt x="334735" y="3768"/>
                </a:lnTo>
                <a:lnTo>
                  <a:pt x="379036" y="14678"/>
                </a:lnTo>
                <a:lnTo>
                  <a:pt x="420345" y="32136"/>
                </a:lnTo>
                <a:lnTo>
                  <a:pt x="458069" y="55550"/>
                </a:lnTo>
                <a:lnTo>
                  <a:pt x="491616" y="84327"/>
                </a:lnTo>
                <a:lnTo>
                  <a:pt x="520394" y="117875"/>
                </a:lnTo>
                <a:lnTo>
                  <a:pt x="543808" y="155599"/>
                </a:lnTo>
                <a:lnTo>
                  <a:pt x="561266" y="196908"/>
                </a:lnTo>
                <a:lnTo>
                  <a:pt x="572176" y="241209"/>
                </a:lnTo>
                <a:lnTo>
                  <a:pt x="575945" y="287908"/>
                </a:lnTo>
                <a:lnTo>
                  <a:pt x="572176" y="334642"/>
                </a:lnTo>
                <a:lnTo>
                  <a:pt x="561266" y="378971"/>
                </a:lnTo>
                <a:lnTo>
                  <a:pt x="543808" y="420301"/>
                </a:lnTo>
                <a:lnTo>
                  <a:pt x="520394" y="458042"/>
                </a:lnTo>
                <a:lnTo>
                  <a:pt x="491616" y="491601"/>
                </a:lnTo>
                <a:lnTo>
                  <a:pt x="458069" y="520386"/>
                </a:lnTo>
                <a:lnTo>
                  <a:pt x="420345" y="543804"/>
                </a:lnTo>
                <a:lnTo>
                  <a:pt x="379036" y="561265"/>
                </a:lnTo>
                <a:lnTo>
                  <a:pt x="334735" y="572176"/>
                </a:lnTo>
                <a:lnTo>
                  <a:pt x="288036" y="575944"/>
                </a:lnTo>
                <a:lnTo>
                  <a:pt x="241302" y="572176"/>
                </a:lnTo>
                <a:lnTo>
                  <a:pt x="196973" y="561265"/>
                </a:lnTo>
                <a:lnTo>
                  <a:pt x="155643" y="543804"/>
                </a:lnTo>
                <a:lnTo>
                  <a:pt x="117902" y="520386"/>
                </a:lnTo>
                <a:lnTo>
                  <a:pt x="84343" y="491601"/>
                </a:lnTo>
                <a:lnTo>
                  <a:pt x="55558" y="458042"/>
                </a:lnTo>
                <a:lnTo>
                  <a:pt x="32140" y="420301"/>
                </a:lnTo>
                <a:lnTo>
                  <a:pt x="14679" y="378971"/>
                </a:lnTo>
                <a:lnTo>
                  <a:pt x="3768" y="334642"/>
                </a:lnTo>
                <a:lnTo>
                  <a:pt x="0" y="287908"/>
                </a:lnTo>
                <a:close/>
              </a:path>
            </a:pathLst>
          </a:custGeom>
          <a:ln w="28575">
            <a:solidFill>
              <a:srgbClr val="000000"/>
            </a:solidFill>
          </a:ln>
        </p:spPr>
        <p:txBody>
          <a:bodyPr wrap="square" lIns="0" tIns="0" rIns="0" bIns="0" rtlCol="0"/>
          <a:lstStyle/>
          <a:p>
            <a:endParaRPr sz="1350"/>
          </a:p>
        </p:txBody>
      </p:sp>
      <p:sp>
        <p:nvSpPr>
          <p:cNvPr id="17" name="object 17"/>
          <p:cNvSpPr txBox="1"/>
          <p:nvPr/>
        </p:nvSpPr>
        <p:spPr>
          <a:xfrm>
            <a:off x="6549676" y="414914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18" name="object 18"/>
          <p:cNvSpPr txBox="1"/>
          <p:nvPr/>
        </p:nvSpPr>
        <p:spPr>
          <a:xfrm>
            <a:off x="7142036" y="5161444"/>
            <a:ext cx="222885" cy="230352"/>
          </a:xfrm>
          <a:prstGeom prst="rect">
            <a:avLst/>
          </a:prstGeom>
        </p:spPr>
        <p:txBody>
          <a:bodyPr vert="horz" wrap="square" lIns="0" tIns="22384" rIns="0" bIns="0" rtlCol="0">
            <a:spAutoFit/>
          </a:bodyPr>
          <a:lstStyle/>
          <a:p>
            <a:pPr marL="9525">
              <a:spcBef>
                <a:spcPts val="176"/>
              </a:spcBef>
            </a:pPr>
            <a:r>
              <a:rPr sz="1350" b="1" spc="-8" dirty="0">
                <a:solidFill>
                  <a:srgbClr val="385622"/>
                </a:solidFill>
                <a:latin typeface="微軟正黑體"/>
                <a:cs typeface="微軟正黑體"/>
              </a:rPr>
              <a:t>50</a:t>
            </a:r>
            <a:endParaRPr sz="1350">
              <a:latin typeface="微軟正黑體"/>
              <a:cs typeface="微軟正黑體"/>
            </a:endParaRPr>
          </a:p>
        </p:txBody>
      </p:sp>
      <p:sp>
        <p:nvSpPr>
          <p:cNvPr id="19" name="object 19"/>
          <p:cNvSpPr txBox="1"/>
          <p:nvPr/>
        </p:nvSpPr>
        <p:spPr>
          <a:xfrm>
            <a:off x="7843075" y="5193940"/>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20" name="object 20"/>
          <p:cNvSpPr txBox="1"/>
          <p:nvPr/>
        </p:nvSpPr>
        <p:spPr>
          <a:xfrm>
            <a:off x="6557486" y="520399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4"/>
          <p:cNvGraphicFramePr>
            <a:graphicFrameLocks noGrp="1"/>
          </p:cNvGraphicFramePr>
          <p:nvPr/>
        </p:nvGraphicFramePr>
        <p:xfrm>
          <a:off x="315868" y="3871151"/>
          <a:ext cx="5086829" cy="742759"/>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6758">
                  <a:extLst>
                    <a:ext uri="{9D8B030D-6E8A-4147-A177-3AD203B41FA5}">
                      <a16:colId xmlns:a16="http://schemas.microsoft.com/office/drawing/2014/main" val="20002"/>
                    </a:ext>
                  </a:extLst>
                </a:gridCol>
                <a:gridCol w="726758">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26758">
                  <a:extLst>
                    <a:ext uri="{9D8B030D-6E8A-4147-A177-3AD203B41FA5}">
                      <a16:colId xmlns:a16="http://schemas.microsoft.com/office/drawing/2014/main" val="20005"/>
                    </a:ext>
                  </a:extLst>
                </a:gridCol>
                <a:gridCol w="726758">
                  <a:extLst>
                    <a:ext uri="{9D8B030D-6E8A-4147-A177-3AD203B41FA5}">
                      <a16:colId xmlns:a16="http://schemas.microsoft.com/office/drawing/2014/main" val="20006"/>
                    </a:ext>
                  </a:extLst>
                </a:gridCol>
              </a:tblGrid>
              <a:tr h="371370">
                <a:tc>
                  <a:txBody>
                    <a:bodyPr/>
                    <a:lstStyle/>
                    <a:p>
                      <a:pPr>
                        <a:lnSpc>
                          <a:spcPct val="100000"/>
                        </a:lnSpc>
                      </a:pPr>
                      <a:endParaRPr sz="1700">
                        <a:latin typeface="Times New Roman"/>
                        <a:cs typeface="Times New Roman"/>
                      </a:endParaRPr>
                    </a:p>
                  </a:txBody>
                  <a:tcPr marL="0" marR="0" marT="0"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3175"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71389">
                <a:tc>
                  <a:txBody>
                    <a:bodyPr/>
                    <a:lstStyle/>
                    <a:p>
                      <a:pPr marL="229235">
                        <a:lnSpc>
                          <a:spcPct val="100000"/>
                        </a:lnSpc>
                        <a:spcBef>
                          <a:spcPts val="700"/>
                        </a:spcBef>
                      </a:pPr>
                      <a:r>
                        <a:rPr sz="1500" dirty="0">
                          <a:latin typeface="微軟正黑體"/>
                          <a:cs typeface="微軟正黑體"/>
                        </a:rPr>
                        <a:t>距離</a:t>
                      </a:r>
                    </a:p>
                  </a:txBody>
                  <a:tcPr marL="0" marR="0" marT="66675" marB="0">
                    <a:lnL w="12700">
                      <a:solidFill>
                        <a:srgbClr val="000000"/>
                      </a:solidFill>
                      <a:prstDash val="solid"/>
                    </a:lnL>
                    <a:lnB w="12700">
                      <a:solidFill>
                        <a:srgbClr val="000000"/>
                      </a:solidFill>
                      <a:prstDash val="solid"/>
                    </a:lnB>
                  </a:tcPr>
                </a:tc>
                <a:tc>
                  <a:txBody>
                    <a:bodyPr/>
                    <a:lstStyle/>
                    <a:p>
                      <a:pPr algn="ctr">
                        <a:lnSpc>
                          <a:spcPct val="100000"/>
                        </a:lnSpc>
                        <a:spcBef>
                          <a:spcPts val="700"/>
                        </a:spcBef>
                      </a:pPr>
                      <a:r>
                        <a:rPr sz="1500" b="1" dirty="0">
                          <a:solidFill>
                            <a:srgbClr val="006FC0"/>
                          </a:solidFill>
                          <a:latin typeface="微軟正黑體"/>
                          <a:cs typeface="微軟正黑體"/>
                        </a:rPr>
                        <a:t>0</a:t>
                      </a:r>
                      <a:endParaRPr sz="1500">
                        <a:latin typeface="微軟正黑體"/>
                        <a:cs typeface="微軟正黑體"/>
                      </a:endParaRPr>
                    </a:p>
                  </a:txBody>
                  <a:tcPr marL="0" marR="0" marT="66675" marB="0">
                    <a:lnB w="76200">
                      <a:solidFill>
                        <a:srgbClr val="006FC0"/>
                      </a:solidFill>
                      <a:prstDash val="solid"/>
                    </a:lnB>
                  </a:tcPr>
                </a:tc>
                <a:tc>
                  <a:txBody>
                    <a:bodyPr/>
                    <a:lstStyle/>
                    <a:p>
                      <a:pPr algn="ctr">
                        <a:lnSpc>
                          <a:spcPct val="100000"/>
                        </a:lnSpc>
                        <a:spcBef>
                          <a:spcPts val="70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6675" marB="0">
                    <a:lnB w="12700">
                      <a:solidFill>
                        <a:srgbClr val="000000"/>
                      </a:solidFill>
                      <a:prstDash val="solid"/>
                    </a:lnB>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lnB w="12700">
                      <a:solidFill>
                        <a:srgbClr val="000000"/>
                      </a:solidFill>
                      <a:prstDash val="solid"/>
                    </a:lnB>
                    <a:solidFill>
                      <a:srgbClr val="7E7E7E"/>
                    </a:solidFill>
                  </a:tcPr>
                </a:tc>
                <a:tc>
                  <a:txBody>
                    <a:bodyPr/>
                    <a:lstStyle/>
                    <a:p>
                      <a:pPr algn="ctr">
                        <a:lnSpc>
                          <a:spcPct val="100000"/>
                        </a:lnSpc>
                        <a:spcBef>
                          <a:spcPts val="700"/>
                        </a:spcBef>
                      </a:pPr>
                      <a:r>
                        <a:rPr sz="1500" dirty="0">
                          <a:latin typeface="微軟正黑體"/>
                          <a:cs typeface="微軟正黑體"/>
                        </a:rPr>
                        <a:t>40</a:t>
                      </a:r>
                      <a:endParaRPr sz="1500">
                        <a:latin typeface="微軟正黑體"/>
                        <a:cs typeface="微軟正黑體"/>
                      </a:endParaRPr>
                    </a:p>
                  </a:txBody>
                  <a:tcPr marL="0" marR="0" marT="66675" marB="0">
                    <a:lnB w="12700">
                      <a:solidFill>
                        <a:srgbClr val="000000"/>
                      </a:solidFill>
                      <a:prstDash val="solid"/>
                    </a:lnB>
                  </a:tcPr>
                </a:tc>
                <a:tc>
                  <a:txBody>
                    <a:bodyPr/>
                    <a:lstStyle/>
                    <a:p>
                      <a:pPr marL="635"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lnB w="12700">
                      <a:solidFill>
                        <a:srgbClr val="000000"/>
                      </a:solidFill>
                      <a:prstDash val="solid"/>
                    </a:lnB>
                    <a:solidFill>
                      <a:srgbClr val="7E7E7E"/>
                    </a:solidFill>
                  </a:tcPr>
                </a:tc>
                <a:tc>
                  <a:txBody>
                    <a:bodyPr/>
                    <a:lstStyle/>
                    <a:p>
                      <a:pPr marL="3175" algn="ctr">
                        <a:lnSpc>
                          <a:spcPct val="100000"/>
                        </a:lnSpc>
                        <a:spcBef>
                          <a:spcPts val="700"/>
                        </a:spcBef>
                      </a:pPr>
                      <a:r>
                        <a:rPr sz="1500" dirty="0">
                          <a:latin typeface="微軟正黑體"/>
                          <a:cs typeface="微軟正黑體"/>
                        </a:rPr>
                        <a:t>∞</a:t>
                      </a:r>
                    </a:p>
                  </a:txBody>
                  <a:tcPr marL="0" marR="0" marT="66675"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9" name="object 19"/>
          <p:cNvGraphicFramePr>
            <a:graphicFrameLocks noGrp="1"/>
          </p:cNvGraphicFramePr>
          <p:nvPr>
            <p:extLst>
              <p:ext uri="{D42A27DB-BD31-4B8C-83A1-F6EECF244321}">
                <p14:modId xmlns:p14="http://schemas.microsoft.com/office/powerpoint/2010/main" val="3062099607"/>
              </p:ext>
            </p:extLst>
          </p:nvPr>
        </p:nvGraphicFramePr>
        <p:xfrm>
          <a:off x="119929" y="4943951"/>
          <a:ext cx="5576413" cy="801414"/>
        </p:xfrm>
        <a:graphic>
          <a:graphicData uri="http://schemas.openxmlformats.org/drawingml/2006/table">
            <a:tbl>
              <a:tblPr firstRow="1" bandRow="1">
                <a:tableStyleId>{2D5ABB26-0587-4C30-8999-92F81FD0307C}</a:tableStyleId>
              </a:tblPr>
              <a:tblGrid>
                <a:gridCol w="1171099">
                  <a:extLst>
                    <a:ext uri="{9D8B030D-6E8A-4147-A177-3AD203B41FA5}">
                      <a16:colId xmlns:a16="http://schemas.microsoft.com/office/drawing/2014/main" val="20000"/>
                    </a:ext>
                  </a:extLst>
                </a:gridCol>
                <a:gridCol w="723424">
                  <a:extLst>
                    <a:ext uri="{9D8B030D-6E8A-4147-A177-3AD203B41FA5}">
                      <a16:colId xmlns:a16="http://schemas.microsoft.com/office/drawing/2014/main" val="20001"/>
                    </a:ext>
                  </a:extLst>
                </a:gridCol>
                <a:gridCol w="736758">
                  <a:extLst>
                    <a:ext uri="{9D8B030D-6E8A-4147-A177-3AD203B41FA5}">
                      <a16:colId xmlns:a16="http://schemas.microsoft.com/office/drawing/2014/main" val="20002"/>
                    </a:ext>
                  </a:extLst>
                </a:gridCol>
                <a:gridCol w="736283">
                  <a:extLst>
                    <a:ext uri="{9D8B030D-6E8A-4147-A177-3AD203B41FA5}">
                      <a16:colId xmlns:a16="http://schemas.microsoft.com/office/drawing/2014/main" val="20003"/>
                    </a:ext>
                  </a:extLst>
                </a:gridCol>
                <a:gridCol w="736283">
                  <a:extLst>
                    <a:ext uri="{9D8B030D-6E8A-4147-A177-3AD203B41FA5}">
                      <a16:colId xmlns:a16="http://schemas.microsoft.com/office/drawing/2014/main" val="20004"/>
                    </a:ext>
                  </a:extLst>
                </a:gridCol>
                <a:gridCol w="736283">
                  <a:extLst>
                    <a:ext uri="{9D8B030D-6E8A-4147-A177-3AD203B41FA5}">
                      <a16:colId xmlns:a16="http://schemas.microsoft.com/office/drawing/2014/main" val="20005"/>
                    </a:ext>
                  </a:extLst>
                </a:gridCol>
                <a:gridCol w="736283">
                  <a:extLst>
                    <a:ext uri="{9D8B030D-6E8A-4147-A177-3AD203B41FA5}">
                      <a16:colId xmlns:a16="http://schemas.microsoft.com/office/drawing/2014/main" val="20006"/>
                    </a:ext>
                  </a:extLst>
                </a:gridCol>
              </a:tblGrid>
              <a:tr h="321354">
                <a:tc>
                  <a:txBody>
                    <a:bodyPr/>
                    <a:lstStyle/>
                    <a:p>
                      <a:pPr>
                        <a:lnSpc>
                          <a:spcPct val="100000"/>
                        </a:lnSpc>
                      </a:pPr>
                      <a:endParaRPr sz="1700" kern="0" spc="0" baseline="0" dirty="0">
                        <a:latin typeface="Times New Roman"/>
                        <a:cs typeface="Times New Roman"/>
                      </a:endParaRPr>
                    </a:p>
                  </a:txBody>
                  <a:tcPr marL="0" marR="0" marT="0" marB="0">
                    <a:solidFill>
                      <a:srgbClr val="000000"/>
                    </a:solidFill>
                  </a:tcPr>
                </a:tc>
                <a:tc>
                  <a:txBody>
                    <a:bodyPr/>
                    <a:lstStyle/>
                    <a:p>
                      <a:pPr marR="10160" algn="ctr">
                        <a:lnSpc>
                          <a:spcPct val="100000"/>
                        </a:lnSpc>
                        <a:spcBef>
                          <a:spcPts val="440"/>
                        </a:spcBef>
                      </a:pPr>
                      <a:r>
                        <a:rPr sz="1500" b="1" dirty="0">
                          <a:solidFill>
                            <a:srgbClr val="FFFFFF"/>
                          </a:solidFill>
                          <a:latin typeface="微軟正黑體"/>
                          <a:cs typeface="微軟正黑體"/>
                        </a:rPr>
                        <a:t>1</a:t>
                      </a:r>
                      <a:endParaRPr sz="1500">
                        <a:latin typeface="微軟正黑體"/>
                        <a:cs typeface="微軟正黑體"/>
                      </a:endParaRPr>
                    </a:p>
                  </a:txBody>
                  <a:tcPr marL="0" marR="0" marT="41910" marB="0">
                    <a:lnT w="76200">
                      <a:solidFill>
                        <a:srgbClr val="006FC0"/>
                      </a:solidFill>
                      <a:prstDash val="solid"/>
                    </a:lnT>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2</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3</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4</a:t>
                      </a:r>
                      <a:endParaRPr sz="1500">
                        <a:latin typeface="微軟正黑體"/>
                        <a:cs typeface="微軟正黑體"/>
                      </a:endParaRPr>
                    </a:p>
                  </a:txBody>
                  <a:tcPr marL="0" marR="0" marT="41910" marB="0">
                    <a:solidFill>
                      <a:srgbClr val="000000"/>
                    </a:solidFill>
                  </a:tcPr>
                </a:tc>
                <a:tc>
                  <a:txBody>
                    <a:bodyPr/>
                    <a:lstStyle/>
                    <a:p>
                      <a:pPr marL="635" algn="ctr">
                        <a:lnSpc>
                          <a:spcPct val="100000"/>
                        </a:lnSpc>
                        <a:spcBef>
                          <a:spcPts val="440"/>
                        </a:spcBef>
                      </a:pPr>
                      <a:r>
                        <a:rPr sz="1500" b="1" dirty="0">
                          <a:solidFill>
                            <a:srgbClr val="FFFFFF"/>
                          </a:solidFill>
                          <a:latin typeface="微軟正黑體"/>
                          <a:cs typeface="微軟正黑體"/>
                        </a:rPr>
                        <a:t>5</a:t>
                      </a:r>
                      <a:endParaRPr sz="1500">
                        <a:latin typeface="微軟正黑體"/>
                        <a:cs typeface="微軟正黑體"/>
                      </a:endParaRPr>
                    </a:p>
                  </a:txBody>
                  <a:tcPr marL="0" marR="0" marT="41910" marB="0">
                    <a:solidFill>
                      <a:srgbClr val="000000"/>
                    </a:solidFill>
                  </a:tcPr>
                </a:tc>
                <a:tc>
                  <a:txBody>
                    <a:bodyPr/>
                    <a:lstStyle/>
                    <a:p>
                      <a:pPr marL="635" algn="ctr">
                        <a:lnSpc>
                          <a:spcPct val="100000"/>
                        </a:lnSpc>
                        <a:spcBef>
                          <a:spcPts val="440"/>
                        </a:spcBef>
                      </a:pPr>
                      <a:r>
                        <a:rPr sz="1500" b="1" dirty="0">
                          <a:solidFill>
                            <a:srgbClr val="FFFFFF"/>
                          </a:solidFill>
                          <a:latin typeface="微軟正黑體"/>
                          <a:cs typeface="微軟正黑體"/>
                        </a:rPr>
                        <a:t>6</a:t>
                      </a:r>
                      <a:endParaRPr sz="1500">
                        <a:latin typeface="微軟正黑體"/>
                        <a:cs typeface="微軟正黑體"/>
                      </a:endParaRPr>
                    </a:p>
                  </a:txBody>
                  <a:tcPr marL="0" marR="0" marT="41910" marB="0">
                    <a:solidFill>
                      <a:srgbClr val="000000"/>
                    </a:solidFill>
                  </a:tcPr>
                </a:tc>
                <a:extLst>
                  <a:ext uri="{0D108BD9-81ED-4DB2-BD59-A6C34878D82A}">
                    <a16:rowId xmlns:a16="http://schemas.microsoft.com/office/drawing/2014/main" val="10000"/>
                  </a:ext>
                </a:extLst>
              </a:tr>
              <a:tr h="480060">
                <a:tc>
                  <a:txBody>
                    <a:bodyPr/>
                    <a:lstStyle/>
                    <a:p>
                      <a:pPr marL="0" marR="230504" indent="0">
                        <a:lnSpc>
                          <a:spcPct val="100000"/>
                        </a:lnSpc>
                        <a:spcBef>
                          <a:spcPts val="0"/>
                        </a:spcBef>
                      </a:pPr>
                      <a:r>
                        <a:rPr lang="zh-TW" altLang="en-US" sz="1200" kern="0" spc="0" baseline="0" dirty="0">
                          <a:latin typeface="微軟正黑體"/>
                          <a:cs typeface="微軟正黑體"/>
                        </a:rPr>
                        <a:t>經</a:t>
                      </a:r>
                      <a:r>
                        <a:rPr sz="1200" kern="0" spc="0" baseline="0" dirty="0" err="1">
                          <a:latin typeface="微軟正黑體"/>
                          <a:cs typeface="微軟正黑體"/>
                        </a:rPr>
                        <a:t>過節點</a:t>
                      </a:r>
                      <a:r>
                        <a:rPr sz="1200" kern="0" spc="0" baseline="0" dirty="0">
                          <a:latin typeface="微軟正黑體"/>
                          <a:cs typeface="微軟正黑體"/>
                        </a:rPr>
                        <a:t> 5  的新距離</a:t>
                      </a:r>
                    </a:p>
                  </a:txBody>
                  <a:tcPr marL="0" marR="0" marT="30956" marB="0">
                    <a:lnL w="12700">
                      <a:solidFill>
                        <a:srgbClr val="000000"/>
                      </a:solidFill>
                      <a:prstDash val="solid"/>
                    </a:lnL>
                    <a:lnB w="12700">
                      <a:solidFill>
                        <a:srgbClr val="000000"/>
                      </a:solidFill>
                      <a:prstDash val="solid"/>
                    </a:lnB>
                  </a:tcPr>
                </a:tc>
                <a:tc>
                  <a:txBody>
                    <a:bodyPr/>
                    <a:lstStyle/>
                    <a:p>
                      <a:pPr marR="10160" algn="ctr">
                        <a:lnSpc>
                          <a:spcPct val="100000"/>
                        </a:lnSpc>
                        <a:spcBef>
                          <a:spcPts val="1275"/>
                        </a:spcBef>
                      </a:pPr>
                      <a:r>
                        <a:rPr sz="1500" b="1" dirty="0">
                          <a:solidFill>
                            <a:srgbClr val="006FC0"/>
                          </a:solidFill>
                          <a:latin typeface="微軟正黑體"/>
                          <a:cs typeface="微軟正黑體"/>
                        </a:rPr>
                        <a:t>0</a:t>
                      </a:r>
                      <a:endParaRPr sz="1500">
                        <a:latin typeface="微軟正黑體"/>
                        <a:cs typeface="微軟正黑體"/>
                      </a:endParaRPr>
                    </a:p>
                  </a:txBody>
                  <a:tcPr marL="0" marR="0" marT="121444" marB="0">
                    <a:lnB w="76200">
                      <a:solidFill>
                        <a:srgbClr val="006FC0"/>
                      </a:solidFill>
                      <a:prstDash val="solid"/>
                    </a:lnB>
                  </a:tcPr>
                </a:tc>
                <a:tc>
                  <a:txBody>
                    <a:bodyPr/>
                    <a:lstStyle/>
                    <a:p>
                      <a:pPr algn="ctr">
                        <a:lnSpc>
                          <a:spcPct val="100000"/>
                        </a:lnSpc>
                        <a:spcBef>
                          <a:spcPts val="1275"/>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121444" marB="0">
                    <a:lnB w="12700">
                      <a:solidFill>
                        <a:srgbClr val="000000"/>
                      </a:solidFill>
                      <a:prstDash val="solid"/>
                    </a:lnB>
                    <a:solidFill>
                      <a:srgbClr val="7E7E7E"/>
                    </a:solidFill>
                  </a:tcPr>
                </a:tc>
                <a:tc>
                  <a:txBody>
                    <a:bodyPr/>
                    <a:lstStyle/>
                    <a:p>
                      <a:pPr marL="635" algn="ctr">
                        <a:lnSpc>
                          <a:spcPct val="100000"/>
                        </a:lnSpc>
                        <a:spcBef>
                          <a:spcPts val="1275"/>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21444" marB="0">
                    <a:lnB w="12700">
                      <a:solidFill>
                        <a:srgbClr val="000000"/>
                      </a:solidFill>
                      <a:prstDash val="solid"/>
                    </a:lnB>
                    <a:solidFill>
                      <a:srgbClr val="7E7E7E"/>
                    </a:solidFill>
                  </a:tcPr>
                </a:tc>
                <a:tc>
                  <a:txBody>
                    <a:bodyPr/>
                    <a:lstStyle/>
                    <a:p>
                      <a:pPr marL="635" algn="ctr">
                        <a:lnSpc>
                          <a:spcPct val="100000"/>
                        </a:lnSpc>
                        <a:spcBef>
                          <a:spcPts val="1275"/>
                        </a:spcBef>
                      </a:pPr>
                      <a:r>
                        <a:rPr sz="1500" dirty="0">
                          <a:latin typeface="微軟正黑體"/>
                          <a:cs typeface="微軟正黑體"/>
                        </a:rPr>
                        <a:t>40</a:t>
                      </a:r>
                      <a:endParaRPr sz="1500">
                        <a:latin typeface="微軟正黑體"/>
                        <a:cs typeface="微軟正黑體"/>
                      </a:endParaRPr>
                    </a:p>
                  </a:txBody>
                  <a:tcPr marL="0" marR="0" marT="121444" marB="0">
                    <a:lnB w="12700">
                      <a:solidFill>
                        <a:srgbClr val="000000"/>
                      </a:solidFill>
                      <a:prstDash val="solid"/>
                    </a:lnB>
                  </a:tcPr>
                </a:tc>
                <a:tc>
                  <a:txBody>
                    <a:bodyPr/>
                    <a:lstStyle/>
                    <a:p>
                      <a:pPr marL="1270" algn="ctr">
                        <a:lnSpc>
                          <a:spcPct val="100000"/>
                        </a:lnSpc>
                        <a:spcBef>
                          <a:spcPts val="1275"/>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21444" marB="0">
                    <a:lnB w="12700">
                      <a:solidFill>
                        <a:srgbClr val="000000"/>
                      </a:solidFill>
                      <a:prstDash val="solid"/>
                    </a:lnB>
                    <a:solidFill>
                      <a:srgbClr val="7E7E7E"/>
                    </a:solidFill>
                  </a:tcPr>
                </a:tc>
                <a:tc>
                  <a:txBody>
                    <a:bodyPr/>
                    <a:lstStyle/>
                    <a:p>
                      <a:pPr marL="1270" algn="ctr">
                        <a:lnSpc>
                          <a:spcPct val="100000"/>
                        </a:lnSpc>
                        <a:spcBef>
                          <a:spcPts val="1275"/>
                        </a:spcBef>
                      </a:pPr>
                      <a:r>
                        <a:rPr sz="1500" b="1" spc="-10" dirty="0">
                          <a:solidFill>
                            <a:srgbClr val="C00000"/>
                          </a:solidFill>
                          <a:latin typeface="微軟正黑體"/>
                          <a:cs typeface="微軟正黑體"/>
                        </a:rPr>
                        <a:t>21</a:t>
                      </a:r>
                      <a:endParaRPr sz="1500" dirty="0">
                        <a:latin typeface="微軟正黑體"/>
                        <a:cs typeface="微軟正黑體"/>
                      </a:endParaRPr>
                    </a:p>
                  </a:txBody>
                  <a:tcPr marL="0" marR="0" marT="121444"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5 &lt;</a:t>
            </a:r>
            <a:r>
              <a:rPr lang="zh-TW" altLang="en-US"/>
              <a:t>第</a:t>
            </a:r>
            <a:r>
              <a:rPr lang="en-US" altLang="zh-TW"/>
              <a:t>4</a:t>
            </a:r>
            <a:r>
              <a:rPr lang="zh-TW" altLang="en-US"/>
              <a:t>個確定點</a:t>
            </a:r>
            <a:r>
              <a:rPr lang="en-US" altLang="zh-TW"/>
              <a:t>&gt;</a:t>
            </a:r>
            <a:endParaRPr lang="zh-TW" altLang="en-US" dirty="0"/>
          </a:p>
        </p:txBody>
      </p:sp>
      <p:sp>
        <p:nvSpPr>
          <p:cNvPr id="24" name="內容版面配置區 23">
            <a:extLst>
              <a:ext uri="{FF2B5EF4-FFF2-40B4-BE49-F238E27FC236}">
                <a16:creationId xmlns:a16="http://schemas.microsoft.com/office/drawing/2014/main" id="{A5C8C334-A34F-4111-88CC-4DFD113DF57B}"/>
              </a:ext>
            </a:extLst>
          </p:cNvPr>
          <p:cNvSpPr>
            <a:spLocks noGrp="1"/>
          </p:cNvSpPr>
          <p:nvPr>
            <p:ph idx="1"/>
          </p:nvPr>
        </p:nvSpPr>
        <p:spPr/>
        <p:txBody>
          <a:bodyPr/>
          <a:lstStyle/>
          <a:p>
            <a:r>
              <a:rPr lang="zh-TW" altLang="en-US" dirty="0"/>
              <a:t>步驟 </a:t>
            </a:r>
            <a:r>
              <a:rPr lang="en-US" altLang="zh-TW" dirty="0"/>
              <a:t>5</a:t>
            </a:r>
            <a:r>
              <a:rPr lang="zh-TW" altLang="en-US" dirty="0"/>
              <a:t>：在剩下尚未決定最短距離的節點中，判斷若是經過前一個步驟產生 的確定點</a:t>
            </a:r>
            <a:r>
              <a:rPr lang="en-US" altLang="zh-TW" dirty="0"/>
              <a:t>(</a:t>
            </a:r>
            <a:r>
              <a:rPr lang="zh-TW" altLang="en-US" dirty="0"/>
              <a:t>節點</a:t>
            </a:r>
            <a:r>
              <a:rPr lang="en-US" altLang="zh-TW" dirty="0"/>
              <a:t>5)</a:t>
            </a:r>
            <a:r>
              <a:rPr lang="zh-TW" altLang="en-US" dirty="0"/>
              <a:t> ，是否可降低各點的最短路徑，若有降低，就更改該點的 最短距離值，若沒有，就維持原距離值。並在這些點中找出距離最短的頂點 最為</a:t>
            </a:r>
            <a:r>
              <a:rPr lang="zh-TW" altLang="en-US" dirty="0">
                <a:solidFill>
                  <a:srgbClr val="FF0000"/>
                </a:solidFill>
              </a:rPr>
              <a:t>第 </a:t>
            </a:r>
            <a:r>
              <a:rPr lang="en-US" altLang="zh-TW" dirty="0">
                <a:solidFill>
                  <a:srgbClr val="FF0000"/>
                </a:solidFill>
              </a:rPr>
              <a:t>4</a:t>
            </a:r>
            <a:r>
              <a:rPr lang="zh-TW" altLang="en-US" dirty="0">
                <a:solidFill>
                  <a:srgbClr val="FF0000"/>
                </a:solidFill>
              </a:rPr>
              <a:t> 個確定點</a:t>
            </a:r>
            <a:r>
              <a:rPr lang="zh-TW" altLang="en-US" dirty="0"/>
              <a:t>。</a:t>
            </a:r>
          </a:p>
          <a:p>
            <a:pPr lvl="1"/>
            <a:r>
              <a:rPr lang="zh-TW" altLang="en-US" dirty="0"/>
              <a:t>同樣的，第 </a:t>
            </a:r>
            <a:r>
              <a:rPr lang="en-US" altLang="zh-TW" dirty="0"/>
              <a:t>4</a:t>
            </a:r>
            <a:r>
              <a:rPr lang="zh-TW" altLang="en-US" dirty="0"/>
              <a:t> 個確定點產生的原因也是因為如果經過的距離不是最短距離，那後續一</a:t>
            </a:r>
          </a:p>
          <a:p>
            <a:r>
              <a:rPr lang="zh-TW" altLang="en-US" dirty="0"/>
              <a:t>定無法產生最短距離，因此必須先從已知的距離中找出一個最短距離。</a:t>
            </a:r>
          </a:p>
          <a:p>
            <a:endParaRPr lang="zh-TW" altLang="en-US" dirty="0"/>
          </a:p>
        </p:txBody>
      </p:sp>
      <p:sp>
        <p:nvSpPr>
          <p:cNvPr id="6" name="object 6"/>
          <p:cNvSpPr/>
          <p:nvPr/>
        </p:nvSpPr>
        <p:spPr>
          <a:xfrm>
            <a:off x="5694140" y="4650486"/>
            <a:ext cx="411194" cy="369569"/>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689377" y="4078367"/>
            <a:ext cx="3465338" cy="1490929"/>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776532" y="4682680"/>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861773" y="460267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34693" y="41212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dirty="0">
              <a:latin typeface="微軟正黑體"/>
              <a:cs typeface="微軟正黑體"/>
            </a:endParaRPr>
          </a:p>
        </p:txBody>
      </p:sp>
      <p:sp>
        <p:nvSpPr>
          <p:cNvPr id="11" name="object 11"/>
          <p:cNvSpPr txBox="1"/>
          <p:nvPr/>
        </p:nvSpPr>
        <p:spPr>
          <a:xfrm>
            <a:off x="7701894" y="4715160"/>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2" name="object 12"/>
          <p:cNvSpPr txBox="1"/>
          <p:nvPr/>
        </p:nvSpPr>
        <p:spPr>
          <a:xfrm>
            <a:off x="7071360" y="406689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p:nvPr/>
        </p:nvSpPr>
        <p:spPr>
          <a:xfrm>
            <a:off x="6410516" y="4086035"/>
            <a:ext cx="431959" cy="431959"/>
          </a:xfrm>
          <a:custGeom>
            <a:avLst/>
            <a:gdLst/>
            <a:ahLst/>
            <a:cxnLst/>
            <a:rect l="l" t="t" r="r" b="b"/>
            <a:pathLst>
              <a:path w="575945" h="575945">
                <a:moveTo>
                  <a:pt x="288036" y="0"/>
                </a:moveTo>
                <a:lnTo>
                  <a:pt x="241302" y="3768"/>
                </a:lnTo>
                <a:lnTo>
                  <a:pt x="196973" y="14678"/>
                </a:lnTo>
                <a:lnTo>
                  <a:pt x="155643" y="32136"/>
                </a:lnTo>
                <a:lnTo>
                  <a:pt x="117902" y="55550"/>
                </a:lnTo>
                <a:lnTo>
                  <a:pt x="84343" y="84327"/>
                </a:lnTo>
                <a:lnTo>
                  <a:pt x="55558" y="117875"/>
                </a:lnTo>
                <a:lnTo>
                  <a:pt x="32140" y="155599"/>
                </a:lnTo>
                <a:lnTo>
                  <a:pt x="14679" y="196908"/>
                </a:lnTo>
                <a:lnTo>
                  <a:pt x="3768" y="241209"/>
                </a:lnTo>
                <a:lnTo>
                  <a:pt x="0" y="287908"/>
                </a:lnTo>
                <a:lnTo>
                  <a:pt x="3768" y="334642"/>
                </a:lnTo>
                <a:lnTo>
                  <a:pt x="14679" y="378971"/>
                </a:lnTo>
                <a:lnTo>
                  <a:pt x="32140" y="420301"/>
                </a:lnTo>
                <a:lnTo>
                  <a:pt x="55558" y="458042"/>
                </a:lnTo>
                <a:lnTo>
                  <a:pt x="84343" y="491601"/>
                </a:lnTo>
                <a:lnTo>
                  <a:pt x="117902" y="520386"/>
                </a:lnTo>
                <a:lnTo>
                  <a:pt x="155643" y="543804"/>
                </a:lnTo>
                <a:lnTo>
                  <a:pt x="196973" y="561265"/>
                </a:lnTo>
                <a:lnTo>
                  <a:pt x="241302" y="572176"/>
                </a:lnTo>
                <a:lnTo>
                  <a:pt x="288036" y="575944"/>
                </a:lnTo>
                <a:lnTo>
                  <a:pt x="334735" y="572176"/>
                </a:lnTo>
                <a:lnTo>
                  <a:pt x="379036" y="561265"/>
                </a:lnTo>
                <a:lnTo>
                  <a:pt x="420345" y="543804"/>
                </a:lnTo>
                <a:lnTo>
                  <a:pt x="458069" y="520386"/>
                </a:lnTo>
                <a:lnTo>
                  <a:pt x="491616" y="491601"/>
                </a:lnTo>
                <a:lnTo>
                  <a:pt x="520394" y="458042"/>
                </a:lnTo>
                <a:lnTo>
                  <a:pt x="543808" y="420301"/>
                </a:lnTo>
                <a:lnTo>
                  <a:pt x="561266" y="378971"/>
                </a:lnTo>
                <a:lnTo>
                  <a:pt x="572176" y="334642"/>
                </a:lnTo>
                <a:lnTo>
                  <a:pt x="575945" y="287908"/>
                </a:lnTo>
                <a:lnTo>
                  <a:pt x="572176" y="241209"/>
                </a:lnTo>
                <a:lnTo>
                  <a:pt x="561266" y="196908"/>
                </a:lnTo>
                <a:lnTo>
                  <a:pt x="543808" y="155599"/>
                </a:lnTo>
                <a:lnTo>
                  <a:pt x="520394" y="117875"/>
                </a:lnTo>
                <a:lnTo>
                  <a:pt x="491616" y="84327"/>
                </a:lnTo>
                <a:lnTo>
                  <a:pt x="458069" y="55550"/>
                </a:lnTo>
                <a:lnTo>
                  <a:pt x="420345" y="32136"/>
                </a:lnTo>
                <a:lnTo>
                  <a:pt x="379036" y="14678"/>
                </a:lnTo>
                <a:lnTo>
                  <a:pt x="334735" y="3768"/>
                </a:lnTo>
                <a:lnTo>
                  <a:pt x="288036" y="0"/>
                </a:lnTo>
                <a:close/>
              </a:path>
            </a:pathLst>
          </a:custGeom>
          <a:solidFill>
            <a:srgbClr val="D0CECE"/>
          </a:solidFill>
        </p:spPr>
        <p:txBody>
          <a:bodyPr wrap="square" lIns="0" tIns="0" rIns="0" bIns="0" rtlCol="0"/>
          <a:lstStyle/>
          <a:p>
            <a:endParaRPr sz="1350"/>
          </a:p>
        </p:txBody>
      </p:sp>
      <p:sp>
        <p:nvSpPr>
          <p:cNvPr id="16" name="object 16"/>
          <p:cNvSpPr/>
          <p:nvPr/>
        </p:nvSpPr>
        <p:spPr>
          <a:xfrm>
            <a:off x="6410516" y="4086035"/>
            <a:ext cx="431959" cy="431959"/>
          </a:xfrm>
          <a:custGeom>
            <a:avLst/>
            <a:gdLst/>
            <a:ahLst/>
            <a:cxnLst/>
            <a:rect l="l" t="t" r="r" b="b"/>
            <a:pathLst>
              <a:path w="575945" h="575945">
                <a:moveTo>
                  <a:pt x="0" y="287908"/>
                </a:moveTo>
                <a:lnTo>
                  <a:pt x="3768" y="241209"/>
                </a:lnTo>
                <a:lnTo>
                  <a:pt x="14679" y="196908"/>
                </a:lnTo>
                <a:lnTo>
                  <a:pt x="32140" y="155599"/>
                </a:lnTo>
                <a:lnTo>
                  <a:pt x="55558" y="117875"/>
                </a:lnTo>
                <a:lnTo>
                  <a:pt x="84343" y="84327"/>
                </a:lnTo>
                <a:lnTo>
                  <a:pt x="117902" y="55550"/>
                </a:lnTo>
                <a:lnTo>
                  <a:pt x="155643" y="32136"/>
                </a:lnTo>
                <a:lnTo>
                  <a:pt x="196973" y="14678"/>
                </a:lnTo>
                <a:lnTo>
                  <a:pt x="241302" y="3768"/>
                </a:lnTo>
                <a:lnTo>
                  <a:pt x="288036" y="0"/>
                </a:lnTo>
                <a:lnTo>
                  <a:pt x="334735" y="3768"/>
                </a:lnTo>
                <a:lnTo>
                  <a:pt x="379036" y="14678"/>
                </a:lnTo>
                <a:lnTo>
                  <a:pt x="420345" y="32136"/>
                </a:lnTo>
                <a:lnTo>
                  <a:pt x="458069" y="55550"/>
                </a:lnTo>
                <a:lnTo>
                  <a:pt x="491616" y="84327"/>
                </a:lnTo>
                <a:lnTo>
                  <a:pt x="520394" y="117875"/>
                </a:lnTo>
                <a:lnTo>
                  <a:pt x="543808" y="155599"/>
                </a:lnTo>
                <a:lnTo>
                  <a:pt x="561266" y="196908"/>
                </a:lnTo>
                <a:lnTo>
                  <a:pt x="572176" y="241209"/>
                </a:lnTo>
                <a:lnTo>
                  <a:pt x="575945" y="287908"/>
                </a:lnTo>
                <a:lnTo>
                  <a:pt x="572176" y="334642"/>
                </a:lnTo>
                <a:lnTo>
                  <a:pt x="561266" y="378971"/>
                </a:lnTo>
                <a:lnTo>
                  <a:pt x="543808" y="420301"/>
                </a:lnTo>
                <a:lnTo>
                  <a:pt x="520394" y="458042"/>
                </a:lnTo>
                <a:lnTo>
                  <a:pt x="491616" y="491601"/>
                </a:lnTo>
                <a:lnTo>
                  <a:pt x="458069" y="520386"/>
                </a:lnTo>
                <a:lnTo>
                  <a:pt x="420345" y="543804"/>
                </a:lnTo>
                <a:lnTo>
                  <a:pt x="379036" y="561265"/>
                </a:lnTo>
                <a:lnTo>
                  <a:pt x="334735" y="572176"/>
                </a:lnTo>
                <a:lnTo>
                  <a:pt x="288036" y="575944"/>
                </a:lnTo>
                <a:lnTo>
                  <a:pt x="241302" y="572176"/>
                </a:lnTo>
                <a:lnTo>
                  <a:pt x="196973" y="561265"/>
                </a:lnTo>
                <a:lnTo>
                  <a:pt x="155643" y="543804"/>
                </a:lnTo>
                <a:lnTo>
                  <a:pt x="117902" y="520386"/>
                </a:lnTo>
                <a:lnTo>
                  <a:pt x="84343" y="491601"/>
                </a:lnTo>
                <a:lnTo>
                  <a:pt x="55558" y="458042"/>
                </a:lnTo>
                <a:lnTo>
                  <a:pt x="32140" y="420301"/>
                </a:lnTo>
                <a:lnTo>
                  <a:pt x="14679" y="378971"/>
                </a:lnTo>
                <a:lnTo>
                  <a:pt x="3768" y="334642"/>
                </a:lnTo>
                <a:lnTo>
                  <a:pt x="0" y="287908"/>
                </a:lnTo>
                <a:close/>
              </a:path>
            </a:pathLst>
          </a:custGeom>
          <a:ln w="28575">
            <a:solidFill>
              <a:srgbClr val="000000"/>
            </a:solidFill>
          </a:ln>
        </p:spPr>
        <p:txBody>
          <a:bodyPr wrap="square" lIns="0" tIns="0" rIns="0" bIns="0" rtlCol="0"/>
          <a:lstStyle/>
          <a:p>
            <a:endParaRPr sz="1350"/>
          </a:p>
        </p:txBody>
      </p:sp>
      <p:sp>
        <p:nvSpPr>
          <p:cNvPr id="17" name="object 17"/>
          <p:cNvSpPr txBox="1"/>
          <p:nvPr/>
        </p:nvSpPr>
        <p:spPr>
          <a:xfrm>
            <a:off x="6549676" y="414914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20" name="object 20"/>
          <p:cNvSpPr txBox="1"/>
          <p:nvPr/>
        </p:nvSpPr>
        <p:spPr>
          <a:xfrm>
            <a:off x="7142036" y="5161444"/>
            <a:ext cx="222885" cy="230352"/>
          </a:xfrm>
          <a:prstGeom prst="rect">
            <a:avLst/>
          </a:prstGeom>
        </p:spPr>
        <p:txBody>
          <a:bodyPr vert="horz" wrap="square" lIns="0" tIns="22384" rIns="0" bIns="0" rtlCol="0">
            <a:spAutoFit/>
          </a:bodyPr>
          <a:lstStyle/>
          <a:p>
            <a:pPr marL="9525">
              <a:spcBef>
                <a:spcPts val="176"/>
              </a:spcBef>
            </a:pPr>
            <a:r>
              <a:rPr sz="1350" b="1" spc="-8" dirty="0">
                <a:solidFill>
                  <a:srgbClr val="385622"/>
                </a:solidFill>
                <a:latin typeface="微軟正黑體"/>
                <a:cs typeface="微軟正黑體"/>
              </a:rPr>
              <a:t>50</a:t>
            </a:r>
            <a:endParaRPr sz="1350">
              <a:latin typeface="微軟正黑體"/>
              <a:cs typeface="微軟正黑體"/>
            </a:endParaRPr>
          </a:p>
        </p:txBody>
      </p:sp>
      <p:sp>
        <p:nvSpPr>
          <p:cNvPr id="21" name="object 21"/>
          <p:cNvSpPr txBox="1"/>
          <p:nvPr/>
        </p:nvSpPr>
        <p:spPr>
          <a:xfrm>
            <a:off x="7843075" y="5193940"/>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22" name="object 22"/>
          <p:cNvSpPr txBox="1"/>
          <p:nvPr/>
        </p:nvSpPr>
        <p:spPr>
          <a:xfrm>
            <a:off x="6557486" y="520399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5"/>
          <p:cNvGraphicFramePr>
            <a:graphicFrameLocks noGrp="1"/>
          </p:cNvGraphicFramePr>
          <p:nvPr/>
        </p:nvGraphicFramePr>
        <p:xfrm>
          <a:off x="102117" y="4177951"/>
          <a:ext cx="5583079" cy="776382"/>
        </p:xfrm>
        <a:graphic>
          <a:graphicData uri="http://schemas.openxmlformats.org/drawingml/2006/table">
            <a:tbl>
              <a:tblPr firstRow="1" bandRow="1">
                <a:tableStyleId>{2D5ABB26-0587-4C30-8999-92F81FD0307C}</a:tableStyleId>
              </a:tblPr>
              <a:tblGrid>
                <a:gridCol w="1054418">
                  <a:extLst>
                    <a:ext uri="{9D8B030D-6E8A-4147-A177-3AD203B41FA5}">
                      <a16:colId xmlns:a16="http://schemas.microsoft.com/office/drawing/2014/main" val="20000"/>
                    </a:ext>
                  </a:extLst>
                </a:gridCol>
                <a:gridCol w="844391">
                  <a:extLst>
                    <a:ext uri="{9D8B030D-6E8A-4147-A177-3AD203B41FA5}">
                      <a16:colId xmlns:a16="http://schemas.microsoft.com/office/drawing/2014/main" val="20001"/>
                    </a:ext>
                  </a:extLst>
                </a:gridCol>
                <a:gridCol w="736283">
                  <a:extLst>
                    <a:ext uri="{9D8B030D-6E8A-4147-A177-3AD203B41FA5}">
                      <a16:colId xmlns:a16="http://schemas.microsoft.com/office/drawing/2014/main" val="20002"/>
                    </a:ext>
                  </a:extLst>
                </a:gridCol>
                <a:gridCol w="735806">
                  <a:extLst>
                    <a:ext uri="{9D8B030D-6E8A-4147-A177-3AD203B41FA5}">
                      <a16:colId xmlns:a16="http://schemas.microsoft.com/office/drawing/2014/main" val="20003"/>
                    </a:ext>
                  </a:extLst>
                </a:gridCol>
                <a:gridCol w="735806">
                  <a:extLst>
                    <a:ext uri="{9D8B030D-6E8A-4147-A177-3AD203B41FA5}">
                      <a16:colId xmlns:a16="http://schemas.microsoft.com/office/drawing/2014/main" val="20004"/>
                    </a:ext>
                  </a:extLst>
                </a:gridCol>
                <a:gridCol w="735806">
                  <a:extLst>
                    <a:ext uri="{9D8B030D-6E8A-4147-A177-3AD203B41FA5}">
                      <a16:colId xmlns:a16="http://schemas.microsoft.com/office/drawing/2014/main" val="20005"/>
                    </a:ext>
                  </a:extLst>
                </a:gridCol>
                <a:gridCol w="740569">
                  <a:extLst>
                    <a:ext uri="{9D8B030D-6E8A-4147-A177-3AD203B41FA5}">
                      <a16:colId xmlns:a16="http://schemas.microsoft.com/office/drawing/2014/main" val="20006"/>
                    </a:ext>
                  </a:extLst>
                </a:gridCol>
              </a:tblGrid>
              <a:tr h="32140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R="407670" algn="r">
                        <a:lnSpc>
                          <a:spcPct val="100000"/>
                        </a:lnSpc>
                        <a:spcBef>
                          <a:spcPts val="439"/>
                        </a:spcBef>
                      </a:pPr>
                      <a:r>
                        <a:rPr sz="1500" b="1" dirty="0">
                          <a:solidFill>
                            <a:srgbClr val="FFFFFF"/>
                          </a:solidFill>
                          <a:latin typeface="微軟正黑體"/>
                          <a:cs typeface="微軟正黑體"/>
                        </a:rPr>
                        <a:t>1</a:t>
                      </a:r>
                      <a:endParaRPr sz="1500">
                        <a:latin typeface="微軟正黑體"/>
                        <a:cs typeface="微軟正黑體"/>
                      </a:endParaRPr>
                    </a:p>
                  </a:txBody>
                  <a:tcPr marL="0" marR="0" marT="41909" marB="0">
                    <a:lnT w="76200">
                      <a:solidFill>
                        <a:srgbClr val="006FC0"/>
                      </a:solidFill>
                      <a:prstDash val="solid"/>
                    </a:lnT>
                    <a:solidFill>
                      <a:srgbClr val="000000"/>
                    </a:solidFill>
                  </a:tcPr>
                </a:tc>
                <a:tc>
                  <a:txBody>
                    <a:bodyPr/>
                    <a:lstStyle/>
                    <a:p>
                      <a:pPr algn="ctr">
                        <a:lnSpc>
                          <a:spcPct val="100000"/>
                        </a:lnSpc>
                        <a:spcBef>
                          <a:spcPts val="439"/>
                        </a:spcBef>
                      </a:pPr>
                      <a:r>
                        <a:rPr sz="1500" b="1" dirty="0">
                          <a:solidFill>
                            <a:srgbClr val="FFFFFF"/>
                          </a:solidFill>
                          <a:latin typeface="微軟正黑體"/>
                          <a:cs typeface="微軟正黑體"/>
                        </a:rPr>
                        <a:t>2</a:t>
                      </a:r>
                      <a:endParaRPr sz="1500">
                        <a:latin typeface="微軟正黑體"/>
                        <a:cs typeface="微軟正黑體"/>
                      </a:endParaRPr>
                    </a:p>
                  </a:txBody>
                  <a:tcPr marL="0" marR="0" marT="41909" marB="0">
                    <a:solidFill>
                      <a:srgbClr val="000000"/>
                    </a:solidFill>
                  </a:tcPr>
                </a:tc>
                <a:tc>
                  <a:txBody>
                    <a:bodyPr/>
                    <a:lstStyle/>
                    <a:p>
                      <a:pPr algn="ctr">
                        <a:lnSpc>
                          <a:spcPct val="100000"/>
                        </a:lnSpc>
                        <a:spcBef>
                          <a:spcPts val="439"/>
                        </a:spcBef>
                      </a:pPr>
                      <a:r>
                        <a:rPr sz="1500" b="1" dirty="0">
                          <a:solidFill>
                            <a:srgbClr val="FFFFFF"/>
                          </a:solidFill>
                          <a:latin typeface="微軟正黑體"/>
                          <a:cs typeface="微軟正黑體"/>
                        </a:rPr>
                        <a:t>3</a:t>
                      </a:r>
                      <a:endParaRPr sz="1500">
                        <a:latin typeface="微軟正黑體"/>
                        <a:cs typeface="微軟正黑體"/>
                      </a:endParaRPr>
                    </a:p>
                  </a:txBody>
                  <a:tcPr marL="0" marR="0" marT="41909" marB="0">
                    <a:solidFill>
                      <a:srgbClr val="000000"/>
                    </a:solidFill>
                  </a:tcPr>
                </a:tc>
                <a:tc>
                  <a:txBody>
                    <a:bodyPr/>
                    <a:lstStyle/>
                    <a:p>
                      <a:pPr algn="ctr">
                        <a:lnSpc>
                          <a:spcPct val="100000"/>
                        </a:lnSpc>
                        <a:spcBef>
                          <a:spcPts val="439"/>
                        </a:spcBef>
                      </a:pPr>
                      <a:r>
                        <a:rPr sz="1500" b="1" dirty="0">
                          <a:solidFill>
                            <a:srgbClr val="FFFFFF"/>
                          </a:solidFill>
                          <a:latin typeface="微軟正黑體"/>
                          <a:cs typeface="微軟正黑體"/>
                        </a:rPr>
                        <a:t>4</a:t>
                      </a:r>
                      <a:endParaRPr sz="1500">
                        <a:latin typeface="微軟正黑體"/>
                        <a:cs typeface="微軟正黑體"/>
                      </a:endParaRPr>
                    </a:p>
                  </a:txBody>
                  <a:tcPr marL="0" marR="0" marT="41909" marB="0">
                    <a:solidFill>
                      <a:srgbClr val="000000"/>
                    </a:solidFill>
                  </a:tcPr>
                </a:tc>
                <a:tc>
                  <a:txBody>
                    <a:bodyPr/>
                    <a:lstStyle/>
                    <a:p>
                      <a:pPr algn="ctr">
                        <a:lnSpc>
                          <a:spcPct val="100000"/>
                        </a:lnSpc>
                        <a:spcBef>
                          <a:spcPts val="439"/>
                        </a:spcBef>
                      </a:pPr>
                      <a:r>
                        <a:rPr sz="1500" b="1" dirty="0">
                          <a:solidFill>
                            <a:srgbClr val="FFFFFF"/>
                          </a:solidFill>
                          <a:latin typeface="微軟正黑體"/>
                          <a:cs typeface="微軟正黑體"/>
                        </a:rPr>
                        <a:t>5</a:t>
                      </a:r>
                      <a:endParaRPr sz="1500">
                        <a:latin typeface="微軟正黑體"/>
                        <a:cs typeface="微軟正黑體"/>
                      </a:endParaRPr>
                    </a:p>
                  </a:txBody>
                  <a:tcPr marL="0" marR="0" marT="41909" marB="0">
                    <a:solidFill>
                      <a:srgbClr val="000000"/>
                    </a:solidFill>
                  </a:tcPr>
                </a:tc>
                <a:tc>
                  <a:txBody>
                    <a:bodyPr/>
                    <a:lstStyle/>
                    <a:p>
                      <a:pPr algn="ctr">
                        <a:lnSpc>
                          <a:spcPct val="100000"/>
                        </a:lnSpc>
                        <a:spcBef>
                          <a:spcPts val="439"/>
                        </a:spcBef>
                      </a:pPr>
                      <a:r>
                        <a:rPr sz="1500" b="1" dirty="0">
                          <a:solidFill>
                            <a:srgbClr val="FFFFFF"/>
                          </a:solidFill>
                          <a:latin typeface="微軟正黑體"/>
                          <a:cs typeface="微軟正黑體"/>
                        </a:rPr>
                        <a:t>6</a:t>
                      </a:r>
                      <a:endParaRPr sz="1500">
                        <a:latin typeface="微軟正黑體"/>
                        <a:cs typeface="微軟正黑體"/>
                      </a:endParaRPr>
                    </a:p>
                  </a:txBody>
                  <a:tcPr marL="0" marR="0" marT="41909" marB="0">
                    <a:solidFill>
                      <a:srgbClr val="000000"/>
                    </a:solidFill>
                  </a:tcPr>
                </a:tc>
                <a:extLst>
                  <a:ext uri="{0D108BD9-81ED-4DB2-BD59-A6C34878D82A}">
                    <a16:rowId xmlns:a16="http://schemas.microsoft.com/office/drawing/2014/main" val="10000"/>
                  </a:ext>
                </a:extLst>
              </a:tr>
              <a:tr h="454980">
                <a:tc>
                  <a:txBody>
                    <a:bodyPr/>
                    <a:lstStyle/>
                    <a:p>
                      <a:pPr marL="548640">
                        <a:lnSpc>
                          <a:spcPct val="100000"/>
                        </a:lnSpc>
                        <a:spcBef>
                          <a:spcPts val="1270"/>
                        </a:spcBef>
                      </a:pPr>
                      <a:r>
                        <a:rPr sz="1400" spc="-5" dirty="0">
                          <a:latin typeface="微軟正黑體"/>
                          <a:cs typeface="微軟正黑體"/>
                        </a:rPr>
                        <a:t>距離</a:t>
                      </a:r>
                      <a:endParaRPr sz="1400">
                        <a:latin typeface="微軟正黑體"/>
                        <a:cs typeface="微軟正黑體"/>
                      </a:endParaRPr>
                    </a:p>
                  </a:txBody>
                  <a:tcPr marL="0" marR="0" marT="120968" marB="0"/>
                </a:tc>
                <a:tc>
                  <a:txBody>
                    <a:bodyPr/>
                    <a:lstStyle/>
                    <a:p>
                      <a:pPr marR="407034" algn="r">
                        <a:lnSpc>
                          <a:spcPct val="100000"/>
                        </a:lnSpc>
                        <a:spcBef>
                          <a:spcPts val="1140"/>
                        </a:spcBef>
                      </a:pPr>
                      <a:r>
                        <a:rPr sz="1500" b="1" dirty="0">
                          <a:solidFill>
                            <a:srgbClr val="006FC0"/>
                          </a:solidFill>
                          <a:latin typeface="微軟正黑體"/>
                          <a:cs typeface="微軟正黑體"/>
                        </a:rPr>
                        <a:t>0</a:t>
                      </a:r>
                      <a:endParaRPr sz="1500">
                        <a:latin typeface="微軟正黑體"/>
                        <a:cs typeface="微軟正黑體"/>
                      </a:endParaRPr>
                    </a:p>
                  </a:txBody>
                  <a:tcPr marL="0" marR="0" marT="108585" marB="0">
                    <a:lnB w="76200">
                      <a:solidFill>
                        <a:srgbClr val="006FC0"/>
                      </a:solidFill>
                      <a:prstDash val="solid"/>
                    </a:lnB>
                  </a:tcPr>
                </a:tc>
                <a:tc>
                  <a:txBody>
                    <a:bodyPr/>
                    <a:lstStyle/>
                    <a:p>
                      <a:pPr algn="ctr">
                        <a:lnSpc>
                          <a:spcPct val="100000"/>
                        </a:lnSpc>
                        <a:spcBef>
                          <a:spcPts val="114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108585" marB="0">
                    <a:solidFill>
                      <a:srgbClr val="7E7E7E"/>
                    </a:solidFill>
                  </a:tcPr>
                </a:tc>
                <a:tc>
                  <a:txBody>
                    <a:bodyPr/>
                    <a:lstStyle/>
                    <a:p>
                      <a:pPr algn="ctr">
                        <a:lnSpc>
                          <a:spcPct val="100000"/>
                        </a:lnSpc>
                        <a:spcBef>
                          <a:spcPts val="114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08585" marB="0">
                    <a:solidFill>
                      <a:srgbClr val="7E7E7E"/>
                    </a:solidFill>
                  </a:tcPr>
                </a:tc>
                <a:tc>
                  <a:txBody>
                    <a:bodyPr/>
                    <a:lstStyle/>
                    <a:p>
                      <a:pPr marL="635" algn="ctr">
                        <a:lnSpc>
                          <a:spcPct val="100000"/>
                        </a:lnSpc>
                        <a:spcBef>
                          <a:spcPts val="1140"/>
                        </a:spcBef>
                      </a:pPr>
                      <a:r>
                        <a:rPr sz="1500" dirty="0">
                          <a:latin typeface="微軟正黑體"/>
                          <a:cs typeface="微軟正黑體"/>
                        </a:rPr>
                        <a:t>40</a:t>
                      </a:r>
                      <a:endParaRPr sz="1500">
                        <a:latin typeface="微軟正黑體"/>
                        <a:cs typeface="微軟正黑體"/>
                      </a:endParaRPr>
                    </a:p>
                  </a:txBody>
                  <a:tcPr marL="0" marR="0" marT="108585" marB="0"/>
                </a:tc>
                <a:tc>
                  <a:txBody>
                    <a:bodyPr/>
                    <a:lstStyle/>
                    <a:p>
                      <a:pPr marL="1270" algn="ctr">
                        <a:lnSpc>
                          <a:spcPct val="100000"/>
                        </a:lnSpc>
                        <a:spcBef>
                          <a:spcPts val="114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08585" marB="0">
                    <a:solidFill>
                      <a:srgbClr val="7E7E7E"/>
                    </a:solidFill>
                  </a:tcPr>
                </a:tc>
                <a:tc>
                  <a:txBody>
                    <a:bodyPr/>
                    <a:lstStyle/>
                    <a:p>
                      <a:pPr algn="ctr">
                        <a:lnSpc>
                          <a:spcPct val="100000"/>
                        </a:lnSpc>
                        <a:spcBef>
                          <a:spcPts val="1140"/>
                        </a:spcBef>
                      </a:pPr>
                      <a:r>
                        <a:rPr sz="1500" b="1" spc="-10" dirty="0">
                          <a:solidFill>
                            <a:srgbClr val="C00000"/>
                          </a:solidFill>
                          <a:latin typeface="微軟正黑體"/>
                          <a:cs typeface="微軟正黑體"/>
                        </a:rPr>
                        <a:t>21</a:t>
                      </a:r>
                      <a:endParaRPr sz="1500" dirty="0">
                        <a:latin typeface="微軟正黑體"/>
                        <a:cs typeface="微軟正黑體"/>
                      </a:endParaRPr>
                    </a:p>
                  </a:txBody>
                  <a:tcPr marL="0" marR="0" marT="108585" marB="0"/>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5&lt;</a:t>
            </a:r>
            <a:r>
              <a:rPr lang="zh-TW" altLang="en-US"/>
              <a:t>第</a:t>
            </a:r>
            <a:r>
              <a:rPr lang="en-US" altLang="zh-TW"/>
              <a:t>4</a:t>
            </a:r>
            <a:r>
              <a:rPr lang="zh-TW" altLang="en-US"/>
              <a:t>個確定點</a:t>
            </a:r>
            <a:r>
              <a:rPr lang="en-US" altLang="zh-TW"/>
              <a:t>&gt;</a:t>
            </a:r>
            <a:endParaRPr lang="zh-TW" altLang="en-US" dirty="0"/>
          </a:p>
        </p:txBody>
      </p:sp>
      <p:sp>
        <p:nvSpPr>
          <p:cNvPr id="20" name="內容版面配置區 19">
            <a:extLst>
              <a:ext uri="{FF2B5EF4-FFF2-40B4-BE49-F238E27FC236}">
                <a16:creationId xmlns:a16="http://schemas.microsoft.com/office/drawing/2014/main" id="{A7ECEE0A-7850-4BDD-9ECF-293EE6057E0A}"/>
              </a:ext>
            </a:extLst>
          </p:cNvPr>
          <p:cNvSpPr>
            <a:spLocks noGrp="1"/>
          </p:cNvSpPr>
          <p:nvPr>
            <p:ph idx="1"/>
          </p:nvPr>
        </p:nvSpPr>
        <p:spPr/>
        <p:txBody>
          <a:bodyPr/>
          <a:lstStyle/>
          <a:p>
            <a:r>
              <a:rPr lang="zh-TW" altLang="en-US" dirty="0"/>
              <a:t>從節點 </a:t>
            </a:r>
            <a:r>
              <a:rPr lang="en-US" altLang="zh-TW" dirty="0"/>
              <a:t>1 </a:t>
            </a:r>
            <a:r>
              <a:rPr lang="zh-TW" altLang="en-US" dirty="0"/>
              <a:t>經過節點 </a:t>
            </a:r>
            <a:r>
              <a:rPr lang="en-US" altLang="zh-TW" dirty="0"/>
              <a:t>5 </a:t>
            </a:r>
            <a:r>
              <a:rPr lang="zh-TW" altLang="en-US" dirty="0"/>
              <a:t>可以讓節點 </a:t>
            </a:r>
            <a:r>
              <a:rPr lang="en-US" altLang="zh-TW" dirty="0"/>
              <a:t>6</a:t>
            </a:r>
            <a:r>
              <a:rPr lang="zh-TW" altLang="en-US" dirty="0"/>
              <a:t> 的距離降低，所以要將節點</a:t>
            </a:r>
            <a:r>
              <a:rPr lang="en-US" altLang="zh-TW" dirty="0"/>
              <a:t>6  </a:t>
            </a:r>
            <a:r>
              <a:rPr lang="zh-TW" altLang="en-US" dirty="0"/>
              <a:t>的距離值更新。</a:t>
            </a:r>
          </a:p>
          <a:p>
            <a:r>
              <a:rPr lang="zh-TW" altLang="en-US" dirty="0"/>
              <a:t>節點 </a:t>
            </a:r>
            <a:r>
              <a:rPr lang="en-US" altLang="zh-TW" dirty="0"/>
              <a:t>4</a:t>
            </a:r>
            <a:r>
              <a:rPr lang="zh-TW" altLang="en-US" dirty="0"/>
              <a:t>、節點 </a:t>
            </a:r>
            <a:r>
              <a:rPr lang="en-US" altLang="zh-TW" dirty="0"/>
              <a:t>6</a:t>
            </a:r>
            <a:r>
              <a:rPr lang="zh-TW" altLang="en-US" dirty="0"/>
              <a:t>中距離最短的是節點</a:t>
            </a:r>
            <a:r>
              <a:rPr lang="en-US" altLang="zh-TW" dirty="0"/>
              <a:t>6</a:t>
            </a:r>
            <a:r>
              <a:rPr lang="zh-TW" altLang="en-US" dirty="0"/>
              <a:t>，選擇</a:t>
            </a:r>
            <a:r>
              <a:rPr lang="zh-TW" altLang="en-US" dirty="0">
                <a:solidFill>
                  <a:srgbClr val="FF0000"/>
                </a:solidFill>
              </a:rPr>
              <a:t>節點 </a:t>
            </a:r>
            <a:r>
              <a:rPr lang="en-US" altLang="zh-TW" dirty="0">
                <a:solidFill>
                  <a:srgbClr val="FF0000"/>
                </a:solidFill>
              </a:rPr>
              <a:t>6</a:t>
            </a:r>
            <a:r>
              <a:rPr lang="zh-TW" altLang="en-US" dirty="0"/>
              <a:t> 為第 </a:t>
            </a:r>
            <a:r>
              <a:rPr lang="en-US" altLang="zh-TW" dirty="0">
                <a:solidFill>
                  <a:srgbClr val="FF0000"/>
                </a:solidFill>
              </a:rPr>
              <a:t>4</a:t>
            </a:r>
            <a:r>
              <a:rPr lang="zh-TW" altLang="en-US" dirty="0">
                <a:solidFill>
                  <a:srgbClr val="FF0000"/>
                </a:solidFill>
              </a:rPr>
              <a:t> 個確定點。</a:t>
            </a:r>
          </a:p>
          <a:p>
            <a:endParaRPr lang="zh-TW" altLang="en-US" dirty="0"/>
          </a:p>
        </p:txBody>
      </p:sp>
      <p:sp>
        <p:nvSpPr>
          <p:cNvPr id="6" name="object 6"/>
          <p:cNvSpPr/>
          <p:nvPr/>
        </p:nvSpPr>
        <p:spPr>
          <a:xfrm>
            <a:off x="5694140" y="4650486"/>
            <a:ext cx="411194" cy="369569"/>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689377" y="4075319"/>
            <a:ext cx="3465338" cy="1493977"/>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776532" y="4682680"/>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861773" y="460267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34693" y="41212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701894" y="4715160"/>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2" name="object 12"/>
          <p:cNvSpPr txBox="1"/>
          <p:nvPr/>
        </p:nvSpPr>
        <p:spPr>
          <a:xfrm>
            <a:off x="7071360" y="406689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3" name="object 13"/>
          <p:cNvSpPr txBox="1"/>
          <p:nvPr/>
        </p:nvSpPr>
        <p:spPr>
          <a:xfrm>
            <a:off x="6549676" y="414914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16" name="object 16"/>
          <p:cNvSpPr txBox="1"/>
          <p:nvPr/>
        </p:nvSpPr>
        <p:spPr>
          <a:xfrm>
            <a:off x="7142036" y="5161444"/>
            <a:ext cx="222885" cy="230352"/>
          </a:xfrm>
          <a:prstGeom prst="rect">
            <a:avLst/>
          </a:prstGeom>
        </p:spPr>
        <p:txBody>
          <a:bodyPr vert="horz" wrap="square" lIns="0" tIns="22384" rIns="0" bIns="0" rtlCol="0">
            <a:spAutoFit/>
          </a:bodyPr>
          <a:lstStyle/>
          <a:p>
            <a:pPr marL="9525">
              <a:spcBef>
                <a:spcPts val="176"/>
              </a:spcBef>
            </a:pPr>
            <a:r>
              <a:rPr sz="1350" b="1" spc="-8" dirty="0">
                <a:solidFill>
                  <a:srgbClr val="385622"/>
                </a:solidFill>
                <a:latin typeface="微軟正黑體"/>
                <a:cs typeface="微軟正黑體"/>
              </a:rPr>
              <a:t>50</a:t>
            </a:r>
            <a:endParaRPr sz="1350">
              <a:latin typeface="微軟正黑體"/>
              <a:cs typeface="微軟正黑體"/>
            </a:endParaRPr>
          </a:p>
        </p:txBody>
      </p:sp>
      <p:sp>
        <p:nvSpPr>
          <p:cNvPr id="17" name="object 17"/>
          <p:cNvSpPr txBox="1"/>
          <p:nvPr/>
        </p:nvSpPr>
        <p:spPr>
          <a:xfrm>
            <a:off x="7843075" y="5193940"/>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18" name="object 18"/>
          <p:cNvSpPr txBox="1"/>
          <p:nvPr/>
        </p:nvSpPr>
        <p:spPr>
          <a:xfrm>
            <a:off x="6557486" y="520399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4"/>
          <p:cNvGraphicFramePr>
            <a:graphicFrameLocks noGrp="1"/>
          </p:cNvGraphicFramePr>
          <p:nvPr/>
        </p:nvGraphicFramePr>
        <p:xfrm>
          <a:off x="306962" y="3523774"/>
          <a:ext cx="5083967" cy="742759"/>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6281">
                  <a:extLst>
                    <a:ext uri="{9D8B030D-6E8A-4147-A177-3AD203B41FA5}">
                      <a16:colId xmlns:a16="http://schemas.microsoft.com/office/drawing/2014/main" val="20002"/>
                    </a:ext>
                  </a:extLst>
                </a:gridCol>
                <a:gridCol w="726281">
                  <a:extLst>
                    <a:ext uri="{9D8B030D-6E8A-4147-A177-3AD203B41FA5}">
                      <a16:colId xmlns:a16="http://schemas.microsoft.com/office/drawing/2014/main" val="20003"/>
                    </a:ext>
                  </a:extLst>
                </a:gridCol>
                <a:gridCol w="726281">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5804">
                  <a:extLst>
                    <a:ext uri="{9D8B030D-6E8A-4147-A177-3AD203B41FA5}">
                      <a16:colId xmlns:a16="http://schemas.microsoft.com/office/drawing/2014/main" val="20006"/>
                    </a:ext>
                  </a:extLst>
                </a:gridCol>
              </a:tblGrid>
              <a:tr h="371370">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71389">
                <a:tc>
                  <a:txBody>
                    <a:bodyPr/>
                    <a:lstStyle/>
                    <a:p>
                      <a:pPr marL="229235">
                        <a:lnSpc>
                          <a:spcPct val="100000"/>
                        </a:lnSpc>
                        <a:spcBef>
                          <a:spcPts val="700"/>
                        </a:spcBef>
                      </a:pPr>
                      <a:r>
                        <a:rPr sz="1500" dirty="0">
                          <a:latin typeface="微軟正黑體"/>
                          <a:cs typeface="微軟正黑體"/>
                        </a:rPr>
                        <a:t>距離</a:t>
                      </a:r>
                      <a:endParaRPr sz="1500">
                        <a:latin typeface="微軟正黑體"/>
                        <a:cs typeface="微軟正黑體"/>
                      </a:endParaRPr>
                    </a:p>
                  </a:txBody>
                  <a:tcPr marL="0" marR="0" marT="66675" marB="0">
                    <a:lnL w="12700">
                      <a:solidFill>
                        <a:srgbClr val="000000"/>
                      </a:solidFill>
                      <a:prstDash val="solid"/>
                    </a:lnL>
                    <a:lnB w="12700">
                      <a:solidFill>
                        <a:srgbClr val="000000"/>
                      </a:solidFill>
                      <a:prstDash val="solid"/>
                    </a:lnB>
                  </a:tcPr>
                </a:tc>
                <a:tc>
                  <a:txBody>
                    <a:bodyPr/>
                    <a:lstStyle/>
                    <a:p>
                      <a:pPr algn="ctr">
                        <a:lnSpc>
                          <a:spcPct val="100000"/>
                        </a:lnSpc>
                        <a:spcBef>
                          <a:spcPts val="700"/>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66675" marB="0">
                    <a:lnB w="76200">
                      <a:solidFill>
                        <a:srgbClr val="006FC0"/>
                      </a:solidFill>
                      <a:prstDash val="solid"/>
                    </a:lnB>
                  </a:tcPr>
                </a:tc>
                <a:tc>
                  <a:txBody>
                    <a:bodyPr/>
                    <a:lstStyle/>
                    <a:p>
                      <a:pPr algn="ctr">
                        <a:lnSpc>
                          <a:spcPct val="100000"/>
                        </a:lnSpc>
                        <a:spcBef>
                          <a:spcPts val="70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6675" marB="0">
                    <a:lnB w="12700">
                      <a:solidFill>
                        <a:srgbClr val="000000"/>
                      </a:solidFill>
                      <a:prstDash val="solid"/>
                    </a:lnB>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lnB w="12700">
                      <a:solidFill>
                        <a:srgbClr val="000000"/>
                      </a:solidFill>
                      <a:prstDash val="solid"/>
                    </a:lnB>
                    <a:solidFill>
                      <a:srgbClr val="7E7E7E"/>
                    </a:solidFill>
                  </a:tcPr>
                </a:tc>
                <a:tc>
                  <a:txBody>
                    <a:bodyPr/>
                    <a:lstStyle/>
                    <a:p>
                      <a:pPr algn="ctr">
                        <a:lnSpc>
                          <a:spcPct val="100000"/>
                        </a:lnSpc>
                        <a:spcBef>
                          <a:spcPts val="700"/>
                        </a:spcBef>
                      </a:pPr>
                      <a:r>
                        <a:rPr sz="1500" dirty="0">
                          <a:latin typeface="微軟正黑體"/>
                          <a:cs typeface="微軟正黑體"/>
                        </a:rPr>
                        <a:t>40</a:t>
                      </a:r>
                      <a:endParaRPr sz="1500">
                        <a:latin typeface="微軟正黑體"/>
                        <a:cs typeface="微軟正黑體"/>
                      </a:endParaRPr>
                    </a:p>
                  </a:txBody>
                  <a:tcPr marL="0" marR="0" marT="66675" marB="0">
                    <a:lnB w="12700">
                      <a:solidFill>
                        <a:srgbClr val="000000"/>
                      </a:solidFill>
                      <a:prstDash val="solid"/>
                    </a:lnB>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lnB w="12700">
                      <a:solidFill>
                        <a:srgbClr val="000000"/>
                      </a:solidFill>
                      <a:prstDash val="solid"/>
                    </a:lnB>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21</a:t>
                      </a:r>
                      <a:endParaRPr sz="1500" dirty="0">
                        <a:latin typeface="微軟正黑體"/>
                        <a:cs typeface="微軟正黑體"/>
                      </a:endParaRPr>
                    </a:p>
                  </a:txBody>
                  <a:tcPr marL="0" marR="0" marT="66675" marB="0">
                    <a:lnR w="12700">
                      <a:solidFill>
                        <a:srgbClr val="000000"/>
                      </a:solidFill>
                      <a:prstDash val="solid"/>
                    </a:lnR>
                    <a:lnB w="12700">
                      <a:solidFill>
                        <a:srgbClr val="000000"/>
                      </a:solidFill>
                      <a:prstDash val="solid"/>
                    </a:lnB>
                    <a:solidFill>
                      <a:srgbClr val="7E7E7E"/>
                    </a:solidFill>
                  </a:tcPr>
                </a:tc>
                <a:extLst>
                  <a:ext uri="{0D108BD9-81ED-4DB2-BD59-A6C34878D82A}">
                    <a16:rowId xmlns:a16="http://schemas.microsoft.com/office/drawing/2014/main" val="10001"/>
                  </a:ext>
                </a:extLst>
              </a:tr>
            </a:tbl>
          </a:graphicData>
        </a:graphic>
      </p:graphicFrame>
      <p:graphicFrame>
        <p:nvGraphicFramePr>
          <p:cNvPr id="19" name="object 19"/>
          <p:cNvGraphicFramePr>
            <a:graphicFrameLocks noGrp="1"/>
          </p:cNvGraphicFramePr>
          <p:nvPr>
            <p:extLst>
              <p:ext uri="{D42A27DB-BD31-4B8C-83A1-F6EECF244321}">
                <p14:modId xmlns:p14="http://schemas.microsoft.com/office/powerpoint/2010/main" val="3847326135"/>
              </p:ext>
            </p:extLst>
          </p:nvPr>
        </p:nvGraphicFramePr>
        <p:xfrm>
          <a:off x="119929" y="4943951"/>
          <a:ext cx="5576412" cy="801414"/>
        </p:xfrm>
        <a:graphic>
          <a:graphicData uri="http://schemas.openxmlformats.org/drawingml/2006/table">
            <a:tbl>
              <a:tblPr firstRow="1" bandRow="1">
                <a:tableStyleId>{2D5ABB26-0587-4C30-8999-92F81FD0307C}</a:tableStyleId>
              </a:tblPr>
              <a:tblGrid>
                <a:gridCol w="1171099">
                  <a:extLst>
                    <a:ext uri="{9D8B030D-6E8A-4147-A177-3AD203B41FA5}">
                      <a16:colId xmlns:a16="http://schemas.microsoft.com/office/drawing/2014/main" val="20000"/>
                    </a:ext>
                  </a:extLst>
                </a:gridCol>
                <a:gridCol w="723424">
                  <a:extLst>
                    <a:ext uri="{9D8B030D-6E8A-4147-A177-3AD203B41FA5}">
                      <a16:colId xmlns:a16="http://schemas.microsoft.com/office/drawing/2014/main" val="20001"/>
                    </a:ext>
                  </a:extLst>
                </a:gridCol>
                <a:gridCol w="736758">
                  <a:extLst>
                    <a:ext uri="{9D8B030D-6E8A-4147-A177-3AD203B41FA5}">
                      <a16:colId xmlns:a16="http://schemas.microsoft.com/office/drawing/2014/main" val="20002"/>
                    </a:ext>
                  </a:extLst>
                </a:gridCol>
                <a:gridCol w="736283">
                  <a:extLst>
                    <a:ext uri="{9D8B030D-6E8A-4147-A177-3AD203B41FA5}">
                      <a16:colId xmlns:a16="http://schemas.microsoft.com/office/drawing/2014/main" val="20003"/>
                    </a:ext>
                  </a:extLst>
                </a:gridCol>
                <a:gridCol w="736283">
                  <a:extLst>
                    <a:ext uri="{9D8B030D-6E8A-4147-A177-3AD203B41FA5}">
                      <a16:colId xmlns:a16="http://schemas.microsoft.com/office/drawing/2014/main" val="20004"/>
                    </a:ext>
                  </a:extLst>
                </a:gridCol>
                <a:gridCol w="736759">
                  <a:extLst>
                    <a:ext uri="{9D8B030D-6E8A-4147-A177-3AD203B41FA5}">
                      <a16:colId xmlns:a16="http://schemas.microsoft.com/office/drawing/2014/main" val="20005"/>
                    </a:ext>
                  </a:extLst>
                </a:gridCol>
                <a:gridCol w="735806">
                  <a:extLst>
                    <a:ext uri="{9D8B030D-6E8A-4147-A177-3AD203B41FA5}">
                      <a16:colId xmlns:a16="http://schemas.microsoft.com/office/drawing/2014/main" val="20006"/>
                    </a:ext>
                  </a:extLst>
                </a:gridCol>
              </a:tblGrid>
              <a:tr h="321354">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R="10160" algn="ctr">
                        <a:lnSpc>
                          <a:spcPct val="100000"/>
                        </a:lnSpc>
                        <a:spcBef>
                          <a:spcPts val="440"/>
                        </a:spcBef>
                      </a:pPr>
                      <a:r>
                        <a:rPr sz="1500" b="1" dirty="0">
                          <a:solidFill>
                            <a:srgbClr val="FFFFFF"/>
                          </a:solidFill>
                          <a:latin typeface="微軟正黑體"/>
                          <a:cs typeface="微軟正黑體"/>
                        </a:rPr>
                        <a:t>1</a:t>
                      </a:r>
                      <a:endParaRPr sz="1500">
                        <a:latin typeface="微軟正黑體"/>
                        <a:cs typeface="微軟正黑體"/>
                      </a:endParaRPr>
                    </a:p>
                  </a:txBody>
                  <a:tcPr marL="0" marR="0" marT="41910" marB="0">
                    <a:lnT w="76200">
                      <a:solidFill>
                        <a:srgbClr val="006FC0"/>
                      </a:solidFill>
                      <a:prstDash val="solid"/>
                    </a:lnT>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2</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3</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4</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5</a:t>
                      </a:r>
                      <a:endParaRPr sz="1500">
                        <a:latin typeface="微軟正黑體"/>
                        <a:cs typeface="微軟正黑體"/>
                      </a:endParaRPr>
                    </a:p>
                  </a:txBody>
                  <a:tcPr marL="0" marR="0" marT="41910" marB="0">
                    <a:solidFill>
                      <a:srgbClr val="000000"/>
                    </a:solidFill>
                  </a:tcPr>
                </a:tc>
                <a:tc>
                  <a:txBody>
                    <a:bodyPr/>
                    <a:lstStyle/>
                    <a:p>
                      <a:pPr algn="ctr">
                        <a:lnSpc>
                          <a:spcPct val="100000"/>
                        </a:lnSpc>
                        <a:spcBef>
                          <a:spcPts val="440"/>
                        </a:spcBef>
                      </a:pPr>
                      <a:r>
                        <a:rPr sz="1500" b="1" dirty="0">
                          <a:solidFill>
                            <a:srgbClr val="FFFFFF"/>
                          </a:solidFill>
                          <a:latin typeface="微軟正黑體"/>
                          <a:cs typeface="微軟正黑體"/>
                        </a:rPr>
                        <a:t>6</a:t>
                      </a:r>
                      <a:endParaRPr sz="1500">
                        <a:latin typeface="微軟正黑體"/>
                        <a:cs typeface="微軟正黑體"/>
                      </a:endParaRPr>
                    </a:p>
                  </a:txBody>
                  <a:tcPr marL="0" marR="0" marT="41910" marB="0">
                    <a:solidFill>
                      <a:srgbClr val="000000"/>
                    </a:solidFill>
                  </a:tcPr>
                </a:tc>
                <a:extLst>
                  <a:ext uri="{0D108BD9-81ED-4DB2-BD59-A6C34878D82A}">
                    <a16:rowId xmlns:a16="http://schemas.microsoft.com/office/drawing/2014/main" val="10000"/>
                  </a:ext>
                </a:extLst>
              </a:tr>
              <a:tr h="480060">
                <a:tc>
                  <a:txBody>
                    <a:bodyPr/>
                    <a:lstStyle/>
                    <a:p>
                      <a:pPr marL="0" marR="230504" indent="0">
                        <a:lnSpc>
                          <a:spcPct val="100000"/>
                        </a:lnSpc>
                        <a:spcBef>
                          <a:spcPts val="0"/>
                        </a:spcBef>
                      </a:pPr>
                      <a:r>
                        <a:rPr sz="1400" dirty="0">
                          <a:latin typeface="微軟正黑體"/>
                          <a:cs typeface="微軟正黑體"/>
                        </a:rPr>
                        <a:t>經過節點</a:t>
                      </a:r>
                      <a:r>
                        <a:rPr sz="1400" spc="-120" dirty="0">
                          <a:latin typeface="微軟正黑體"/>
                          <a:cs typeface="微軟正黑體"/>
                        </a:rPr>
                        <a:t> </a:t>
                      </a:r>
                      <a:r>
                        <a:rPr sz="1400" dirty="0">
                          <a:latin typeface="微軟正黑體"/>
                          <a:cs typeface="微軟正黑體"/>
                        </a:rPr>
                        <a:t>6  的新距離</a:t>
                      </a:r>
                    </a:p>
                  </a:txBody>
                  <a:tcPr marL="0" marR="0" marT="30956" marB="0">
                    <a:lnL w="12700">
                      <a:solidFill>
                        <a:srgbClr val="000000"/>
                      </a:solidFill>
                      <a:prstDash val="solid"/>
                    </a:lnL>
                    <a:lnB w="12700">
                      <a:solidFill>
                        <a:srgbClr val="000000"/>
                      </a:solidFill>
                      <a:prstDash val="solid"/>
                    </a:lnB>
                  </a:tcPr>
                </a:tc>
                <a:tc>
                  <a:txBody>
                    <a:bodyPr/>
                    <a:lstStyle/>
                    <a:p>
                      <a:pPr marR="10160" algn="ctr">
                        <a:lnSpc>
                          <a:spcPct val="100000"/>
                        </a:lnSpc>
                        <a:spcBef>
                          <a:spcPts val="1275"/>
                        </a:spcBef>
                      </a:pPr>
                      <a:r>
                        <a:rPr sz="1500" b="1" dirty="0">
                          <a:solidFill>
                            <a:srgbClr val="006FC0"/>
                          </a:solidFill>
                          <a:latin typeface="微軟正黑體"/>
                          <a:cs typeface="微軟正黑體"/>
                        </a:rPr>
                        <a:t>0</a:t>
                      </a:r>
                      <a:endParaRPr sz="1500">
                        <a:latin typeface="微軟正黑體"/>
                        <a:cs typeface="微軟正黑體"/>
                      </a:endParaRPr>
                    </a:p>
                  </a:txBody>
                  <a:tcPr marL="0" marR="0" marT="121444" marB="0">
                    <a:lnB w="76200">
                      <a:solidFill>
                        <a:srgbClr val="006FC0"/>
                      </a:solidFill>
                      <a:prstDash val="solid"/>
                    </a:lnB>
                  </a:tcPr>
                </a:tc>
                <a:tc>
                  <a:txBody>
                    <a:bodyPr/>
                    <a:lstStyle/>
                    <a:p>
                      <a:pPr algn="ctr">
                        <a:lnSpc>
                          <a:spcPct val="100000"/>
                        </a:lnSpc>
                        <a:spcBef>
                          <a:spcPts val="1275"/>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121444" marB="0">
                    <a:lnB w="12700">
                      <a:solidFill>
                        <a:srgbClr val="000000"/>
                      </a:solidFill>
                      <a:prstDash val="solid"/>
                    </a:lnB>
                    <a:solidFill>
                      <a:srgbClr val="7E7E7E"/>
                    </a:solidFill>
                  </a:tcPr>
                </a:tc>
                <a:tc>
                  <a:txBody>
                    <a:bodyPr/>
                    <a:lstStyle/>
                    <a:p>
                      <a:pPr marL="635" algn="ctr">
                        <a:lnSpc>
                          <a:spcPct val="100000"/>
                        </a:lnSpc>
                        <a:spcBef>
                          <a:spcPts val="1275"/>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21444" marB="0">
                    <a:lnB w="12700">
                      <a:solidFill>
                        <a:srgbClr val="000000"/>
                      </a:solidFill>
                      <a:prstDash val="solid"/>
                    </a:lnB>
                    <a:solidFill>
                      <a:srgbClr val="7E7E7E"/>
                    </a:solidFill>
                  </a:tcPr>
                </a:tc>
                <a:tc>
                  <a:txBody>
                    <a:bodyPr/>
                    <a:lstStyle/>
                    <a:p>
                      <a:pPr marL="635" algn="ctr">
                        <a:lnSpc>
                          <a:spcPct val="100000"/>
                        </a:lnSpc>
                        <a:spcBef>
                          <a:spcPts val="1275"/>
                        </a:spcBef>
                      </a:pPr>
                      <a:r>
                        <a:rPr sz="1500" dirty="0">
                          <a:latin typeface="微軟正黑體"/>
                          <a:cs typeface="微軟正黑體"/>
                        </a:rPr>
                        <a:t>40</a:t>
                      </a:r>
                      <a:endParaRPr sz="1500">
                        <a:latin typeface="微軟正黑體"/>
                        <a:cs typeface="微軟正黑體"/>
                      </a:endParaRPr>
                    </a:p>
                  </a:txBody>
                  <a:tcPr marL="0" marR="0" marT="121444" marB="0">
                    <a:lnB w="12700">
                      <a:solidFill>
                        <a:srgbClr val="000000"/>
                      </a:solidFill>
                      <a:prstDash val="solid"/>
                    </a:lnB>
                  </a:tcPr>
                </a:tc>
                <a:tc>
                  <a:txBody>
                    <a:bodyPr/>
                    <a:lstStyle/>
                    <a:p>
                      <a:pPr algn="ctr">
                        <a:lnSpc>
                          <a:spcPct val="100000"/>
                        </a:lnSpc>
                        <a:spcBef>
                          <a:spcPts val="1275"/>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121444" marB="0">
                    <a:lnB w="12700">
                      <a:solidFill>
                        <a:srgbClr val="000000"/>
                      </a:solidFill>
                      <a:prstDash val="solid"/>
                    </a:lnB>
                    <a:solidFill>
                      <a:srgbClr val="7E7E7E"/>
                    </a:solidFill>
                  </a:tcPr>
                </a:tc>
                <a:tc>
                  <a:txBody>
                    <a:bodyPr/>
                    <a:lstStyle/>
                    <a:p>
                      <a:pPr marL="635" algn="ctr">
                        <a:lnSpc>
                          <a:spcPct val="100000"/>
                        </a:lnSpc>
                        <a:spcBef>
                          <a:spcPts val="1275"/>
                        </a:spcBef>
                      </a:pPr>
                      <a:r>
                        <a:rPr sz="1500" b="1" spc="-10" dirty="0">
                          <a:solidFill>
                            <a:srgbClr val="FFFFFF"/>
                          </a:solidFill>
                          <a:latin typeface="微軟正黑體"/>
                          <a:cs typeface="微軟正黑體"/>
                        </a:rPr>
                        <a:t>21</a:t>
                      </a:r>
                      <a:endParaRPr sz="1500" dirty="0">
                        <a:latin typeface="微軟正黑體"/>
                        <a:cs typeface="微軟正黑體"/>
                      </a:endParaRPr>
                    </a:p>
                  </a:txBody>
                  <a:tcPr marL="0" marR="0" marT="121444" marB="0">
                    <a:lnR w="12700">
                      <a:solidFill>
                        <a:srgbClr val="000000"/>
                      </a:solidFill>
                      <a:prstDash val="solid"/>
                    </a:lnR>
                    <a:lnB w="12700">
                      <a:solidFill>
                        <a:srgbClr val="000000"/>
                      </a:solidFill>
                      <a:prstDash val="solid"/>
                    </a:lnB>
                    <a:solidFill>
                      <a:srgbClr val="7E7E7E"/>
                    </a:solidFill>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a:t>Dijkstra </a:t>
            </a:r>
            <a:r>
              <a:rPr lang="zh-TW" altLang="en-US"/>
              <a:t>演算法</a:t>
            </a:r>
            <a:r>
              <a:rPr lang="en-US" altLang="zh-TW"/>
              <a:t>– </a:t>
            </a:r>
            <a:r>
              <a:rPr lang="zh-TW" altLang="en-US"/>
              <a:t>步驟</a:t>
            </a:r>
            <a:r>
              <a:rPr lang="en-US" altLang="zh-TW"/>
              <a:t>6 &lt;</a:t>
            </a:r>
            <a:r>
              <a:rPr lang="zh-TW" altLang="en-US"/>
              <a:t>第</a:t>
            </a:r>
            <a:r>
              <a:rPr lang="en-US" altLang="zh-TW"/>
              <a:t>5</a:t>
            </a:r>
            <a:r>
              <a:rPr lang="zh-TW" altLang="en-US"/>
              <a:t>個確定點</a:t>
            </a:r>
            <a:r>
              <a:rPr lang="en-US" altLang="zh-TW"/>
              <a:t>&gt;</a:t>
            </a:r>
            <a:endParaRPr lang="zh-TW" altLang="en-US" dirty="0"/>
          </a:p>
        </p:txBody>
      </p:sp>
      <p:sp>
        <p:nvSpPr>
          <p:cNvPr id="24" name="內容版面配置區 23">
            <a:extLst>
              <a:ext uri="{FF2B5EF4-FFF2-40B4-BE49-F238E27FC236}">
                <a16:creationId xmlns:a16="http://schemas.microsoft.com/office/drawing/2014/main" id="{DD5C2426-3D41-4601-ADEB-3EA8DAD0A7AF}"/>
              </a:ext>
            </a:extLst>
          </p:cNvPr>
          <p:cNvSpPr>
            <a:spLocks noGrp="1"/>
          </p:cNvSpPr>
          <p:nvPr>
            <p:ph idx="1"/>
          </p:nvPr>
        </p:nvSpPr>
        <p:spPr/>
        <p:txBody>
          <a:bodyPr/>
          <a:lstStyle/>
          <a:p>
            <a:r>
              <a:rPr lang="zh-TW" altLang="en-US" dirty="0"/>
              <a:t>步驟 </a:t>
            </a:r>
            <a:r>
              <a:rPr lang="en-US" altLang="zh-TW" dirty="0"/>
              <a:t>6</a:t>
            </a:r>
            <a:r>
              <a:rPr lang="zh-TW" altLang="en-US" dirty="0"/>
              <a:t>：最後只剩下節點 </a:t>
            </a:r>
            <a:r>
              <a:rPr lang="en-US" altLang="zh-TW" dirty="0"/>
              <a:t>4</a:t>
            </a:r>
            <a:r>
              <a:rPr lang="zh-TW" altLang="en-US" dirty="0"/>
              <a:t> 尚未確定最短路徑，因此只要計算節點</a:t>
            </a:r>
            <a:r>
              <a:rPr lang="en-US" altLang="zh-TW" dirty="0"/>
              <a:t>4</a:t>
            </a:r>
            <a:r>
              <a:rPr lang="zh-TW" altLang="en-US" dirty="0"/>
              <a:t>如果經 過節點</a:t>
            </a:r>
            <a:r>
              <a:rPr lang="en-US" altLang="zh-TW" dirty="0"/>
              <a:t>6</a:t>
            </a:r>
            <a:r>
              <a:rPr lang="zh-TW" altLang="en-US" dirty="0"/>
              <a:t>是否可以降低距離，有降低就更新記錄值。不論是否有降低，節點</a:t>
            </a:r>
            <a:r>
              <a:rPr lang="en-US" altLang="zh-TW" dirty="0"/>
              <a:t>4</a:t>
            </a:r>
            <a:r>
              <a:rPr lang="zh-TW" altLang="en-US" dirty="0"/>
              <a:t>一定會</a:t>
            </a:r>
            <a:r>
              <a:rPr lang="zh-TW" altLang="en-US" dirty="0">
                <a:solidFill>
                  <a:srgbClr val="FF0000"/>
                </a:solidFill>
              </a:rPr>
              <a:t>是第 </a:t>
            </a:r>
            <a:r>
              <a:rPr lang="en-US" altLang="zh-TW" dirty="0">
                <a:solidFill>
                  <a:srgbClr val="FF0000"/>
                </a:solidFill>
              </a:rPr>
              <a:t>5</a:t>
            </a:r>
            <a:r>
              <a:rPr lang="zh-TW" altLang="en-US" dirty="0">
                <a:solidFill>
                  <a:srgbClr val="FF0000"/>
                </a:solidFill>
              </a:rPr>
              <a:t> 個確定點</a:t>
            </a:r>
            <a:r>
              <a:rPr lang="zh-TW" altLang="en-US" dirty="0"/>
              <a:t>。</a:t>
            </a:r>
          </a:p>
          <a:p>
            <a:endParaRPr lang="zh-TW" altLang="en-US" dirty="0"/>
          </a:p>
        </p:txBody>
      </p:sp>
      <p:sp>
        <p:nvSpPr>
          <p:cNvPr id="6" name="object 6"/>
          <p:cNvSpPr/>
          <p:nvPr/>
        </p:nvSpPr>
        <p:spPr>
          <a:xfrm>
            <a:off x="5694140" y="4650486"/>
            <a:ext cx="411194" cy="369569"/>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5689377" y="4078367"/>
            <a:ext cx="3465338" cy="1490929"/>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5776532" y="4682680"/>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8861773" y="460267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34693" y="41212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701894" y="4715160"/>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2" name="object 12"/>
          <p:cNvSpPr txBox="1"/>
          <p:nvPr/>
        </p:nvSpPr>
        <p:spPr>
          <a:xfrm>
            <a:off x="7071360" y="406689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p:nvPr/>
        </p:nvSpPr>
        <p:spPr>
          <a:xfrm>
            <a:off x="6410516" y="4086035"/>
            <a:ext cx="431959" cy="431959"/>
          </a:xfrm>
          <a:custGeom>
            <a:avLst/>
            <a:gdLst/>
            <a:ahLst/>
            <a:cxnLst/>
            <a:rect l="l" t="t" r="r" b="b"/>
            <a:pathLst>
              <a:path w="575945" h="575945">
                <a:moveTo>
                  <a:pt x="288036" y="0"/>
                </a:moveTo>
                <a:lnTo>
                  <a:pt x="241302" y="3768"/>
                </a:lnTo>
                <a:lnTo>
                  <a:pt x="196973" y="14678"/>
                </a:lnTo>
                <a:lnTo>
                  <a:pt x="155643" y="32136"/>
                </a:lnTo>
                <a:lnTo>
                  <a:pt x="117902" y="55550"/>
                </a:lnTo>
                <a:lnTo>
                  <a:pt x="84343" y="84327"/>
                </a:lnTo>
                <a:lnTo>
                  <a:pt x="55558" y="117875"/>
                </a:lnTo>
                <a:lnTo>
                  <a:pt x="32140" y="155599"/>
                </a:lnTo>
                <a:lnTo>
                  <a:pt x="14679" y="196908"/>
                </a:lnTo>
                <a:lnTo>
                  <a:pt x="3768" y="241209"/>
                </a:lnTo>
                <a:lnTo>
                  <a:pt x="0" y="287908"/>
                </a:lnTo>
                <a:lnTo>
                  <a:pt x="3768" y="334642"/>
                </a:lnTo>
                <a:lnTo>
                  <a:pt x="14679" y="378971"/>
                </a:lnTo>
                <a:lnTo>
                  <a:pt x="32140" y="420301"/>
                </a:lnTo>
                <a:lnTo>
                  <a:pt x="55558" y="458042"/>
                </a:lnTo>
                <a:lnTo>
                  <a:pt x="84343" y="491601"/>
                </a:lnTo>
                <a:lnTo>
                  <a:pt x="117902" y="520386"/>
                </a:lnTo>
                <a:lnTo>
                  <a:pt x="155643" y="543804"/>
                </a:lnTo>
                <a:lnTo>
                  <a:pt x="196973" y="561265"/>
                </a:lnTo>
                <a:lnTo>
                  <a:pt x="241302" y="572176"/>
                </a:lnTo>
                <a:lnTo>
                  <a:pt x="288036" y="575944"/>
                </a:lnTo>
                <a:lnTo>
                  <a:pt x="334735" y="572176"/>
                </a:lnTo>
                <a:lnTo>
                  <a:pt x="379036" y="561265"/>
                </a:lnTo>
                <a:lnTo>
                  <a:pt x="420345" y="543804"/>
                </a:lnTo>
                <a:lnTo>
                  <a:pt x="458069" y="520386"/>
                </a:lnTo>
                <a:lnTo>
                  <a:pt x="491616" y="491601"/>
                </a:lnTo>
                <a:lnTo>
                  <a:pt x="520394" y="458042"/>
                </a:lnTo>
                <a:lnTo>
                  <a:pt x="543808" y="420301"/>
                </a:lnTo>
                <a:lnTo>
                  <a:pt x="561266" y="378971"/>
                </a:lnTo>
                <a:lnTo>
                  <a:pt x="572176" y="334642"/>
                </a:lnTo>
                <a:lnTo>
                  <a:pt x="575945" y="287908"/>
                </a:lnTo>
                <a:lnTo>
                  <a:pt x="572176" y="241209"/>
                </a:lnTo>
                <a:lnTo>
                  <a:pt x="561266" y="196908"/>
                </a:lnTo>
                <a:lnTo>
                  <a:pt x="543808" y="155599"/>
                </a:lnTo>
                <a:lnTo>
                  <a:pt x="520394" y="117875"/>
                </a:lnTo>
                <a:lnTo>
                  <a:pt x="491616" y="84327"/>
                </a:lnTo>
                <a:lnTo>
                  <a:pt x="458069" y="55550"/>
                </a:lnTo>
                <a:lnTo>
                  <a:pt x="420345" y="32136"/>
                </a:lnTo>
                <a:lnTo>
                  <a:pt x="379036" y="14678"/>
                </a:lnTo>
                <a:lnTo>
                  <a:pt x="334735" y="3768"/>
                </a:lnTo>
                <a:lnTo>
                  <a:pt x="288036" y="0"/>
                </a:lnTo>
                <a:close/>
              </a:path>
            </a:pathLst>
          </a:custGeom>
          <a:solidFill>
            <a:srgbClr val="D0CECE"/>
          </a:solidFill>
        </p:spPr>
        <p:txBody>
          <a:bodyPr wrap="square" lIns="0" tIns="0" rIns="0" bIns="0" rtlCol="0"/>
          <a:lstStyle/>
          <a:p>
            <a:endParaRPr sz="1350"/>
          </a:p>
        </p:txBody>
      </p:sp>
      <p:sp>
        <p:nvSpPr>
          <p:cNvPr id="16" name="object 16"/>
          <p:cNvSpPr/>
          <p:nvPr/>
        </p:nvSpPr>
        <p:spPr>
          <a:xfrm>
            <a:off x="6410516" y="4086035"/>
            <a:ext cx="431959" cy="431959"/>
          </a:xfrm>
          <a:custGeom>
            <a:avLst/>
            <a:gdLst/>
            <a:ahLst/>
            <a:cxnLst/>
            <a:rect l="l" t="t" r="r" b="b"/>
            <a:pathLst>
              <a:path w="575945" h="575945">
                <a:moveTo>
                  <a:pt x="0" y="287908"/>
                </a:moveTo>
                <a:lnTo>
                  <a:pt x="3768" y="241209"/>
                </a:lnTo>
                <a:lnTo>
                  <a:pt x="14679" y="196908"/>
                </a:lnTo>
                <a:lnTo>
                  <a:pt x="32140" y="155599"/>
                </a:lnTo>
                <a:lnTo>
                  <a:pt x="55558" y="117875"/>
                </a:lnTo>
                <a:lnTo>
                  <a:pt x="84343" y="84327"/>
                </a:lnTo>
                <a:lnTo>
                  <a:pt x="117902" y="55550"/>
                </a:lnTo>
                <a:lnTo>
                  <a:pt x="155643" y="32136"/>
                </a:lnTo>
                <a:lnTo>
                  <a:pt x="196973" y="14678"/>
                </a:lnTo>
                <a:lnTo>
                  <a:pt x="241302" y="3768"/>
                </a:lnTo>
                <a:lnTo>
                  <a:pt x="288036" y="0"/>
                </a:lnTo>
                <a:lnTo>
                  <a:pt x="334735" y="3768"/>
                </a:lnTo>
                <a:lnTo>
                  <a:pt x="379036" y="14678"/>
                </a:lnTo>
                <a:lnTo>
                  <a:pt x="420345" y="32136"/>
                </a:lnTo>
                <a:lnTo>
                  <a:pt x="458069" y="55550"/>
                </a:lnTo>
                <a:lnTo>
                  <a:pt x="491616" y="84327"/>
                </a:lnTo>
                <a:lnTo>
                  <a:pt x="520394" y="117875"/>
                </a:lnTo>
                <a:lnTo>
                  <a:pt x="543808" y="155599"/>
                </a:lnTo>
                <a:lnTo>
                  <a:pt x="561266" y="196908"/>
                </a:lnTo>
                <a:lnTo>
                  <a:pt x="572176" y="241209"/>
                </a:lnTo>
                <a:lnTo>
                  <a:pt x="575945" y="287908"/>
                </a:lnTo>
                <a:lnTo>
                  <a:pt x="572176" y="334642"/>
                </a:lnTo>
                <a:lnTo>
                  <a:pt x="561266" y="378971"/>
                </a:lnTo>
                <a:lnTo>
                  <a:pt x="543808" y="420301"/>
                </a:lnTo>
                <a:lnTo>
                  <a:pt x="520394" y="458042"/>
                </a:lnTo>
                <a:lnTo>
                  <a:pt x="491616" y="491601"/>
                </a:lnTo>
                <a:lnTo>
                  <a:pt x="458069" y="520386"/>
                </a:lnTo>
                <a:lnTo>
                  <a:pt x="420345" y="543804"/>
                </a:lnTo>
                <a:lnTo>
                  <a:pt x="379036" y="561265"/>
                </a:lnTo>
                <a:lnTo>
                  <a:pt x="334735" y="572176"/>
                </a:lnTo>
                <a:lnTo>
                  <a:pt x="288036" y="575944"/>
                </a:lnTo>
                <a:lnTo>
                  <a:pt x="241302" y="572176"/>
                </a:lnTo>
                <a:lnTo>
                  <a:pt x="196973" y="561265"/>
                </a:lnTo>
                <a:lnTo>
                  <a:pt x="155643" y="543804"/>
                </a:lnTo>
                <a:lnTo>
                  <a:pt x="117902" y="520386"/>
                </a:lnTo>
                <a:lnTo>
                  <a:pt x="84343" y="491601"/>
                </a:lnTo>
                <a:lnTo>
                  <a:pt x="55558" y="458042"/>
                </a:lnTo>
                <a:lnTo>
                  <a:pt x="32140" y="420301"/>
                </a:lnTo>
                <a:lnTo>
                  <a:pt x="14679" y="378971"/>
                </a:lnTo>
                <a:lnTo>
                  <a:pt x="3768" y="334642"/>
                </a:lnTo>
                <a:lnTo>
                  <a:pt x="0" y="287908"/>
                </a:lnTo>
                <a:close/>
              </a:path>
            </a:pathLst>
          </a:custGeom>
          <a:ln w="28575">
            <a:solidFill>
              <a:srgbClr val="000000"/>
            </a:solidFill>
          </a:ln>
        </p:spPr>
        <p:txBody>
          <a:bodyPr wrap="square" lIns="0" tIns="0" rIns="0" bIns="0" rtlCol="0"/>
          <a:lstStyle/>
          <a:p>
            <a:endParaRPr sz="1350"/>
          </a:p>
        </p:txBody>
      </p:sp>
      <p:sp>
        <p:nvSpPr>
          <p:cNvPr id="17" name="object 17"/>
          <p:cNvSpPr txBox="1"/>
          <p:nvPr/>
        </p:nvSpPr>
        <p:spPr>
          <a:xfrm>
            <a:off x="6549676" y="414914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20" name="object 20"/>
          <p:cNvSpPr txBox="1"/>
          <p:nvPr/>
        </p:nvSpPr>
        <p:spPr>
          <a:xfrm>
            <a:off x="7142036" y="5161444"/>
            <a:ext cx="222885" cy="230352"/>
          </a:xfrm>
          <a:prstGeom prst="rect">
            <a:avLst/>
          </a:prstGeom>
        </p:spPr>
        <p:txBody>
          <a:bodyPr vert="horz" wrap="square" lIns="0" tIns="22384" rIns="0" bIns="0" rtlCol="0">
            <a:spAutoFit/>
          </a:bodyPr>
          <a:lstStyle/>
          <a:p>
            <a:pPr marL="9525">
              <a:spcBef>
                <a:spcPts val="176"/>
              </a:spcBef>
            </a:pPr>
            <a:r>
              <a:rPr sz="1350" b="1" spc="-8" dirty="0">
                <a:solidFill>
                  <a:srgbClr val="385622"/>
                </a:solidFill>
                <a:latin typeface="微軟正黑體"/>
                <a:cs typeface="微軟正黑體"/>
              </a:rPr>
              <a:t>50</a:t>
            </a:r>
            <a:endParaRPr sz="1350">
              <a:latin typeface="微軟正黑體"/>
              <a:cs typeface="微軟正黑體"/>
            </a:endParaRPr>
          </a:p>
        </p:txBody>
      </p:sp>
      <p:sp>
        <p:nvSpPr>
          <p:cNvPr id="21" name="object 21"/>
          <p:cNvSpPr txBox="1"/>
          <p:nvPr/>
        </p:nvSpPr>
        <p:spPr>
          <a:xfrm>
            <a:off x="7843075" y="5193940"/>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22" name="object 22"/>
          <p:cNvSpPr txBox="1"/>
          <p:nvPr/>
        </p:nvSpPr>
        <p:spPr>
          <a:xfrm>
            <a:off x="6557486" y="5203999"/>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7"/>
          <p:cNvGraphicFramePr>
            <a:graphicFrameLocks noGrp="1"/>
          </p:cNvGraphicFramePr>
          <p:nvPr/>
        </p:nvGraphicFramePr>
        <p:xfrm>
          <a:off x="1464850" y="2900363"/>
          <a:ext cx="5096354" cy="742759"/>
        </p:xfrm>
        <a:graphic>
          <a:graphicData uri="http://schemas.openxmlformats.org/drawingml/2006/table">
            <a:tbl>
              <a:tblPr firstRow="1" bandRow="1">
                <a:tableStyleId>{2D5ABB26-0587-4C30-8999-92F81FD0307C}</a:tableStyleId>
              </a:tblPr>
              <a:tblGrid>
                <a:gridCol w="738664">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6758">
                  <a:extLst>
                    <a:ext uri="{9D8B030D-6E8A-4147-A177-3AD203B41FA5}">
                      <a16:colId xmlns:a16="http://schemas.microsoft.com/office/drawing/2014/main" val="20002"/>
                    </a:ext>
                  </a:extLst>
                </a:gridCol>
                <a:gridCol w="726758">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27234">
                  <a:extLst>
                    <a:ext uri="{9D8B030D-6E8A-4147-A177-3AD203B41FA5}">
                      <a16:colId xmlns:a16="http://schemas.microsoft.com/office/drawing/2014/main" val="20005"/>
                    </a:ext>
                  </a:extLst>
                </a:gridCol>
                <a:gridCol w="731044">
                  <a:extLst>
                    <a:ext uri="{9D8B030D-6E8A-4147-A177-3AD203B41FA5}">
                      <a16:colId xmlns:a16="http://schemas.microsoft.com/office/drawing/2014/main" val="20006"/>
                    </a:ext>
                  </a:extLst>
                </a:gridCol>
              </a:tblGrid>
              <a:tr h="371370">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algn="ctr">
                        <a:lnSpc>
                          <a:spcPct val="100000"/>
                        </a:lnSpc>
                        <a:spcBef>
                          <a:spcPts val="695"/>
                        </a:spcBef>
                      </a:pPr>
                      <a:r>
                        <a:rPr sz="1500" b="1" dirty="0">
                          <a:solidFill>
                            <a:srgbClr val="FFFFFF"/>
                          </a:solidFill>
                          <a:latin typeface="微軟正黑體"/>
                          <a:cs typeface="微軟正黑體"/>
                        </a:rPr>
                        <a:t>1</a:t>
                      </a:r>
                      <a:endParaRPr sz="1500">
                        <a:latin typeface="微軟正黑體"/>
                        <a:cs typeface="微軟正黑體"/>
                      </a:endParaRPr>
                    </a:p>
                  </a:txBody>
                  <a:tcPr marL="0" marR="0" marT="66199" marB="0">
                    <a:lnT w="76200">
                      <a:solidFill>
                        <a:srgbClr val="006FC0"/>
                      </a:solidFill>
                      <a:prstDash val="solid"/>
                    </a:lnT>
                    <a:solidFill>
                      <a:srgbClr val="000000"/>
                    </a:solidFill>
                  </a:tcPr>
                </a:tc>
                <a:tc>
                  <a:txBody>
                    <a:bodyPr/>
                    <a:lstStyle/>
                    <a:p>
                      <a:pPr marL="1905" algn="ctr">
                        <a:lnSpc>
                          <a:spcPct val="100000"/>
                        </a:lnSpc>
                        <a:spcBef>
                          <a:spcPts val="695"/>
                        </a:spcBef>
                      </a:pPr>
                      <a:r>
                        <a:rPr sz="1500" b="1" dirty="0">
                          <a:solidFill>
                            <a:srgbClr val="FFFFFF"/>
                          </a:solidFill>
                          <a:latin typeface="微軟正黑體"/>
                          <a:cs typeface="微軟正黑體"/>
                        </a:rPr>
                        <a:t>2</a:t>
                      </a:r>
                      <a:endParaRPr sz="1500">
                        <a:latin typeface="微軟正黑體"/>
                        <a:cs typeface="微軟正黑體"/>
                      </a:endParaRPr>
                    </a:p>
                  </a:txBody>
                  <a:tcPr marL="0" marR="0" marT="66199" marB="0">
                    <a:solidFill>
                      <a:srgbClr val="000000"/>
                    </a:solidFill>
                  </a:tcPr>
                </a:tc>
                <a:tc>
                  <a:txBody>
                    <a:bodyPr/>
                    <a:lstStyle/>
                    <a:p>
                      <a:pPr marL="2540" algn="ctr">
                        <a:lnSpc>
                          <a:spcPct val="100000"/>
                        </a:lnSpc>
                        <a:spcBef>
                          <a:spcPts val="695"/>
                        </a:spcBef>
                      </a:pPr>
                      <a:r>
                        <a:rPr sz="1500" b="1" dirty="0">
                          <a:solidFill>
                            <a:srgbClr val="FFFFFF"/>
                          </a:solidFill>
                          <a:latin typeface="微軟正黑體"/>
                          <a:cs typeface="微軟正黑體"/>
                        </a:rPr>
                        <a:t>3</a:t>
                      </a:r>
                      <a:endParaRPr sz="1500">
                        <a:latin typeface="微軟正黑體"/>
                        <a:cs typeface="微軟正黑體"/>
                      </a:endParaRPr>
                    </a:p>
                  </a:txBody>
                  <a:tcPr marL="0" marR="0" marT="66199" marB="0">
                    <a:solidFill>
                      <a:srgbClr val="000000"/>
                    </a:solidFill>
                  </a:tcPr>
                </a:tc>
                <a:tc>
                  <a:txBody>
                    <a:bodyPr/>
                    <a:lstStyle/>
                    <a:p>
                      <a:pPr marL="2540" algn="ctr">
                        <a:lnSpc>
                          <a:spcPct val="100000"/>
                        </a:lnSpc>
                        <a:spcBef>
                          <a:spcPts val="695"/>
                        </a:spcBef>
                      </a:pPr>
                      <a:r>
                        <a:rPr sz="1500" b="1" dirty="0">
                          <a:solidFill>
                            <a:srgbClr val="FFFFFF"/>
                          </a:solidFill>
                          <a:latin typeface="微軟正黑體"/>
                          <a:cs typeface="微軟正黑體"/>
                        </a:rPr>
                        <a:t>4</a:t>
                      </a:r>
                      <a:endParaRPr sz="1500">
                        <a:latin typeface="微軟正黑體"/>
                        <a:cs typeface="微軟正黑體"/>
                      </a:endParaRPr>
                    </a:p>
                  </a:txBody>
                  <a:tcPr marL="0" marR="0" marT="66199" marB="0">
                    <a:solidFill>
                      <a:srgbClr val="000000"/>
                    </a:solidFill>
                  </a:tcPr>
                </a:tc>
                <a:tc>
                  <a:txBody>
                    <a:bodyPr/>
                    <a:lstStyle/>
                    <a:p>
                      <a:pPr marL="1905" algn="ctr">
                        <a:lnSpc>
                          <a:spcPct val="100000"/>
                        </a:lnSpc>
                        <a:spcBef>
                          <a:spcPts val="695"/>
                        </a:spcBef>
                      </a:pPr>
                      <a:r>
                        <a:rPr sz="1500" b="1" dirty="0">
                          <a:solidFill>
                            <a:srgbClr val="FFFFFF"/>
                          </a:solidFill>
                          <a:latin typeface="微軟正黑體"/>
                          <a:cs typeface="微軟正黑體"/>
                        </a:rPr>
                        <a:t>5</a:t>
                      </a:r>
                      <a:endParaRPr sz="1500">
                        <a:latin typeface="微軟正黑體"/>
                        <a:cs typeface="微軟正黑體"/>
                      </a:endParaRPr>
                    </a:p>
                  </a:txBody>
                  <a:tcPr marL="0" marR="0" marT="66199" marB="0">
                    <a:solidFill>
                      <a:srgbClr val="000000"/>
                    </a:solidFill>
                  </a:tcPr>
                </a:tc>
                <a:tc>
                  <a:txBody>
                    <a:bodyPr/>
                    <a:lstStyle/>
                    <a:p>
                      <a:pPr algn="ctr">
                        <a:lnSpc>
                          <a:spcPct val="100000"/>
                        </a:lnSpc>
                        <a:spcBef>
                          <a:spcPts val="695"/>
                        </a:spcBef>
                      </a:pPr>
                      <a:r>
                        <a:rPr sz="1500" b="1" dirty="0">
                          <a:solidFill>
                            <a:srgbClr val="FFFFFF"/>
                          </a:solidFill>
                          <a:latin typeface="微軟正黑體"/>
                          <a:cs typeface="微軟正黑體"/>
                        </a:rPr>
                        <a:t>6</a:t>
                      </a:r>
                      <a:endParaRPr sz="1500">
                        <a:latin typeface="微軟正黑體"/>
                        <a:cs typeface="微軟正黑體"/>
                      </a:endParaRPr>
                    </a:p>
                  </a:txBody>
                  <a:tcPr marL="0" marR="0" marT="66199" marB="0">
                    <a:solidFill>
                      <a:srgbClr val="000000"/>
                    </a:solidFill>
                  </a:tcPr>
                </a:tc>
                <a:extLst>
                  <a:ext uri="{0D108BD9-81ED-4DB2-BD59-A6C34878D82A}">
                    <a16:rowId xmlns:a16="http://schemas.microsoft.com/office/drawing/2014/main" val="10000"/>
                  </a:ext>
                </a:extLst>
              </a:tr>
              <a:tr h="371389">
                <a:tc>
                  <a:txBody>
                    <a:bodyPr/>
                    <a:lstStyle/>
                    <a:p>
                      <a:pPr marL="235585">
                        <a:lnSpc>
                          <a:spcPct val="100000"/>
                        </a:lnSpc>
                        <a:spcBef>
                          <a:spcPts val="700"/>
                        </a:spcBef>
                      </a:pPr>
                      <a:r>
                        <a:rPr sz="1500" dirty="0">
                          <a:latin typeface="微軟正黑體"/>
                          <a:cs typeface="微軟正黑體"/>
                        </a:rPr>
                        <a:t>距離</a:t>
                      </a:r>
                      <a:endParaRPr sz="1500">
                        <a:latin typeface="微軟正黑體"/>
                        <a:cs typeface="微軟正黑體"/>
                      </a:endParaRPr>
                    </a:p>
                  </a:txBody>
                  <a:tcPr marL="0" marR="0" marT="66675" marB="0"/>
                </a:tc>
                <a:tc>
                  <a:txBody>
                    <a:bodyPr/>
                    <a:lstStyle/>
                    <a:p>
                      <a:pPr algn="ctr">
                        <a:lnSpc>
                          <a:spcPct val="100000"/>
                        </a:lnSpc>
                        <a:spcBef>
                          <a:spcPts val="700"/>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66675" marB="0">
                    <a:lnB w="76200">
                      <a:solidFill>
                        <a:srgbClr val="006FC0"/>
                      </a:solidFill>
                      <a:prstDash val="solid"/>
                    </a:lnB>
                  </a:tcPr>
                </a:tc>
                <a:tc>
                  <a:txBody>
                    <a:bodyPr/>
                    <a:lstStyle/>
                    <a:p>
                      <a:pPr algn="ctr">
                        <a:lnSpc>
                          <a:spcPct val="100000"/>
                        </a:lnSpc>
                        <a:spcBef>
                          <a:spcPts val="70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dirty="0">
                          <a:latin typeface="微軟正黑體"/>
                          <a:cs typeface="微軟正黑體"/>
                        </a:rPr>
                        <a:t>40</a:t>
                      </a:r>
                      <a:endParaRPr sz="1500">
                        <a:latin typeface="微軟正黑體"/>
                        <a:cs typeface="微軟正黑體"/>
                      </a:endParaRPr>
                    </a:p>
                  </a:txBody>
                  <a:tcPr marL="0" marR="0" marT="66675" marB="0"/>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21</a:t>
                      </a:r>
                      <a:endParaRPr sz="1500" dirty="0">
                        <a:latin typeface="微軟正黑體"/>
                        <a:cs typeface="微軟正黑體"/>
                      </a:endParaRPr>
                    </a:p>
                  </a:txBody>
                  <a:tcPr marL="0" marR="0" marT="66675" marB="0">
                    <a:solidFill>
                      <a:srgbClr val="7E7E7E"/>
                    </a:solidFill>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altLang="zh-TW" dirty="0"/>
              <a:t>Dijkstra </a:t>
            </a:r>
            <a:r>
              <a:rPr lang="zh-TW" altLang="en-US" dirty="0"/>
              <a:t>演算法</a:t>
            </a:r>
            <a:r>
              <a:rPr lang="en-US" altLang="zh-TW" dirty="0"/>
              <a:t>– </a:t>
            </a:r>
            <a:r>
              <a:rPr lang="zh-TW" altLang="en-US" dirty="0"/>
              <a:t>步驟</a:t>
            </a:r>
            <a:r>
              <a:rPr lang="en-US" altLang="zh-TW" dirty="0"/>
              <a:t>6 &lt;</a:t>
            </a:r>
            <a:r>
              <a:rPr lang="zh-TW" altLang="en-US" dirty="0"/>
              <a:t>第</a:t>
            </a:r>
            <a:r>
              <a:rPr lang="en-US" altLang="zh-TW" dirty="0"/>
              <a:t>5</a:t>
            </a:r>
            <a:r>
              <a:rPr lang="zh-TW" altLang="en-US" dirty="0"/>
              <a:t>個確定點</a:t>
            </a:r>
            <a:r>
              <a:rPr lang="en-US" altLang="zh-TW" dirty="0"/>
              <a:t>&gt;</a:t>
            </a:r>
            <a:endParaRPr lang="zh-TW" altLang="en-US" dirty="0"/>
          </a:p>
        </p:txBody>
      </p:sp>
      <p:sp>
        <p:nvSpPr>
          <p:cNvPr id="3" name="object 3"/>
          <p:cNvSpPr txBox="1"/>
          <p:nvPr/>
        </p:nvSpPr>
        <p:spPr>
          <a:xfrm>
            <a:off x="2949893" y="2376045"/>
            <a:ext cx="2972276" cy="286617"/>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dirty="0">
                <a:latin typeface="微軟正黑體"/>
                <a:cs typeface="微軟正黑體"/>
              </a:rPr>
              <a:t>節點</a:t>
            </a:r>
            <a:r>
              <a:rPr spc="-26" dirty="0">
                <a:latin typeface="微軟正黑體"/>
                <a:cs typeface="微軟正黑體"/>
              </a:rPr>
              <a:t> </a:t>
            </a:r>
            <a:r>
              <a:rPr dirty="0">
                <a:latin typeface="微軟正黑體"/>
                <a:cs typeface="微軟正黑體"/>
              </a:rPr>
              <a:t>4</a:t>
            </a:r>
            <a:r>
              <a:rPr spc="-19" dirty="0">
                <a:latin typeface="微軟正黑體"/>
                <a:cs typeface="微軟正黑體"/>
              </a:rPr>
              <a:t> </a:t>
            </a:r>
            <a:r>
              <a:rPr dirty="0">
                <a:latin typeface="微軟正黑體"/>
                <a:cs typeface="微軟正黑體"/>
              </a:rPr>
              <a:t>成為</a:t>
            </a:r>
            <a:r>
              <a:rPr b="1" dirty="0">
                <a:solidFill>
                  <a:srgbClr val="C00000"/>
                </a:solidFill>
                <a:latin typeface="微軟正黑體"/>
                <a:cs typeface="微軟正黑體"/>
              </a:rPr>
              <a:t>第</a:t>
            </a:r>
            <a:r>
              <a:rPr b="1" spc="-19" dirty="0">
                <a:solidFill>
                  <a:srgbClr val="C00000"/>
                </a:solidFill>
                <a:latin typeface="微軟正黑體"/>
                <a:cs typeface="微軟正黑體"/>
              </a:rPr>
              <a:t> </a:t>
            </a:r>
            <a:r>
              <a:rPr b="1" dirty="0">
                <a:solidFill>
                  <a:srgbClr val="C00000"/>
                </a:solidFill>
                <a:latin typeface="微軟正黑體"/>
                <a:cs typeface="微軟正黑體"/>
              </a:rPr>
              <a:t>5</a:t>
            </a:r>
            <a:r>
              <a:rPr b="1" spc="-30" dirty="0">
                <a:solidFill>
                  <a:srgbClr val="C00000"/>
                </a:solidFill>
                <a:latin typeface="微軟正黑體"/>
                <a:cs typeface="微軟正黑體"/>
              </a:rPr>
              <a:t> </a:t>
            </a:r>
            <a:r>
              <a:rPr b="1" dirty="0">
                <a:solidFill>
                  <a:srgbClr val="C00000"/>
                </a:solidFill>
                <a:latin typeface="微軟正黑體"/>
                <a:cs typeface="微軟正黑體"/>
              </a:rPr>
              <a:t>個確定點</a:t>
            </a:r>
            <a:r>
              <a:rPr dirty="0">
                <a:latin typeface="微軟正黑體"/>
                <a:cs typeface="微軟正黑體"/>
              </a:rPr>
              <a:t>。</a:t>
            </a:r>
          </a:p>
        </p:txBody>
      </p:sp>
      <p:sp>
        <p:nvSpPr>
          <p:cNvPr id="8" name="object 8"/>
          <p:cNvSpPr/>
          <p:nvPr/>
        </p:nvSpPr>
        <p:spPr>
          <a:xfrm>
            <a:off x="2755011" y="4712779"/>
            <a:ext cx="411194" cy="36963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750248" y="4137612"/>
            <a:ext cx="3465338" cy="1494025"/>
          </a:xfrm>
          <a:prstGeom prst="rect">
            <a:avLst/>
          </a:prstGeom>
          <a:blipFill>
            <a:blip r:embed="rId3" cstate="print"/>
            <a:stretch>
              <a:fillRect/>
            </a:stretch>
          </a:blipFill>
        </p:spPr>
        <p:txBody>
          <a:bodyPr wrap="square" lIns="0" tIns="0" rIns="0" bIns="0" rtlCol="0"/>
          <a:lstStyle/>
          <a:p>
            <a:endParaRPr sz="1350"/>
          </a:p>
        </p:txBody>
      </p:sp>
      <p:sp>
        <p:nvSpPr>
          <p:cNvPr id="10" name="object 10"/>
          <p:cNvSpPr txBox="1"/>
          <p:nvPr/>
        </p:nvSpPr>
        <p:spPr>
          <a:xfrm>
            <a:off x="2837211" y="4745164"/>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16" name="object 16"/>
          <p:cNvSpPr txBox="1"/>
          <p:nvPr/>
        </p:nvSpPr>
        <p:spPr>
          <a:xfrm>
            <a:off x="4300538" y="5304107"/>
            <a:ext cx="222885" cy="230352"/>
          </a:xfrm>
          <a:prstGeom prst="rect">
            <a:avLst/>
          </a:prstGeom>
        </p:spPr>
        <p:txBody>
          <a:bodyPr vert="horz" wrap="square" lIns="0" tIns="22384" rIns="0" bIns="0" rtlCol="0">
            <a:spAutoFit/>
          </a:bodyPr>
          <a:lstStyle/>
          <a:p>
            <a:pPr marL="9525">
              <a:spcBef>
                <a:spcPts val="176"/>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7" name="object 17"/>
          <p:cNvSpPr txBox="1"/>
          <p:nvPr/>
        </p:nvSpPr>
        <p:spPr>
          <a:xfrm>
            <a:off x="5001577" y="5336358"/>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18" name="object 18"/>
          <p:cNvSpPr txBox="1"/>
          <p:nvPr/>
        </p:nvSpPr>
        <p:spPr>
          <a:xfrm>
            <a:off x="3715988" y="5346645"/>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
        <p:nvSpPr>
          <p:cNvPr id="11" name="object 11"/>
          <p:cNvSpPr txBox="1"/>
          <p:nvPr/>
        </p:nvSpPr>
        <p:spPr>
          <a:xfrm>
            <a:off x="5922169" y="4664926"/>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2" name="object 12"/>
          <p:cNvSpPr txBox="1"/>
          <p:nvPr/>
        </p:nvSpPr>
        <p:spPr>
          <a:xfrm>
            <a:off x="4895087" y="418347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3" name="object 13"/>
          <p:cNvSpPr txBox="1"/>
          <p:nvPr/>
        </p:nvSpPr>
        <p:spPr>
          <a:xfrm>
            <a:off x="4762287" y="4777549"/>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4131754" y="4129088"/>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txBox="1"/>
          <p:nvPr/>
        </p:nvSpPr>
        <p:spPr>
          <a:xfrm>
            <a:off x="3610165" y="4211575"/>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Dijkstra </a:t>
            </a:r>
            <a:r>
              <a:rPr lang="zh-TW" altLang="en-US"/>
              <a:t>演算法</a:t>
            </a:r>
            <a:r>
              <a:rPr lang="en-US" altLang="zh-TW"/>
              <a:t>– </a:t>
            </a:r>
            <a:r>
              <a:rPr lang="zh-TW" altLang="en-US"/>
              <a:t>步驟</a:t>
            </a:r>
            <a:r>
              <a:rPr lang="en-US" altLang="zh-TW"/>
              <a:t>7 &lt;</a:t>
            </a:r>
            <a:r>
              <a:rPr lang="zh-TW" altLang="en-US"/>
              <a:t>完成</a:t>
            </a:r>
            <a:r>
              <a:rPr lang="en-US" altLang="zh-TW"/>
              <a:t>&gt;</a:t>
            </a:r>
            <a:endParaRPr lang="zh-TW" altLang="en-US" dirty="0"/>
          </a:p>
        </p:txBody>
      </p:sp>
      <p:sp>
        <p:nvSpPr>
          <p:cNvPr id="20" name="內容版面配置區 19">
            <a:extLst>
              <a:ext uri="{FF2B5EF4-FFF2-40B4-BE49-F238E27FC236}">
                <a16:creationId xmlns:a16="http://schemas.microsoft.com/office/drawing/2014/main" id="{2D0269AB-4152-42FE-97CD-D0E0ADB8D1DF}"/>
              </a:ext>
            </a:extLst>
          </p:cNvPr>
          <p:cNvSpPr>
            <a:spLocks noGrp="1"/>
          </p:cNvSpPr>
          <p:nvPr>
            <p:ph idx="1"/>
          </p:nvPr>
        </p:nvSpPr>
        <p:spPr/>
        <p:txBody>
          <a:bodyPr/>
          <a:lstStyle/>
          <a:p>
            <a:r>
              <a:rPr lang="zh-TW" altLang="en-US"/>
              <a:t>步驟 </a:t>
            </a:r>
            <a:r>
              <a:rPr lang="en-US" altLang="zh-TW"/>
              <a:t>7</a:t>
            </a:r>
            <a:r>
              <a:rPr lang="zh-TW" altLang="en-US"/>
              <a:t>：已經完成節點 </a:t>
            </a:r>
            <a:r>
              <a:rPr lang="en-US" altLang="zh-TW"/>
              <a:t>1</a:t>
            </a:r>
            <a:r>
              <a:rPr lang="zh-TW" altLang="en-US"/>
              <a:t> 到各節點的最短路徑，最後只要根據需求回傳所需 要的路徑長度或是路徑資料就完成了！</a:t>
            </a:r>
          </a:p>
          <a:p>
            <a:endParaRPr lang="zh-TW" altLang="en-US" dirty="0"/>
          </a:p>
        </p:txBody>
      </p:sp>
      <p:sp>
        <p:nvSpPr>
          <p:cNvPr id="6" name="object 6"/>
          <p:cNvSpPr/>
          <p:nvPr/>
        </p:nvSpPr>
        <p:spPr>
          <a:xfrm>
            <a:off x="2704338" y="3466576"/>
            <a:ext cx="371475" cy="309896"/>
          </a:xfrm>
          <a:prstGeom prst="rect">
            <a:avLst/>
          </a:prstGeom>
          <a:blipFill>
            <a:blip r:embed="rId2"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nvGraphicFramePr>
        <p:xfrm>
          <a:off x="1785461" y="3051714"/>
          <a:ext cx="5095875" cy="742854"/>
        </p:xfrm>
        <a:graphic>
          <a:graphicData uri="http://schemas.openxmlformats.org/drawingml/2006/table">
            <a:tbl>
              <a:tblPr firstRow="1" bandRow="1">
                <a:tableStyleId>{2D5ABB26-0587-4C30-8999-92F81FD0307C}</a:tableStyleId>
              </a:tblPr>
              <a:tblGrid>
                <a:gridCol w="739139">
                  <a:extLst>
                    <a:ext uri="{9D8B030D-6E8A-4147-A177-3AD203B41FA5}">
                      <a16:colId xmlns:a16="http://schemas.microsoft.com/office/drawing/2014/main" val="20000"/>
                    </a:ext>
                  </a:extLst>
                </a:gridCol>
                <a:gridCol w="718661">
                  <a:extLst>
                    <a:ext uri="{9D8B030D-6E8A-4147-A177-3AD203B41FA5}">
                      <a16:colId xmlns:a16="http://schemas.microsoft.com/office/drawing/2014/main" val="20001"/>
                    </a:ext>
                  </a:extLst>
                </a:gridCol>
                <a:gridCol w="726758">
                  <a:extLst>
                    <a:ext uri="{9D8B030D-6E8A-4147-A177-3AD203B41FA5}">
                      <a16:colId xmlns:a16="http://schemas.microsoft.com/office/drawing/2014/main" val="20002"/>
                    </a:ext>
                  </a:extLst>
                </a:gridCol>
                <a:gridCol w="726758">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26758">
                  <a:extLst>
                    <a:ext uri="{9D8B030D-6E8A-4147-A177-3AD203B41FA5}">
                      <a16:colId xmlns:a16="http://schemas.microsoft.com/office/drawing/2014/main" val="20005"/>
                    </a:ext>
                  </a:extLst>
                </a:gridCol>
                <a:gridCol w="731043">
                  <a:extLst>
                    <a:ext uri="{9D8B030D-6E8A-4147-A177-3AD203B41FA5}">
                      <a16:colId xmlns:a16="http://schemas.microsoft.com/office/drawing/2014/main" val="20006"/>
                    </a:ext>
                  </a:extLst>
                </a:gridCol>
              </a:tblGrid>
              <a:tr h="371465">
                <a:tc>
                  <a:txBody>
                    <a:bodyPr/>
                    <a:lstStyle/>
                    <a:p>
                      <a:pPr>
                        <a:lnSpc>
                          <a:spcPct val="100000"/>
                        </a:lnSpc>
                      </a:pPr>
                      <a:endParaRPr sz="1900">
                        <a:latin typeface="Times New Roman"/>
                        <a:cs typeface="Times New Roman"/>
                      </a:endParaRPr>
                    </a:p>
                  </a:txBody>
                  <a:tcPr marL="0" marR="0" marT="0"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71389">
                <a:tc>
                  <a:txBody>
                    <a:bodyPr/>
                    <a:lstStyle/>
                    <a:p>
                      <a:pPr marL="235585">
                        <a:lnSpc>
                          <a:spcPct val="100000"/>
                        </a:lnSpc>
                        <a:spcBef>
                          <a:spcPts val="700"/>
                        </a:spcBef>
                      </a:pPr>
                      <a:r>
                        <a:rPr sz="1500" dirty="0">
                          <a:latin typeface="微軟正黑體"/>
                          <a:cs typeface="微軟正黑體"/>
                        </a:rPr>
                        <a:t>距離</a:t>
                      </a:r>
                      <a:endParaRPr sz="1500">
                        <a:latin typeface="微軟正黑體"/>
                        <a:cs typeface="微軟正黑體"/>
                      </a:endParaRPr>
                    </a:p>
                  </a:txBody>
                  <a:tcPr marL="0" marR="0" marT="66675" marB="0"/>
                </a:tc>
                <a:tc>
                  <a:txBody>
                    <a:bodyPr/>
                    <a:lstStyle/>
                    <a:p>
                      <a:pPr algn="ctr">
                        <a:lnSpc>
                          <a:spcPct val="100000"/>
                        </a:lnSpc>
                        <a:spcBef>
                          <a:spcPts val="700"/>
                        </a:spcBef>
                      </a:pPr>
                      <a:r>
                        <a:rPr sz="1500" b="1" dirty="0">
                          <a:solidFill>
                            <a:srgbClr val="006FC0"/>
                          </a:solidFill>
                          <a:latin typeface="微軟正黑體"/>
                          <a:cs typeface="微軟正黑體"/>
                        </a:rPr>
                        <a:t>0</a:t>
                      </a:r>
                      <a:endParaRPr sz="1500">
                        <a:latin typeface="微軟正黑體"/>
                        <a:cs typeface="微軟正黑體"/>
                      </a:endParaRPr>
                    </a:p>
                  </a:txBody>
                  <a:tcPr marL="0" marR="0" marT="66675" marB="0">
                    <a:lnB w="76200">
                      <a:solidFill>
                        <a:srgbClr val="006FC0"/>
                      </a:solidFill>
                      <a:prstDash val="solid"/>
                    </a:lnB>
                  </a:tcPr>
                </a:tc>
                <a:tc>
                  <a:txBody>
                    <a:bodyPr/>
                    <a:lstStyle/>
                    <a:p>
                      <a:pPr algn="ctr">
                        <a:lnSpc>
                          <a:spcPct val="100000"/>
                        </a:lnSpc>
                        <a:spcBef>
                          <a:spcPts val="700"/>
                        </a:spcBef>
                      </a:pPr>
                      <a:r>
                        <a:rPr sz="1500" b="1" spc="-10" dirty="0">
                          <a:solidFill>
                            <a:srgbClr val="FFFFFF"/>
                          </a:solidFill>
                          <a:latin typeface="微軟正黑體"/>
                          <a:cs typeface="微軟正黑體"/>
                        </a:rPr>
                        <a:t>10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40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20</a:t>
                      </a:r>
                      <a:endParaRPr sz="1500">
                        <a:latin typeface="微軟正黑體"/>
                        <a:cs typeface="微軟正黑體"/>
                      </a:endParaRPr>
                    </a:p>
                  </a:txBody>
                  <a:tcPr marL="0" marR="0" marT="66675" marB="0">
                    <a:solidFill>
                      <a:srgbClr val="7E7E7E"/>
                    </a:solidFill>
                  </a:tcPr>
                </a:tc>
                <a:tc>
                  <a:txBody>
                    <a:bodyPr/>
                    <a:lstStyle/>
                    <a:p>
                      <a:pPr algn="ctr">
                        <a:lnSpc>
                          <a:spcPct val="100000"/>
                        </a:lnSpc>
                        <a:spcBef>
                          <a:spcPts val="700"/>
                        </a:spcBef>
                      </a:pPr>
                      <a:r>
                        <a:rPr sz="1500" b="1" spc="-10" dirty="0">
                          <a:solidFill>
                            <a:srgbClr val="FFFFFF"/>
                          </a:solidFill>
                          <a:latin typeface="微軟正黑體"/>
                          <a:cs typeface="微軟正黑體"/>
                        </a:rPr>
                        <a:t>21</a:t>
                      </a:r>
                      <a:endParaRPr sz="1500">
                        <a:latin typeface="微軟正黑體"/>
                        <a:cs typeface="微軟正黑體"/>
                      </a:endParaRPr>
                    </a:p>
                  </a:txBody>
                  <a:tcPr marL="0" marR="0" marT="66675" marB="0">
                    <a:solidFill>
                      <a:srgbClr val="7E7E7E"/>
                    </a:solidFill>
                  </a:tcPr>
                </a:tc>
                <a:extLst>
                  <a:ext uri="{0D108BD9-81ED-4DB2-BD59-A6C34878D82A}">
                    <a16:rowId xmlns:a16="http://schemas.microsoft.com/office/drawing/2014/main" val="10001"/>
                  </a:ext>
                </a:extLst>
              </a:tr>
            </a:tbl>
          </a:graphicData>
        </a:graphic>
      </p:graphicFrame>
      <p:sp>
        <p:nvSpPr>
          <p:cNvPr id="8" name="object 8"/>
          <p:cNvSpPr/>
          <p:nvPr/>
        </p:nvSpPr>
        <p:spPr>
          <a:xfrm>
            <a:off x="2853023" y="4792980"/>
            <a:ext cx="411099" cy="369599"/>
          </a:xfrm>
          <a:prstGeom prst="rect">
            <a:avLst/>
          </a:prstGeom>
          <a:blipFill>
            <a:blip r:embed="rId3" cstate="print"/>
            <a:stretch>
              <a:fillRect/>
            </a:stretch>
          </a:blipFill>
        </p:spPr>
        <p:txBody>
          <a:bodyPr wrap="square" lIns="0" tIns="0" rIns="0" bIns="0" rtlCol="0"/>
          <a:lstStyle/>
          <a:p>
            <a:endParaRPr sz="1350"/>
          </a:p>
        </p:txBody>
      </p:sp>
      <p:sp>
        <p:nvSpPr>
          <p:cNvPr id="9" name="object 9"/>
          <p:cNvSpPr/>
          <p:nvPr/>
        </p:nvSpPr>
        <p:spPr>
          <a:xfrm>
            <a:off x="2848261" y="4217812"/>
            <a:ext cx="3465242" cy="1493987"/>
          </a:xfrm>
          <a:prstGeom prst="rect">
            <a:avLst/>
          </a:prstGeom>
          <a:blipFill>
            <a:blip r:embed="rId4" cstate="print"/>
            <a:stretch>
              <a:fillRect/>
            </a:stretch>
          </a:blipFill>
        </p:spPr>
        <p:txBody>
          <a:bodyPr wrap="square" lIns="0" tIns="0" rIns="0" bIns="0" rtlCol="0"/>
          <a:lstStyle/>
          <a:p>
            <a:endParaRPr sz="1350"/>
          </a:p>
        </p:txBody>
      </p:sp>
      <p:sp>
        <p:nvSpPr>
          <p:cNvPr id="10" name="object 10"/>
          <p:cNvSpPr txBox="1"/>
          <p:nvPr/>
        </p:nvSpPr>
        <p:spPr>
          <a:xfrm>
            <a:off x="2935034" y="482513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16" name="object 16"/>
          <p:cNvSpPr txBox="1"/>
          <p:nvPr/>
        </p:nvSpPr>
        <p:spPr>
          <a:xfrm>
            <a:off x="4300538" y="5304107"/>
            <a:ext cx="222885" cy="230352"/>
          </a:xfrm>
          <a:prstGeom prst="rect">
            <a:avLst/>
          </a:prstGeom>
        </p:spPr>
        <p:txBody>
          <a:bodyPr vert="horz" wrap="square" lIns="0" tIns="22384" rIns="0" bIns="0" rtlCol="0">
            <a:spAutoFit/>
          </a:bodyPr>
          <a:lstStyle/>
          <a:p>
            <a:pPr marL="9525">
              <a:spcBef>
                <a:spcPts val="176"/>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7" name="object 17"/>
          <p:cNvSpPr txBox="1"/>
          <p:nvPr/>
        </p:nvSpPr>
        <p:spPr>
          <a:xfrm>
            <a:off x="5001577" y="5336358"/>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4</a:t>
            </a:r>
            <a:endParaRPr>
              <a:latin typeface="微軟正黑體"/>
              <a:cs typeface="微軟正黑體"/>
            </a:endParaRPr>
          </a:p>
        </p:txBody>
      </p:sp>
      <p:sp>
        <p:nvSpPr>
          <p:cNvPr id="18" name="object 18"/>
          <p:cNvSpPr txBox="1"/>
          <p:nvPr/>
        </p:nvSpPr>
        <p:spPr>
          <a:xfrm>
            <a:off x="3715988" y="5346645"/>
            <a:ext cx="155258" cy="303929"/>
          </a:xfrm>
          <a:prstGeom prst="rect">
            <a:avLst/>
          </a:prstGeom>
        </p:spPr>
        <p:txBody>
          <a:bodyPr vert="horz" wrap="square" lIns="0" tIns="26670" rIns="0" bIns="0" rtlCol="0">
            <a:spAutoFit/>
          </a:bodyPr>
          <a:lstStyle/>
          <a:p>
            <a:pPr marL="9525">
              <a:spcBef>
                <a:spcPts val="210"/>
              </a:spcBef>
            </a:pPr>
            <a:r>
              <a:rPr b="1" dirty="0">
                <a:latin typeface="微軟正黑體"/>
                <a:cs typeface="微軟正黑體"/>
              </a:rPr>
              <a:t>2</a:t>
            </a:r>
            <a:endParaRPr>
              <a:latin typeface="微軟正黑體"/>
              <a:cs typeface="微軟正黑體"/>
            </a:endParaRPr>
          </a:p>
        </p:txBody>
      </p:sp>
      <p:sp>
        <p:nvSpPr>
          <p:cNvPr id="11" name="object 11"/>
          <p:cNvSpPr txBox="1"/>
          <p:nvPr/>
        </p:nvSpPr>
        <p:spPr>
          <a:xfrm>
            <a:off x="6020275" y="474516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2" name="object 12"/>
          <p:cNvSpPr txBox="1"/>
          <p:nvPr/>
        </p:nvSpPr>
        <p:spPr>
          <a:xfrm>
            <a:off x="4993195" y="426367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3" name="object 13"/>
          <p:cNvSpPr txBox="1"/>
          <p:nvPr/>
        </p:nvSpPr>
        <p:spPr>
          <a:xfrm>
            <a:off x="4860395" y="4857826"/>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4229861" y="4209288"/>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txBox="1"/>
          <p:nvPr/>
        </p:nvSpPr>
        <p:spPr>
          <a:xfrm>
            <a:off x="3708177" y="4291775"/>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828024C0-4C34-4BDB-97F7-85D1863FF2C4}"/>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3610547" y="1471675"/>
            <a:ext cx="4085429" cy="3861048"/>
          </a:xfrm>
          <a:prstGeom prst="rect">
            <a:avLst/>
          </a:prstGeom>
        </p:spPr>
      </p:pic>
      <p:sp>
        <p:nvSpPr>
          <p:cNvPr id="3" name="object 3"/>
          <p:cNvSpPr txBox="1">
            <a:spLocks noGrp="1"/>
          </p:cNvSpPr>
          <p:nvPr>
            <p:ph type="title"/>
          </p:nvPr>
        </p:nvSpPr>
        <p:spPr/>
        <p:txBody>
          <a:bodyPr/>
          <a:lstStyle/>
          <a:p>
            <a:r>
              <a:rPr lang="en-US" dirty="0"/>
              <a:t>Dijkstra </a:t>
            </a:r>
            <a:r>
              <a:rPr lang="zh-TW" altLang="en-US" dirty="0"/>
              <a:t>實作</a:t>
            </a:r>
          </a:p>
        </p:txBody>
      </p:sp>
      <p:sp>
        <p:nvSpPr>
          <p:cNvPr id="11" name="object 11"/>
          <p:cNvSpPr txBox="1"/>
          <p:nvPr/>
        </p:nvSpPr>
        <p:spPr>
          <a:xfrm>
            <a:off x="117347" y="1990725"/>
            <a:ext cx="3105150" cy="425116"/>
          </a:xfrm>
          <a:prstGeom prst="rect">
            <a:avLst/>
          </a:prstGeom>
        </p:spPr>
        <p:txBody>
          <a:bodyPr vert="horz" wrap="square" lIns="0" tIns="9525" rIns="0" bIns="0" rtlCol="0">
            <a:spAutoFit/>
          </a:bodyPr>
          <a:lstStyle/>
          <a:p>
            <a:pPr marL="9525" marR="3810">
              <a:spcBef>
                <a:spcPts val="75"/>
              </a:spcBef>
            </a:pPr>
            <a:r>
              <a:rPr sz="1350" dirty="0">
                <a:latin typeface="微軟正黑體"/>
                <a:cs typeface="微軟正黑體"/>
              </a:rPr>
              <a:t>若是使用相鄰矩陣記錄圖型結構，那矩陣 內指定節點對應的那行就會是初始距離。</a:t>
            </a:r>
            <a:endParaRPr sz="1350">
              <a:latin typeface="微軟正黑體"/>
              <a:cs typeface="微軟正黑體"/>
            </a:endParaRPr>
          </a:p>
        </p:txBody>
      </p:sp>
      <p:sp>
        <p:nvSpPr>
          <p:cNvPr id="14" name="object 14"/>
          <p:cNvSpPr txBox="1"/>
          <p:nvPr/>
        </p:nvSpPr>
        <p:spPr>
          <a:xfrm>
            <a:off x="583006" y="2710624"/>
            <a:ext cx="2590800" cy="217367"/>
          </a:xfrm>
          <a:prstGeom prst="rect">
            <a:avLst/>
          </a:prstGeom>
        </p:spPr>
        <p:txBody>
          <a:bodyPr vert="horz" wrap="square" lIns="0" tIns="9525" rIns="0" bIns="0" rtlCol="0">
            <a:spAutoFit/>
          </a:bodyPr>
          <a:lstStyle/>
          <a:p>
            <a:pPr marL="9525">
              <a:spcBef>
                <a:spcPts val="75"/>
              </a:spcBef>
            </a:pPr>
            <a:r>
              <a:rPr sz="1350" dirty="0">
                <a:latin typeface="微軟正黑體"/>
                <a:cs typeface="微軟正黑體"/>
              </a:rPr>
              <a:t>若仍有不確定節點，就會持續執行</a:t>
            </a:r>
            <a:endParaRPr sz="1350">
              <a:latin typeface="微軟正黑體"/>
              <a:cs typeface="微軟正黑體"/>
            </a:endParaRPr>
          </a:p>
        </p:txBody>
      </p:sp>
      <p:sp>
        <p:nvSpPr>
          <p:cNvPr id="15" name="object 15"/>
          <p:cNvSpPr txBox="1"/>
          <p:nvPr/>
        </p:nvSpPr>
        <p:spPr>
          <a:xfrm>
            <a:off x="677875" y="3438906"/>
            <a:ext cx="2419350" cy="217367"/>
          </a:xfrm>
          <a:prstGeom prst="rect">
            <a:avLst/>
          </a:prstGeom>
        </p:spPr>
        <p:txBody>
          <a:bodyPr vert="horz" wrap="square" lIns="0" tIns="9525" rIns="0" bIns="0" rtlCol="0">
            <a:spAutoFit/>
          </a:bodyPr>
          <a:lstStyle/>
          <a:p>
            <a:pPr marL="9525">
              <a:spcBef>
                <a:spcPts val="75"/>
              </a:spcBef>
            </a:pPr>
            <a:r>
              <a:rPr sz="1350" dirty="0">
                <a:latin typeface="微軟正黑體"/>
                <a:cs typeface="微軟正黑體"/>
              </a:rPr>
              <a:t>找出不確認集合裡面最短的距離</a:t>
            </a:r>
            <a:endParaRPr sz="1350">
              <a:latin typeface="微軟正黑體"/>
              <a:cs typeface="微軟正黑體"/>
            </a:endParaRPr>
          </a:p>
        </p:txBody>
      </p:sp>
      <p:sp>
        <p:nvSpPr>
          <p:cNvPr id="16" name="object 16"/>
          <p:cNvSpPr txBox="1"/>
          <p:nvPr/>
        </p:nvSpPr>
        <p:spPr>
          <a:xfrm>
            <a:off x="752856" y="4387119"/>
            <a:ext cx="2419350" cy="840615"/>
          </a:xfrm>
          <a:prstGeom prst="rect">
            <a:avLst/>
          </a:prstGeom>
        </p:spPr>
        <p:txBody>
          <a:bodyPr vert="horz" wrap="square" lIns="0" tIns="9525" rIns="0" bIns="0" rtlCol="0">
            <a:spAutoFit/>
          </a:bodyPr>
          <a:lstStyle/>
          <a:p>
            <a:pPr marL="9525" marR="3810" algn="just">
              <a:spcBef>
                <a:spcPts val="75"/>
              </a:spcBef>
            </a:pPr>
            <a:r>
              <a:rPr sz="1350" dirty="0">
                <a:latin typeface="微軟正黑體"/>
                <a:cs typeface="微軟正黑體"/>
              </a:rPr>
              <a:t>找出下一個要從不確定節點集合 移到確定節點集合的結點。也就 是找出可以經過剛剛確定的最短 距離點而縮點距離的點</a:t>
            </a:r>
            <a:endParaRPr sz="1350">
              <a:latin typeface="微軟正黑體"/>
              <a:cs typeface="微軟正黑體"/>
            </a:endParaRPr>
          </a:p>
        </p:txBody>
      </p:sp>
      <p:sp>
        <p:nvSpPr>
          <p:cNvPr id="20" name="object 20"/>
          <p:cNvSpPr/>
          <p:nvPr/>
        </p:nvSpPr>
        <p:spPr>
          <a:xfrm>
            <a:off x="26718" y="1899285"/>
            <a:ext cx="3514249" cy="621983"/>
          </a:xfrm>
          <a:custGeom>
            <a:avLst/>
            <a:gdLst/>
            <a:ahLst/>
            <a:cxnLst/>
            <a:rect l="l" t="t" r="r" b="b"/>
            <a:pathLst>
              <a:path w="4685665" h="829310">
                <a:moveTo>
                  <a:pt x="4243767" y="0"/>
                </a:moveTo>
                <a:lnTo>
                  <a:pt x="138212" y="0"/>
                </a:lnTo>
                <a:lnTo>
                  <a:pt x="94527" y="7056"/>
                </a:lnTo>
                <a:lnTo>
                  <a:pt x="56587" y="26700"/>
                </a:lnTo>
                <a:lnTo>
                  <a:pt x="26667" y="56647"/>
                </a:lnTo>
                <a:lnTo>
                  <a:pt x="7046" y="94609"/>
                </a:lnTo>
                <a:lnTo>
                  <a:pt x="0" y="138303"/>
                </a:lnTo>
                <a:lnTo>
                  <a:pt x="0" y="691134"/>
                </a:lnTo>
                <a:lnTo>
                  <a:pt x="7046" y="734813"/>
                </a:lnTo>
                <a:lnTo>
                  <a:pt x="26667" y="772745"/>
                </a:lnTo>
                <a:lnTo>
                  <a:pt x="56587" y="802654"/>
                </a:lnTo>
                <a:lnTo>
                  <a:pt x="94527" y="822267"/>
                </a:lnTo>
                <a:lnTo>
                  <a:pt x="138212" y="829310"/>
                </a:lnTo>
                <a:lnTo>
                  <a:pt x="4243767" y="829310"/>
                </a:lnTo>
                <a:lnTo>
                  <a:pt x="4287447" y="822267"/>
                </a:lnTo>
                <a:lnTo>
                  <a:pt x="4325378" y="802654"/>
                </a:lnTo>
                <a:lnTo>
                  <a:pt x="4355287" y="772745"/>
                </a:lnTo>
                <a:lnTo>
                  <a:pt x="4374900" y="734813"/>
                </a:lnTo>
                <a:lnTo>
                  <a:pt x="4381943" y="691134"/>
                </a:lnTo>
                <a:lnTo>
                  <a:pt x="4381943" y="345567"/>
                </a:lnTo>
                <a:lnTo>
                  <a:pt x="4685600" y="278130"/>
                </a:lnTo>
                <a:lnTo>
                  <a:pt x="4381943" y="138303"/>
                </a:lnTo>
                <a:lnTo>
                  <a:pt x="4374900" y="94609"/>
                </a:lnTo>
                <a:lnTo>
                  <a:pt x="4355287" y="56647"/>
                </a:lnTo>
                <a:lnTo>
                  <a:pt x="4325378" y="26700"/>
                </a:lnTo>
                <a:lnTo>
                  <a:pt x="4287447" y="7056"/>
                </a:lnTo>
                <a:lnTo>
                  <a:pt x="4243767" y="0"/>
                </a:lnTo>
                <a:close/>
              </a:path>
            </a:pathLst>
          </a:custGeom>
          <a:solidFill>
            <a:srgbClr val="DEEBF7"/>
          </a:solidFill>
        </p:spPr>
        <p:txBody>
          <a:bodyPr wrap="square" lIns="0" tIns="0" rIns="0" bIns="0" rtlCol="0" anchor="ctr"/>
          <a:lstStyle/>
          <a:p>
            <a:pPr algn="ctr"/>
            <a:r>
              <a:rPr lang="zh-TW" altLang="en-US" sz="1200" dirty="0"/>
              <a:t>若是使用相鄰矩陣記錄圖型結構，</a:t>
            </a:r>
            <a:br>
              <a:rPr lang="en-US" altLang="zh-TW" sz="1200" dirty="0"/>
            </a:br>
            <a:r>
              <a:rPr lang="zh-TW" altLang="en-US" sz="1200" dirty="0"/>
              <a:t>那矩陣內指定節點對應的那行就會是初始距離。</a:t>
            </a:r>
            <a:endParaRPr sz="1200" dirty="0"/>
          </a:p>
        </p:txBody>
      </p:sp>
      <p:sp>
        <p:nvSpPr>
          <p:cNvPr id="21" name="object 21"/>
          <p:cNvSpPr/>
          <p:nvPr/>
        </p:nvSpPr>
        <p:spPr>
          <a:xfrm>
            <a:off x="26718" y="1899285"/>
            <a:ext cx="3514249" cy="621983"/>
          </a:xfrm>
          <a:custGeom>
            <a:avLst/>
            <a:gdLst/>
            <a:ahLst/>
            <a:cxnLst/>
            <a:rect l="l" t="t" r="r" b="b"/>
            <a:pathLst>
              <a:path w="4685665" h="829310">
                <a:moveTo>
                  <a:pt x="0" y="138303"/>
                </a:moveTo>
                <a:lnTo>
                  <a:pt x="7046" y="94609"/>
                </a:lnTo>
                <a:lnTo>
                  <a:pt x="26667" y="56647"/>
                </a:lnTo>
                <a:lnTo>
                  <a:pt x="56587" y="26700"/>
                </a:lnTo>
                <a:lnTo>
                  <a:pt x="94527" y="7056"/>
                </a:lnTo>
                <a:lnTo>
                  <a:pt x="138212" y="0"/>
                </a:lnTo>
                <a:lnTo>
                  <a:pt x="2556191" y="0"/>
                </a:lnTo>
                <a:lnTo>
                  <a:pt x="3651693" y="0"/>
                </a:lnTo>
                <a:lnTo>
                  <a:pt x="4243767" y="0"/>
                </a:lnTo>
                <a:lnTo>
                  <a:pt x="4287447" y="7056"/>
                </a:lnTo>
                <a:lnTo>
                  <a:pt x="4325378" y="26700"/>
                </a:lnTo>
                <a:lnTo>
                  <a:pt x="4355287" y="56647"/>
                </a:lnTo>
                <a:lnTo>
                  <a:pt x="4374900" y="94609"/>
                </a:lnTo>
                <a:lnTo>
                  <a:pt x="4381943" y="138303"/>
                </a:lnTo>
                <a:lnTo>
                  <a:pt x="4685600" y="278130"/>
                </a:lnTo>
                <a:lnTo>
                  <a:pt x="4381943" y="345567"/>
                </a:lnTo>
                <a:lnTo>
                  <a:pt x="4381943" y="691134"/>
                </a:lnTo>
                <a:lnTo>
                  <a:pt x="4374900" y="734813"/>
                </a:lnTo>
                <a:lnTo>
                  <a:pt x="4355287" y="772745"/>
                </a:lnTo>
                <a:lnTo>
                  <a:pt x="4325378" y="802654"/>
                </a:lnTo>
                <a:lnTo>
                  <a:pt x="4287447" y="822267"/>
                </a:lnTo>
                <a:lnTo>
                  <a:pt x="4243767" y="829310"/>
                </a:lnTo>
                <a:lnTo>
                  <a:pt x="3651693" y="829310"/>
                </a:lnTo>
                <a:lnTo>
                  <a:pt x="2556191" y="829310"/>
                </a:lnTo>
                <a:lnTo>
                  <a:pt x="138212" y="829310"/>
                </a:lnTo>
                <a:lnTo>
                  <a:pt x="94527" y="822267"/>
                </a:lnTo>
                <a:lnTo>
                  <a:pt x="56587" y="802654"/>
                </a:lnTo>
                <a:lnTo>
                  <a:pt x="26667" y="772745"/>
                </a:lnTo>
                <a:lnTo>
                  <a:pt x="7046" y="734813"/>
                </a:lnTo>
                <a:lnTo>
                  <a:pt x="0" y="691134"/>
                </a:lnTo>
                <a:lnTo>
                  <a:pt x="0" y="345567"/>
                </a:lnTo>
                <a:lnTo>
                  <a:pt x="0" y="138303"/>
                </a:lnTo>
                <a:close/>
              </a:path>
            </a:pathLst>
          </a:custGeom>
          <a:ln w="12700">
            <a:solidFill>
              <a:srgbClr val="5B9BD4"/>
            </a:solidFill>
          </a:ln>
        </p:spPr>
        <p:txBody>
          <a:bodyPr wrap="square" lIns="0" tIns="0" rIns="0" bIns="0" rtlCol="0"/>
          <a:lstStyle/>
          <a:p>
            <a:endParaRPr sz="1350"/>
          </a:p>
        </p:txBody>
      </p:sp>
      <p:grpSp>
        <p:nvGrpSpPr>
          <p:cNvPr id="32" name="群組 31">
            <a:extLst>
              <a:ext uri="{FF2B5EF4-FFF2-40B4-BE49-F238E27FC236}">
                <a16:creationId xmlns:a16="http://schemas.microsoft.com/office/drawing/2014/main" id="{53520243-9430-4DBD-886E-05FC2C85893B}"/>
              </a:ext>
            </a:extLst>
          </p:cNvPr>
          <p:cNvGrpSpPr/>
          <p:nvPr/>
        </p:nvGrpSpPr>
        <p:grpSpPr>
          <a:xfrm>
            <a:off x="4927762" y="2327535"/>
            <a:ext cx="3750469" cy="451485"/>
            <a:chOff x="5111496" y="2237804"/>
            <a:chExt cx="3750469" cy="451485"/>
          </a:xfrm>
        </p:grpSpPr>
        <p:sp>
          <p:nvSpPr>
            <p:cNvPr id="12" name="object 12"/>
            <p:cNvSpPr txBox="1"/>
            <p:nvPr/>
          </p:nvSpPr>
          <p:spPr>
            <a:xfrm>
              <a:off x="5438965" y="2239422"/>
              <a:ext cx="2536508" cy="217367"/>
            </a:xfrm>
            <a:prstGeom prst="rect">
              <a:avLst/>
            </a:prstGeom>
          </p:spPr>
          <p:txBody>
            <a:bodyPr vert="horz" wrap="square" lIns="0" tIns="9525" rIns="0" bIns="0" rtlCol="0">
              <a:spAutoFit/>
            </a:bodyPr>
            <a:lstStyle/>
            <a:p>
              <a:pPr marL="9525">
                <a:spcBef>
                  <a:spcPts val="75"/>
                </a:spcBef>
              </a:pPr>
              <a:r>
                <a:rPr sz="1350" dirty="0">
                  <a:latin typeface="微軟正黑體"/>
                  <a:cs typeface="微軟正黑體"/>
                </a:rPr>
                <a:t>done</a:t>
              </a:r>
              <a:r>
                <a:rPr sz="1350" spc="-71" dirty="0">
                  <a:latin typeface="微軟正黑體"/>
                  <a:cs typeface="微軟正黑體"/>
                </a:rPr>
                <a:t> </a:t>
              </a:r>
              <a:r>
                <a:rPr sz="1350" dirty="0">
                  <a:latin typeface="微軟正黑體"/>
                  <a:cs typeface="微軟正黑體"/>
                </a:rPr>
                <a:t>陣列代表的是確定節點集合</a:t>
              </a:r>
              <a:endParaRPr sz="1350">
                <a:latin typeface="微軟正黑體"/>
                <a:cs typeface="微軟正黑體"/>
              </a:endParaRPr>
            </a:p>
          </p:txBody>
        </p:sp>
        <p:sp>
          <p:nvSpPr>
            <p:cNvPr id="13" name="object 13"/>
            <p:cNvSpPr txBox="1"/>
            <p:nvPr/>
          </p:nvSpPr>
          <p:spPr>
            <a:xfrm>
              <a:off x="5438966" y="2445162"/>
              <a:ext cx="3327559" cy="217367"/>
            </a:xfrm>
            <a:prstGeom prst="rect">
              <a:avLst/>
            </a:prstGeom>
          </p:spPr>
          <p:txBody>
            <a:bodyPr vert="horz" wrap="square" lIns="0" tIns="9525" rIns="0" bIns="0" rtlCol="0">
              <a:spAutoFit/>
            </a:bodyPr>
            <a:lstStyle/>
            <a:p>
              <a:pPr marL="9525">
                <a:spcBef>
                  <a:spcPts val="75"/>
                </a:spcBef>
              </a:pPr>
              <a:r>
                <a:rPr sz="1350" spc="-8" dirty="0">
                  <a:latin typeface="Consolas"/>
                  <a:cs typeface="Consolas"/>
                </a:rPr>
                <a:t>doneVerticesCount</a:t>
              </a:r>
              <a:r>
                <a:rPr sz="1350" dirty="0">
                  <a:latin typeface="新細明體"/>
                  <a:cs typeface="新細明體"/>
                </a:rPr>
                <a:t>則是記錄</a:t>
              </a:r>
              <a:r>
                <a:rPr sz="1350" dirty="0">
                  <a:latin typeface="微軟正黑體"/>
                  <a:cs typeface="微軟正黑體"/>
                </a:rPr>
                <a:t>確定節點數量</a:t>
              </a:r>
              <a:endParaRPr sz="1350">
                <a:latin typeface="微軟正黑體"/>
                <a:cs typeface="微軟正黑體"/>
              </a:endParaRPr>
            </a:p>
          </p:txBody>
        </p:sp>
        <p:sp>
          <p:nvSpPr>
            <p:cNvPr id="22" name="object 22"/>
            <p:cNvSpPr/>
            <p:nvPr/>
          </p:nvSpPr>
          <p:spPr>
            <a:xfrm>
              <a:off x="5111496" y="2237804"/>
              <a:ext cx="3750469" cy="451199"/>
            </a:xfrm>
            <a:prstGeom prst="rect">
              <a:avLst/>
            </a:prstGeom>
            <a:blipFill>
              <a:blip r:embed="rId3" cstate="print"/>
              <a:stretch>
                <a:fillRect/>
              </a:stretch>
            </a:blipFill>
          </p:spPr>
          <p:txBody>
            <a:bodyPr wrap="square" lIns="0" tIns="0" rIns="0" bIns="0" rtlCol="0" anchor="ctr"/>
            <a:lstStyle/>
            <a:p>
              <a:pPr algn="ctr"/>
              <a:r>
                <a:rPr lang="en-US" altLang="zh-TW" sz="1100" dirty="0"/>
                <a:t>done </a:t>
              </a:r>
              <a:r>
                <a:rPr lang="zh-TW" altLang="en-US" sz="1100" dirty="0"/>
                <a:t>陣列代表的是確定節點集合 </a:t>
              </a:r>
              <a:br>
                <a:rPr lang="en-US" altLang="zh-TW" sz="1100" dirty="0"/>
              </a:br>
              <a:r>
                <a:rPr lang="en-US" altLang="zh-TW" sz="1100" dirty="0" err="1"/>
                <a:t>doneVerticesCount</a:t>
              </a:r>
              <a:r>
                <a:rPr lang="zh-TW" altLang="en-US" sz="1100" dirty="0"/>
                <a:t>則是記錄確定節點數量</a:t>
              </a:r>
              <a:endParaRPr sz="1100" dirty="0"/>
            </a:p>
          </p:txBody>
        </p:sp>
        <p:sp>
          <p:nvSpPr>
            <p:cNvPr id="23" name="object 23"/>
            <p:cNvSpPr/>
            <p:nvPr/>
          </p:nvSpPr>
          <p:spPr>
            <a:xfrm>
              <a:off x="5111496" y="2237804"/>
              <a:ext cx="3750469" cy="451485"/>
            </a:xfrm>
            <a:custGeom>
              <a:avLst/>
              <a:gdLst/>
              <a:ahLst/>
              <a:cxnLst/>
              <a:rect l="l" t="t" r="r" b="b"/>
              <a:pathLst>
                <a:path w="5000625" h="601980">
                  <a:moveTo>
                    <a:pt x="327660" y="100202"/>
                  </a:moveTo>
                  <a:lnTo>
                    <a:pt x="335549" y="61186"/>
                  </a:lnTo>
                  <a:lnTo>
                    <a:pt x="357060" y="29337"/>
                  </a:lnTo>
                  <a:lnTo>
                    <a:pt x="388953" y="7870"/>
                  </a:lnTo>
                  <a:lnTo>
                    <a:pt x="427990" y="0"/>
                  </a:lnTo>
                  <a:lnTo>
                    <a:pt x="1106551" y="0"/>
                  </a:lnTo>
                  <a:lnTo>
                    <a:pt x="2274697" y="0"/>
                  </a:lnTo>
                  <a:lnTo>
                    <a:pt x="4900295" y="0"/>
                  </a:lnTo>
                  <a:lnTo>
                    <a:pt x="4939331" y="7870"/>
                  </a:lnTo>
                  <a:lnTo>
                    <a:pt x="4971224" y="29337"/>
                  </a:lnTo>
                  <a:lnTo>
                    <a:pt x="4992735" y="61186"/>
                  </a:lnTo>
                  <a:lnTo>
                    <a:pt x="5000625" y="100202"/>
                  </a:lnTo>
                  <a:lnTo>
                    <a:pt x="5000625" y="350900"/>
                  </a:lnTo>
                  <a:lnTo>
                    <a:pt x="5000625" y="501396"/>
                  </a:lnTo>
                  <a:lnTo>
                    <a:pt x="4992735" y="540412"/>
                  </a:lnTo>
                  <a:lnTo>
                    <a:pt x="4971224" y="572262"/>
                  </a:lnTo>
                  <a:lnTo>
                    <a:pt x="4939331" y="593728"/>
                  </a:lnTo>
                  <a:lnTo>
                    <a:pt x="4900295" y="601599"/>
                  </a:lnTo>
                  <a:lnTo>
                    <a:pt x="2274697" y="601599"/>
                  </a:lnTo>
                  <a:lnTo>
                    <a:pt x="1106551" y="601599"/>
                  </a:lnTo>
                  <a:lnTo>
                    <a:pt x="427990" y="601599"/>
                  </a:lnTo>
                  <a:lnTo>
                    <a:pt x="388953" y="593728"/>
                  </a:lnTo>
                  <a:lnTo>
                    <a:pt x="357060" y="572262"/>
                  </a:lnTo>
                  <a:lnTo>
                    <a:pt x="335549" y="540412"/>
                  </a:lnTo>
                  <a:lnTo>
                    <a:pt x="327660" y="501396"/>
                  </a:lnTo>
                  <a:lnTo>
                    <a:pt x="0" y="420877"/>
                  </a:lnTo>
                  <a:lnTo>
                    <a:pt x="327660" y="350900"/>
                  </a:lnTo>
                  <a:lnTo>
                    <a:pt x="327660" y="100202"/>
                  </a:lnTo>
                  <a:close/>
                </a:path>
              </a:pathLst>
            </a:custGeom>
            <a:ln w="12699">
              <a:solidFill>
                <a:srgbClr val="A4A4A4"/>
              </a:solidFill>
            </a:ln>
          </p:spPr>
          <p:txBody>
            <a:bodyPr wrap="square" lIns="0" tIns="0" rIns="0" bIns="0" rtlCol="0"/>
            <a:lstStyle/>
            <a:p>
              <a:endParaRPr sz="1350"/>
            </a:p>
          </p:txBody>
        </p:sp>
      </p:grpSp>
      <p:sp>
        <p:nvSpPr>
          <p:cNvPr id="24" name="object 24"/>
          <p:cNvSpPr/>
          <p:nvPr/>
        </p:nvSpPr>
        <p:spPr>
          <a:xfrm>
            <a:off x="501729" y="2601467"/>
            <a:ext cx="3100388" cy="451485"/>
          </a:xfrm>
          <a:custGeom>
            <a:avLst/>
            <a:gdLst/>
            <a:ahLst/>
            <a:cxnLst/>
            <a:rect l="l" t="t" r="r" b="b"/>
            <a:pathLst>
              <a:path w="4133850" h="601980">
                <a:moveTo>
                  <a:pt x="3612705" y="0"/>
                </a:moveTo>
                <a:lnTo>
                  <a:pt x="100279" y="0"/>
                </a:lnTo>
                <a:lnTo>
                  <a:pt x="61245" y="7870"/>
                </a:lnTo>
                <a:lnTo>
                  <a:pt x="29370" y="29337"/>
                </a:lnTo>
                <a:lnTo>
                  <a:pt x="7880" y="61186"/>
                </a:lnTo>
                <a:lnTo>
                  <a:pt x="0" y="100202"/>
                </a:lnTo>
                <a:lnTo>
                  <a:pt x="0" y="501396"/>
                </a:lnTo>
                <a:lnTo>
                  <a:pt x="7880" y="540412"/>
                </a:lnTo>
                <a:lnTo>
                  <a:pt x="29370" y="572262"/>
                </a:lnTo>
                <a:lnTo>
                  <a:pt x="61245" y="593728"/>
                </a:lnTo>
                <a:lnTo>
                  <a:pt x="100279" y="601599"/>
                </a:lnTo>
                <a:lnTo>
                  <a:pt x="3612705" y="601599"/>
                </a:lnTo>
                <a:lnTo>
                  <a:pt x="3651742" y="593728"/>
                </a:lnTo>
                <a:lnTo>
                  <a:pt x="3683635" y="572262"/>
                </a:lnTo>
                <a:lnTo>
                  <a:pt x="3705145" y="540412"/>
                </a:lnTo>
                <a:lnTo>
                  <a:pt x="3713035" y="501396"/>
                </a:lnTo>
                <a:lnTo>
                  <a:pt x="3713035" y="250698"/>
                </a:lnTo>
                <a:lnTo>
                  <a:pt x="4133532" y="242697"/>
                </a:lnTo>
                <a:lnTo>
                  <a:pt x="3713035" y="100202"/>
                </a:lnTo>
                <a:lnTo>
                  <a:pt x="3705145" y="61186"/>
                </a:lnTo>
                <a:lnTo>
                  <a:pt x="3683635" y="29337"/>
                </a:lnTo>
                <a:lnTo>
                  <a:pt x="3651742" y="7870"/>
                </a:lnTo>
                <a:lnTo>
                  <a:pt x="3612705" y="0"/>
                </a:lnTo>
                <a:close/>
              </a:path>
            </a:pathLst>
          </a:custGeom>
          <a:solidFill>
            <a:srgbClr val="FAE4D5"/>
          </a:solidFill>
        </p:spPr>
        <p:txBody>
          <a:bodyPr wrap="square" lIns="0" tIns="0" rIns="0" bIns="0" rtlCol="0" anchor="ctr"/>
          <a:lstStyle/>
          <a:p>
            <a:pPr algn="ctr"/>
            <a:r>
              <a:rPr lang="zh-TW" altLang="en-US" sz="1100" dirty="0"/>
              <a:t>若仍有不確定節點，就會持續執行</a:t>
            </a:r>
            <a:endParaRPr sz="1100" dirty="0"/>
          </a:p>
        </p:txBody>
      </p:sp>
      <p:sp>
        <p:nvSpPr>
          <p:cNvPr id="25" name="object 25"/>
          <p:cNvSpPr/>
          <p:nvPr/>
        </p:nvSpPr>
        <p:spPr>
          <a:xfrm>
            <a:off x="501729" y="2601467"/>
            <a:ext cx="3100388" cy="451485"/>
          </a:xfrm>
          <a:custGeom>
            <a:avLst/>
            <a:gdLst/>
            <a:ahLst/>
            <a:cxnLst/>
            <a:rect l="l" t="t" r="r" b="b"/>
            <a:pathLst>
              <a:path w="4133850" h="601980">
                <a:moveTo>
                  <a:pt x="0" y="100202"/>
                </a:moveTo>
                <a:lnTo>
                  <a:pt x="7880" y="61186"/>
                </a:lnTo>
                <a:lnTo>
                  <a:pt x="29370" y="29337"/>
                </a:lnTo>
                <a:lnTo>
                  <a:pt x="61245" y="7870"/>
                </a:lnTo>
                <a:lnTo>
                  <a:pt x="100279" y="0"/>
                </a:lnTo>
                <a:lnTo>
                  <a:pt x="2165921" y="0"/>
                </a:lnTo>
                <a:lnTo>
                  <a:pt x="3094164" y="0"/>
                </a:lnTo>
                <a:lnTo>
                  <a:pt x="3612705" y="0"/>
                </a:lnTo>
                <a:lnTo>
                  <a:pt x="3651742" y="7870"/>
                </a:lnTo>
                <a:lnTo>
                  <a:pt x="3683635" y="29337"/>
                </a:lnTo>
                <a:lnTo>
                  <a:pt x="3705145" y="61186"/>
                </a:lnTo>
                <a:lnTo>
                  <a:pt x="3713035" y="100202"/>
                </a:lnTo>
                <a:lnTo>
                  <a:pt x="4133532" y="242697"/>
                </a:lnTo>
                <a:lnTo>
                  <a:pt x="3713035" y="250698"/>
                </a:lnTo>
                <a:lnTo>
                  <a:pt x="3713035" y="501396"/>
                </a:lnTo>
                <a:lnTo>
                  <a:pt x="3705145" y="540412"/>
                </a:lnTo>
                <a:lnTo>
                  <a:pt x="3683635" y="572262"/>
                </a:lnTo>
                <a:lnTo>
                  <a:pt x="3651742" y="593728"/>
                </a:lnTo>
                <a:lnTo>
                  <a:pt x="3612705" y="601599"/>
                </a:lnTo>
                <a:lnTo>
                  <a:pt x="3094164" y="601599"/>
                </a:lnTo>
                <a:lnTo>
                  <a:pt x="2165921" y="601599"/>
                </a:lnTo>
                <a:lnTo>
                  <a:pt x="100279" y="601599"/>
                </a:lnTo>
                <a:lnTo>
                  <a:pt x="61245" y="593728"/>
                </a:lnTo>
                <a:lnTo>
                  <a:pt x="29370" y="572262"/>
                </a:lnTo>
                <a:lnTo>
                  <a:pt x="7880" y="540412"/>
                </a:lnTo>
                <a:lnTo>
                  <a:pt x="0" y="501396"/>
                </a:lnTo>
                <a:lnTo>
                  <a:pt x="0" y="250698"/>
                </a:lnTo>
                <a:lnTo>
                  <a:pt x="0" y="100202"/>
                </a:lnTo>
                <a:close/>
              </a:path>
            </a:pathLst>
          </a:custGeom>
          <a:ln w="12700">
            <a:solidFill>
              <a:srgbClr val="EC7C30"/>
            </a:solidFill>
          </a:ln>
        </p:spPr>
        <p:txBody>
          <a:bodyPr wrap="square" lIns="0" tIns="0" rIns="0" bIns="0" rtlCol="0"/>
          <a:lstStyle/>
          <a:p>
            <a:endParaRPr sz="1350"/>
          </a:p>
        </p:txBody>
      </p:sp>
      <p:sp>
        <p:nvSpPr>
          <p:cNvPr id="26" name="object 26"/>
          <p:cNvSpPr/>
          <p:nvPr/>
        </p:nvSpPr>
        <p:spPr>
          <a:xfrm>
            <a:off x="328060" y="3340704"/>
            <a:ext cx="3335179" cy="429101"/>
          </a:xfrm>
          <a:custGeom>
            <a:avLst/>
            <a:gdLst/>
            <a:ahLst/>
            <a:cxnLst/>
            <a:rect l="l" t="t" r="r" b="b"/>
            <a:pathLst>
              <a:path w="4446905" h="572135">
                <a:moveTo>
                  <a:pt x="4062958" y="0"/>
                </a:moveTo>
                <a:lnTo>
                  <a:pt x="95326" y="0"/>
                </a:lnTo>
                <a:lnTo>
                  <a:pt x="58217" y="7489"/>
                </a:lnTo>
                <a:lnTo>
                  <a:pt x="27917" y="27908"/>
                </a:lnTo>
                <a:lnTo>
                  <a:pt x="7490" y="58185"/>
                </a:lnTo>
                <a:lnTo>
                  <a:pt x="0" y="95250"/>
                </a:lnTo>
                <a:lnTo>
                  <a:pt x="0" y="476630"/>
                </a:lnTo>
                <a:lnTo>
                  <a:pt x="7490" y="513768"/>
                </a:lnTo>
                <a:lnTo>
                  <a:pt x="27917" y="544083"/>
                </a:lnTo>
                <a:lnTo>
                  <a:pt x="58217" y="564516"/>
                </a:lnTo>
                <a:lnTo>
                  <a:pt x="95326" y="572007"/>
                </a:lnTo>
                <a:lnTo>
                  <a:pt x="4062958" y="572007"/>
                </a:lnTo>
                <a:lnTo>
                  <a:pt x="4100096" y="564516"/>
                </a:lnTo>
                <a:lnTo>
                  <a:pt x="4130411" y="544083"/>
                </a:lnTo>
                <a:lnTo>
                  <a:pt x="4150844" y="513768"/>
                </a:lnTo>
                <a:lnTo>
                  <a:pt x="4158335" y="476630"/>
                </a:lnTo>
                <a:lnTo>
                  <a:pt x="4158335" y="238251"/>
                </a:lnTo>
                <a:lnTo>
                  <a:pt x="4446498" y="191769"/>
                </a:lnTo>
                <a:lnTo>
                  <a:pt x="4158335" y="95250"/>
                </a:lnTo>
                <a:lnTo>
                  <a:pt x="4150844" y="58185"/>
                </a:lnTo>
                <a:lnTo>
                  <a:pt x="4130411" y="27908"/>
                </a:lnTo>
                <a:lnTo>
                  <a:pt x="4100096" y="7489"/>
                </a:lnTo>
                <a:lnTo>
                  <a:pt x="4062958" y="0"/>
                </a:lnTo>
                <a:close/>
              </a:path>
            </a:pathLst>
          </a:custGeom>
          <a:solidFill>
            <a:srgbClr val="FFF1CC"/>
          </a:solidFill>
        </p:spPr>
        <p:txBody>
          <a:bodyPr wrap="square" lIns="0" tIns="0" rIns="0" bIns="0" rtlCol="0" anchor="ctr"/>
          <a:lstStyle/>
          <a:p>
            <a:pPr algn="ctr"/>
            <a:r>
              <a:rPr lang="zh-TW" altLang="en-US" sz="1400" dirty="0"/>
              <a:t>找出不確認集合裡面最短的距離</a:t>
            </a:r>
            <a:endParaRPr sz="1350" dirty="0"/>
          </a:p>
        </p:txBody>
      </p:sp>
      <p:sp>
        <p:nvSpPr>
          <p:cNvPr id="27" name="object 27"/>
          <p:cNvSpPr/>
          <p:nvPr/>
        </p:nvSpPr>
        <p:spPr>
          <a:xfrm>
            <a:off x="328060" y="3340704"/>
            <a:ext cx="3335179" cy="429101"/>
          </a:xfrm>
          <a:custGeom>
            <a:avLst/>
            <a:gdLst/>
            <a:ahLst/>
            <a:cxnLst/>
            <a:rect l="l" t="t" r="r" b="b"/>
            <a:pathLst>
              <a:path w="4446905" h="572135">
                <a:moveTo>
                  <a:pt x="0" y="95250"/>
                </a:moveTo>
                <a:lnTo>
                  <a:pt x="7490" y="58185"/>
                </a:lnTo>
                <a:lnTo>
                  <a:pt x="27917" y="27908"/>
                </a:lnTo>
                <a:lnTo>
                  <a:pt x="58217" y="7489"/>
                </a:lnTo>
                <a:lnTo>
                  <a:pt x="95326" y="0"/>
                </a:lnTo>
                <a:lnTo>
                  <a:pt x="2425674" y="0"/>
                </a:lnTo>
                <a:lnTo>
                  <a:pt x="3465296" y="0"/>
                </a:lnTo>
                <a:lnTo>
                  <a:pt x="4062958" y="0"/>
                </a:lnTo>
                <a:lnTo>
                  <a:pt x="4100096" y="7489"/>
                </a:lnTo>
                <a:lnTo>
                  <a:pt x="4130411" y="27908"/>
                </a:lnTo>
                <a:lnTo>
                  <a:pt x="4150844" y="58185"/>
                </a:lnTo>
                <a:lnTo>
                  <a:pt x="4158335" y="95250"/>
                </a:lnTo>
                <a:lnTo>
                  <a:pt x="4446498" y="191769"/>
                </a:lnTo>
                <a:lnTo>
                  <a:pt x="4158335" y="238251"/>
                </a:lnTo>
                <a:lnTo>
                  <a:pt x="4158335" y="476630"/>
                </a:lnTo>
                <a:lnTo>
                  <a:pt x="4150844" y="513768"/>
                </a:lnTo>
                <a:lnTo>
                  <a:pt x="4130411" y="544083"/>
                </a:lnTo>
                <a:lnTo>
                  <a:pt x="4100096" y="564516"/>
                </a:lnTo>
                <a:lnTo>
                  <a:pt x="4062958" y="572007"/>
                </a:lnTo>
                <a:lnTo>
                  <a:pt x="3465296" y="572007"/>
                </a:lnTo>
                <a:lnTo>
                  <a:pt x="2425674" y="572007"/>
                </a:lnTo>
                <a:lnTo>
                  <a:pt x="95326" y="572007"/>
                </a:lnTo>
                <a:lnTo>
                  <a:pt x="58217" y="564516"/>
                </a:lnTo>
                <a:lnTo>
                  <a:pt x="27917" y="544083"/>
                </a:lnTo>
                <a:lnTo>
                  <a:pt x="7490" y="513768"/>
                </a:lnTo>
                <a:lnTo>
                  <a:pt x="0" y="476630"/>
                </a:lnTo>
                <a:lnTo>
                  <a:pt x="0" y="238251"/>
                </a:lnTo>
                <a:lnTo>
                  <a:pt x="0" y="95250"/>
                </a:lnTo>
                <a:close/>
              </a:path>
            </a:pathLst>
          </a:custGeom>
          <a:ln w="12700">
            <a:solidFill>
              <a:srgbClr val="FFC000"/>
            </a:solidFill>
          </a:ln>
        </p:spPr>
        <p:txBody>
          <a:bodyPr wrap="square" lIns="0" tIns="0" rIns="0" bIns="0" rtlCol="0"/>
          <a:lstStyle/>
          <a:p>
            <a:endParaRPr sz="1350"/>
          </a:p>
        </p:txBody>
      </p:sp>
      <p:sp>
        <p:nvSpPr>
          <p:cNvPr id="28" name="object 28"/>
          <p:cNvSpPr/>
          <p:nvPr/>
        </p:nvSpPr>
        <p:spPr>
          <a:xfrm>
            <a:off x="650177" y="4366451"/>
            <a:ext cx="2960370" cy="891064"/>
          </a:xfrm>
          <a:custGeom>
            <a:avLst/>
            <a:gdLst/>
            <a:ahLst/>
            <a:cxnLst/>
            <a:rect l="l" t="t" r="r" b="b"/>
            <a:pathLst>
              <a:path w="3947160" h="1188085">
                <a:moveTo>
                  <a:pt x="3493262" y="0"/>
                </a:moveTo>
                <a:lnTo>
                  <a:pt x="197916" y="0"/>
                </a:lnTo>
                <a:lnTo>
                  <a:pt x="152535" y="5222"/>
                </a:lnTo>
                <a:lnTo>
                  <a:pt x="110876" y="20099"/>
                </a:lnTo>
                <a:lnTo>
                  <a:pt x="74128" y="43447"/>
                </a:lnTo>
                <a:lnTo>
                  <a:pt x="43479" y="74082"/>
                </a:lnTo>
                <a:lnTo>
                  <a:pt x="20116" y="110819"/>
                </a:lnTo>
                <a:lnTo>
                  <a:pt x="5226" y="152475"/>
                </a:lnTo>
                <a:lnTo>
                  <a:pt x="0" y="197866"/>
                </a:lnTo>
                <a:lnTo>
                  <a:pt x="0" y="989545"/>
                </a:lnTo>
                <a:lnTo>
                  <a:pt x="5226" y="1034931"/>
                </a:lnTo>
                <a:lnTo>
                  <a:pt x="20116" y="1076593"/>
                </a:lnTo>
                <a:lnTo>
                  <a:pt x="43479" y="1113344"/>
                </a:lnTo>
                <a:lnTo>
                  <a:pt x="74128" y="1143995"/>
                </a:lnTo>
                <a:lnTo>
                  <a:pt x="110876" y="1167359"/>
                </a:lnTo>
                <a:lnTo>
                  <a:pt x="152535" y="1182248"/>
                </a:lnTo>
                <a:lnTo>
                  <a:pt x="197916" y="1187475"/>
                </a:lnTo>
                <a:lnTo>
                  <a:pt x="3493262" y="1187475"/>
                </a:lnTo>
                <a:lnTo>
                  <a:pt x="3538659" y="1182248"/>
                </a:lnTo>
                <a:lnTo>
                  <a:pt x="3580333" y="1167359"/>
                </a:lnTo>
                <a:lnTo>
                  <a:pt x="3617095" y="1143995"/>
                </a:lnTo>
                <a:lnTo>
                  <a:pt x="3647757" y="1113344"/>
                </a:lnTo>
                <a:lnTo>
                  <a:pt x="3671130" y="1076593"/>
                </a:lnTo>
                <a:lnTo>
                  <a:pt x="3686025" y="1034931"/>
                </a:lnTo>
                <a:lnTo>
                  <a:pt x="3691255" y="989545"/>
                </a:lnTo>
                <a:lnTo>
                  <a:pt x="3691255" y="494792"/>
                </a:lnTo>
                <a:lnTo>
                  <a:pt x="3947033" y="398272"/>
                </a:lnTo>
                <a:lnTo>
                  <a:pt x="3691255" y="197866"/>
                </a:lnTo>
                <a:lnTo>
                  <a:pt x="3686025" y="152475"/>
                </a:lnTo>
                <a:lnTo>
                  <a:pt x="3671130" y="110819"/>
                </a:lnTo>
                <a:lnTo>
                  <a:pt x="3647757" y="74082"/>
                </a:lnTo>
                <a:lnTo>
                  <a:pt x="3617095" y="43447"/>
                </a:lnTo>
                <a:lnTo>
                  <a:pt x="3580333" y="20099"/>
                </a:lnTo>
                <a:lnTo>
                  <a:pt x="3538659" y="5222"/>
                </a:lnTo>
                <a:lnTo>
                  <a:pt x="3493262" y="0"/>
                </a:lnTo>
                <a:close/>
              </a:path>
            </a:pathLst>
          </a:custGeom>
          <a:solidFill>
            <a:srgbClr val="E1EFD9"/>
          </a:solidFill>
        </p:spPr>
        <p:txBody>
          <a:bodyPr wrap="square" lIns="0" tIns="0" rIns="0" bIns="0" rtlCol="0" anchor="ctr"/>
          <a:lstStyle/>
          <a:p>
            <a:pPr algn="ctr"/>
            <a:r>
              <a:rPr lang="zh-TW" altLang="en-US" sz="1100" dirty="0"/>
              <a:t>找出下一個要從不確定節點集合移到</a:t>
            </a:r>
            <a:br>
              <a:rPr lang="en-US" altLang="zh-TW" sz="1100" dirty="0"/>
            </a:br>
            <a:r>
              <a:rPr lang="zh-TW" altLang="en-US" sz="1100" dirty="0"/>
              <a:t>確定節點集合的結點。也就是找出可以</a:t>
            </a:r>
            <a:br>
              <a:rPr lang="en-US" altLang="zh-TW" sz="1100" dirty="0"/>
            </a:br>
            <a:r>
              <a:rPr lang="zh-TW" altLang="en-US" sz="1100" dirty="0"/>
              <a:t>經過剛剛確定的最短 </a:t>
            </a:r>
            <a:br>
              <a:rPr lang="en-US" altLang="zh-TW" sz="1100" dirty="0"/>
            </a:br>
            <a:r>
              <a:rPr lang="zh-TW" altLang="en-US" sz="1100" dirty="0"/>
              <a:t>距離點而縮點距離的點</a:t>
            </a:r>
            <a:endParaRPr sz="1100" dirty="0"/>
          </a:p>
        </p:txBody>
      </p:sp>
      <p:sp>
        <p:nvSpPr>
          <p:cNvPr id="29" name="object 29"/>
          <p:cNvSpPr/>
          <p:nvPr/>
        </p:nvSpPr>
        <p:spPr>
          <a:xfrm>
            <a:off x="650177" y="4366451"/>
            <a:ext cx="2960370" cy="891064"/>
          </a:xfrm>
          <a:custGeom>
            <a:avLst/>
            <a:gdLst/>
            <a:ahLst/>
            <a:cxnLst/>
            <a:rect l="l" t="t" r="r" b="b"/>
            <a:pathLst>
              <a:path w="3947160" h="1188085">
                <a:moveTo>
                  <a:pt x="0" y="197866"/>
                </a:moveTo>
                <a:lnTo>
                  <a:pt x="5226" y="152475"/>
                </a:lnTo>
                <a:lnTo>
                  <a:pt x="20116" y="110819"/>
                </a:lnTo>
                <a:lnTo>
                  <a:pt x="43479" y="74082"/>
                </a:lnTo>
                <a:lnTo>
                  <a:pt x="74128" y="43447"/>
                </a:lnTo>
                <a:lnTo>
                  <a:pt x="110876" y="20099"/>
                </a:lnTo>
                <a:lnTo>
                  <a:pt x="152535" y="5222"/>
                </a:lnTo>
                <a:lnTo>
                  <a:pt x="197916" y="0"/>
                </a:lnTo>
                <a:lnTo>
                  <a:pt x="2153285" y="0"/>
                </a:lnTo>
                <a:lnTo>
                  <a:pt x="3076067" y="0"/>
                </a:lnTo>
                <a:lnTo>
                  <a:pt x="3493262" y="0"/>
                </a:lnTo>
                <a:lnTo>
                  <a:pt x="3538659" y="5222"/>
                </a:lnTo>
                <a:lnTo>
                  <a:pt x="3580333" y="20099"/>
                </a:lnTo>
                <a:lnTo>
                  <a:pt x="3617095" y="43447"/>
                </a:lnTo>
                <a:lnTo>
                  <a:pt x="3647757" y="74082"/>
                </a:lnTo>
                <a:lnTo>
                  <a:pt x="3671130" y="110819"/>
                </a:lnTo>
                <a:lnTo>
                  <a:pt x="3686025" y="152475"/>
                </a:lnTo>
                <a:lnTo>
                  <a:pt x="3691255" y="197866"/>
                </a:lnTo>
                <a:lnTo>
                  <a:pt x="3947033" y="398272"/>
                </a:lnTo>
                <a:lnTo>
                  <a:pt x="3691255" y="494792"/>
                </a:lnTo>
                <a:lnTo>
                  <a:pt x="3691255" y="989545"/>
                </a:lnTo>
                <a:lnTo>
                  <a:pt x="3686025" y="1034931"/>
                </a:lnTo>
                <a:lnTo>
                  <a:pt x="3671130" y="1076593"/>
                </a:lnTo>
                <a:lnTo>
                  <a:pt x="3647757" y="1113344"/>
                </a:lnTo>
                <a:lnTo>
                  <a:pt x="3617095" y="1143995"/>
                </a:lnTo>
                <a:lnTo>
                  <a:pt x="3580333" y="1167359"/>
                </a:lnTo>
                <a:lnTo>
                  <a:pt x="3538659" y="1182248"/>
                </a:lnTo>
                <a:lnTo>
                  <a:pt x="3493262" y="1187475"/>
                </a:lnTo>
                <a:lnTo>
                  <a:pt x="3076067" y="1187475"/>
                </a:lnTo>
                <a:lnTo>
                  <a:pt x="2153285" y="1187475"/>
                </a:lnTo>
                <a:lnTo>
                  <a:pt x="197916" y="1187475"/>
                </a:lnTo>
                <a:lnTo>
                  <a:pt x="152535" y="1182248"/>
                </a:lnTo>
                <a:lnTo>
                  <a:pt x="110876" y="1167359"/>
                </a:lnTo>
                <a:lnTo>
                  <a:pt x="74128" y="1143995"/>
                </a:lnTo>
                <a:lnTo>
                  <a:pt x="43479" y="1113344"/>
                </a:lnTo>
                <a:lnTo>
                  <a:pt x="20116" y="1076593"/>
                </a:lnTo>
                <a:lnTo>
                  <a:pt x="5226" y="1034931"/>
                </a:lnTo>
                <a:lnTo>
                  <a:pt x="0" y="989545"/>
                </a:lnTo>
                <a:lnTo>
                  <a:pt x="0" y="494792"/>
                </a:lnTo>
                <a:lnTo>
                  <a:pt x="0" y="197866"/>
                </a:lnTo>
                <a:close/>
              </a:path>
            </a:pathLst>
          </a:custGeom>
          <a:ln w="12700">
            <a:solidFill>
              <a:srgbClr val="6FAC46"/>
            </a:solidFill>
          </a:ln>
        </p:spPr>
        <p:txBody>
          <a:bodyPr wrap="square" lIns="0" tIns="0" rIns="0" bIns="0" rtlCol="0"/>
          <a:lstStyle/>
          <a:p>
            <a:endParaRPr sz="1350"/>
          </a:p>
        </p:txBody>
      </p:sp>
      <p:sp>
        <p:nvSpPr>
          <p:cNvPr id="33" name="矩形 32">
            <a:extLst>
              <a:ext uri="{FF2B5EF4-FFF2-40B4-BE49-F238E27FC236}">
                <a16:creationId xmlns:a16="http://schemas.microsoft.com/office/drawing/2014/main" id="{C5F03792-0E65-41EC-A8F8-21D8355EC1B0}"/>
              </a:ext>
            </a:extLst>
          </p:cNvPr>
          <p:cNvSpPr/>
          <p:nvPr/>
        </p:nvSpPr>
        <p:spPr>
          <a:xfrm>
            <a:off x="7452320" y="515719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Dijkstra </a:t>
            </a:r>
            <a:r>
              <a:rPr lang="zh-TW" altLang="en-US"/>
              <a:t>演算法</a:t>
            </a:r>
            <a:endParaRPr lang="zh-TW" altLang="en-US" dirty="0"/>
          </a:p>
        </p:txBody>
      </p:sp>
      <p:sp>
        <p:nvSpPr>
          <p:cNvPr id="22" name="內容版面配置區 21">
            <a:extLst>
              <a:ext uri="{FF2B5EF4-FFF2-40B4-BE49-F238E27FC236}">
                <a16:creationId xmlns:a16="http://schemas.microsoft.com/office/drawing/2014/main" id="{EEF6D4BD-7309-4ED7-BDCA-4CCE1C7FBA38}"/>
              </a:ext>
            </a:extLst>
          </p:cNvPr>
          <p:cNvSpPr>
            <a:spLocks noGrp="1"/>
          </p:cNvSpPr>
          <p:nvPr>
            <p:ph idx="1"/>
          </p:nvPr>
        </p:nvSpPr>
        <p:spPr/>
        <p:txBody>
          <a:bodyPr/>
          <a:lstStyle/>
          <a:p>
            <a:r>
              <a:rPr lang="en-US" altLang="zh-TW" spc="-4" dirty="0">
                <a:latin typeface="微軟正黑體"/>
                <a:cs typeface="微軟正黑體"/>
              </a:rPr>
              <a:t>Dijkstra</a:t>
            </a:r>
            <a:r>
              <a:rPr lang="zh-TW" altLang="en-US" spc="-49" dirty="0">
                <a:latin typeface="微軟正黑體"/>
                <a:cs typeface="微軟正黑體"/>
              </a:rPr>
              <a:t> </a:t>
            </a:r>
            <a:r>
              <a:rPr lang="zh-TW" altLang="en-US" spc="-4" dirty="0">
                <a:latin typeface="微軟正黑體"/>
                <a:cs typeface="微軟正黑體"/>
              </a:rPr>
              <a:t>演算法的主軸思想就是只</a:t>
            </a:r>
            <a:r>
              <a:rPr lang="zh-TW" altLang="en-US" spc="4" dirty="0">
                <a:latin typeface="微軟正黑體"/>
                <a:cs typeface="微軟正黑體"/>
              </a:rPr>
              <a:t>有</a:t>
            </a:r>
            <a:r>
              <a:rPr lang="zh-TW" altLang="en-US" spc="-4" dirty="0">
                <a:latin typeface="微軟正黑體"/>
                <a:cs typeface="微軟正黑體"/>
              </a:rPr>
              <a:t>前面</a:t>
            </a:r>
            <a:r>
              <a:rPr lang="zh-TW" altLang="en-US" spc="4" dirty="0">
                <a:latin typeface="微軟正黑體"/>
                <a:cs typeface="微軟正黑體"/>
              </a:rPr>
              <a:t>是</a:t>
            </a:r>
            <a:r>
              <a:rPr lang="zh-TW" altLang="en-US" spc="-4" dirty="0">
                <a:latin typeface="微軟正黑體"/>
                <a:cs typeface="微軟正黑體"/>
              </a:rPr>
              <a:t>最短</a:t>
            </a:r>
            <a:r>
              <a:rPr lang="zh-TW" altLang="en-US" spc="4" dirty="0">
                <a:latin typeface="微軟正黑體"/>
                <a:cs typeface="微軟正黑體"/>
              </a:rPr>
              <a:t>路</a:t>
            </a:r>
            <a:r>
              <a:rPr lang="zh-TW" altLang="en-US" spc="-4" dirty="0">
                <a:latin typeface="微軟正黑體"/>
                <a:cs typeface="微軟正黑體"/>
              </a:rPr>
              <a:t>徑，</a:t>
            </a:r>
            <a:r>
              <a:rPr lang="zh-TW" altLang="en-US" spc="4" dirty="0">
                <a:latin typeface="微軟正黑體"/>
                <a:cs typeface="微軟正黑體"/>
              </a:rPr>
              <a:t>後</a:t>
            </a:r>
            <a:r>
              <a:rPr lang="zh-TW" altLang="en-US" spc="-4" dirty="0">
                <a:latin typeface="微軟正黑體"/>
                <a:cs typeface="微軟正黑體"/>
              </a:rPr>
              <a:t>面才會 是最短路徑，因此處理的圖絕</a:t>
            </a:r>
            <a:r>
              <a:rPr lang="zh-TW" altLang="en-US" spc="-26" dirty="0">
                <a:latin typeface="微軟正黑體"/>
                <a:cs typeface="微軟正黑體"/>
              </a:rPr>
              <a:t>對</a:t>
            </a:r>
            <a:r>
              <a:rPr lang="zh-TW" altLang="en-US" b="1" spc="-4" dirty="0">
                <a:solidFill>
                  <a:srgbClr val="C00000"/>
                </a:solidFill>
                <a:latin typeface="微軟正黑體"/>
                <a:cs typeface="微軟正黑體"/>
              </a:rPr>
              <a:t>不</a:t>
            </a:r>
            <a:r>
              <a:rPr lang="zh-TW" altLang="en-US" b="1" dirty="0">
                <a:solidFill>
                  <a:srgbClr val="C00000"/>
                </a:solidFill>
                <a:latin typeface="微軟正黑體"/>
                <a:cs typeface="微軟正黑體"/>
              </a:rPr>
              <a:t>能</a:t>
            </a:r>
            <a:r>
              <a:rPr lang="zh-TW" altLang="en-US" b="1" spc="-4" dirty="0">
                <a:solidFill>
                  <a:srgbClr val="C00000"/>
                </a:solidFill>
                <a:latin typeface="微軟正黑體"/>
                <a:cs typeface="微軟正黑體"/>
              </a:rPr>
              <a:t>有負</a:t>
            </a:r>
            <a:r>
              <a:rPr lang="zh-TW" altLang="en-US" b="1" dirty="0">
                <a:solidFill>
                  <a:srgbClr val="C00000"/>
                </a:solidFill>
                <a:latin typeface="微軟正黑體"/>
                <a:cs typeface="微軟正黑體"/>
              </a:rPr>
              <a:t>權</a:t>
            </a:r>
            <a:r>
              <a:rPr lang="zh-TW" altLang="en-US" b="1" spc="-4" dirty="0">
                <a:solidFill>
                  <a:srgbClr val="C00000"/>
                </a:solidFill>
                <a:latin typeface="微軟正黑體"/>
                <a:cs typeface="微軟正黑體"/>
              </a:rPr>
              <a:t>重</a:t>
            </a:r>
            <a:r>
              <a:rPr lang="zh-TW" altLang="en-US" b="1" spc="-11" dirty="0">
                <a:solidFill>
                  <a:srgbClr val="C00000"/>
                </a:solidFill>
                <a:latin typeface="微軟正黑體"/>
                <a:cs typeface="微軟正黑體"/>
              </a:rPr>
              <a:t>邊</a:t>
            </a:r>
            <a:r>
              <a:rPr lang="zh-TW" altLang="en-US" spc="-4" dirty="0">
                <a:latin typeface="微軟正黑體"/>
                <a:cs typeface="微軟正黑體"/>
              </a:rPr>
              <a:t>！</a:t>
            </a:r>
            <a:endParaRPr lang="zh-TW" altLang="en-US" dirty="0">
              <a:latin typeface="微軟正黑體"/>
              <a:cs typeface="微軟正黑體"/>
            </a:endParaRPr>
          </a:p>
          <a:p>
            <a:endParaRPr lang="zh-TW" altLang="en-US" dirty="0"/>
          </a:p>
        </p:txBody>
      </p:sp>
      <p:sp>
        <p:nvSpPr>
          <p:cNvPr id="6" name="object 6"/>
          <p:cNvSpPr/>
          <p:nvPr/>
        </p:nvSpPr>
        <p:spPr>
          <a:xfrm>
            <a:off x="1465580" y="3403094"/>
            <a:ext cx="5012055" cy="2057400"/>
          </a:xfrm>
          <a:custGeom>
            <a:avLst/>
            <a:gdLst/>
            <a:ahLst/>
            <a:cxnLst/>
            <a:rect l="l" t="t" r="r" b="b"/>
            <a:pathLst>
              <a:path w="6682740" h="2743200">
                <a:moveTo>
                  <a:pt x="3661438" y="2730500"/>
                </a:moveTo>
                <a:lnTo>
                  <a:pt x="3171471" y="2730500"/>
                </a:lnTo>
                <a:lnTo>
                  <a:pt x="3226807" y="2743200"/>
                </a:lnTo>
                <a:lnTo>
                  <a:pt x="3608818" y="2743200"/>
                </a:lnTo>
                <a:lnTo>
                  <a:pt x="3661438" y="2730500"/>
                </a:lnTo>
                <a:close/>
              </a:path>
              <a:path w="6682740" h="2743200">
                <a:moveTo>
                  <a:pt x="4285718" y="2489200"/>
                </a:moveTo>
                <a:lnTo>
                  <a:pt x="2551345" y="2489200"/>
                </a:lnTo>
                <a:lnTo>
                  <a:pt x="2586248" y="2514600"/>
                </a:lnTo>
                <a:lnTo>
                  <a:pt x="2623757" y="2540000"/>
                </a:lnTo>
                <a:lnTo>
                  <a:pt x="2663756" y="2565400"/>
                </a:lnTo>
                <a:lnTo>
                  <a:pt x="2706125" y="2590800"/>
                </a:lnTo>
                <a:lnTo>
                  <a:pt x="2750747" y="2616200"/>
                </a:lnTo>
                <a:lnTo>
                  <a:pt x="2797503" y="2628900"/>
                </a:lnTo>
                <a:lnTo>
                  <a:pt x="2846275" y="2654300"/>
                </a:lnTo>
                <a:lnTo>
                  <a:pt x="2896945" y="2667000"/>
                </a:lnTo>
                <a:lnTo>
                  <a:pt x="2949395" y="2692400"/>
                </a:lnTo>
                <a:lnTo>
                  <a:pt x="3116241" y="2730500"/>
                </a:lnTo>
                <a:lnTo>
                  <a:pt x="3713272" y="2730500"/>
                </a:lnTo>
                <a:lnTo>
                  <a:pt x="3863069" y="2692400"/>
                </a:lnTo>
                <a:lnTo>
                  <a:pt x="3957187" y="2667000"/>
                </a:lnTo>
                <a:lnTo>
                  <a:pt x="4002225" y="2654300"/>
                </a:lnTo>
                <a:lnTo>
                  <a:pt x="4045783" y="2628900"/>
                </a:lnTo>
                <a:lnTo>
                  <a:pt x="4087763" y="2616200"/>
                </a:lnTo>
                <a:lnTo>
                  <a:pt x="4128064" y="2590800"/>
                </a:lnTo>
                <a:lnTo>
                  <a:pt x="4166588" y="2578100"/>
                </a:lnTo>
                <a:lnTo>
                  <a:pt x="4203236" y="2552700"/>
                </a:lnTo>
                <a:lnTo>
                  <a:pt x="4237908" y="2527300"/>
                </a:lnTo>
                <a:lnTo>
                  <a:pt x="4270506" y="2501900"/>
                </a:lnTo>
                <a:lnTo>
                  <a:pt x="4285718" y="2489200"/>
                </a:lnTo>
                <a:close/>
              </a:path>
              <a:path w="6682740" h="2743200">
                <a:moveTo>
                  <a:pt x="2039366" y="2578100"/>
                </a:moveTo>
                <a:lnTo>
                  <a:pt x="1829105" y="2578100"/>
                </a:lnTo>
                <a:lnTo>
                  <a:pt x="1881452" y="2590800"/>
                </a:lnTo>
                <a:lnTo>
                  <a:pt x="1986661" y="2590800"/>
                </a:lnTo>
                <a:lnTo>
                  <a:pt x="2039366" y="2578100"/>
                </a:lnTo>
                <a:close/>
              </a:path>
              <a:path w="6682740" h="2743200">
                <a:moveTo>
                  <a:pt x="2196937" y="2565400"/>
                </a:moveTo>
                <a:lnTo>
                  <a:pt x="1674035" y="2565400"/>
                </a:lnTo>
                <a:lnTo>
                  <a:pt x="1725318" y="2578100"/>
                </a:lnTo>
                <a:lnTo>
                  <a:pt x="2144582" y="2578100"/>
                </a:lnTo>
                <a:lnTo>
                  <a:pt x="2196937" y="2565400"/>
                </a:lnTo>
                <a:close/>
              </a:path>
              <a:path w="6682740" h="2743200">
                <a:moveTo>
                  <a:pt x="1820059" y="254000"/>
                </a:moveTo>
                <a:lnTo>
                  <a:pt x="1440432" y="254000"/>
                </a:lnTo>
                <a:lnTo>
                  <a:pt x="1323700" y="279400"/>
                </a:lnTo>
                <a:lnTo>
                  <a:pt x="1267632" y="279400"/>
                </a:lnTo>
                <a:lnTo>
                  <a:pt x="1213207" y="292100"/>
                </a:lnTo>
                <a:lnTo>
                  <a:pt x="1160509" y="317500"/>
                </a:lnTo>
                <a:lnTo>
                  <a:pt x="1060632" y="342900"/>
                </a:lnTo>
                <a:lnTo>
                  <a:pt x="1013620" y="368300"/>
                </a:lnTo>
                <a:lnTo>
                  <a:pt x="968670" y="381000"/>
                </a:lnTo>
                <a:lnTo>
                  <a:pt x="925867" y="406400"/>
                </a:lnTo>
                <a:lnTo>
                  <a:pt x="885294" y="431800"/>
                </a:lnTo>
                <a:lnTo>
                  <a:pt x="847036" y="457200"/>
                </a:lnTo>
                <a:lnTo>
                  <a:pt x="811175" y="482600"/>
                </a:lnTo>
                <a:lnTo>
                  <a:pt x="777796" y="508000"/>
                </a:lnTo>
                <a:lnTo>
                  <a:pt x="746983" y="533400"/>
                </a:lnTo>
                <a:lnTo>
                  <a:pt x="693390" y="584200"/>
                </a:lnTo>
                <a:lnTo>
                  <a:pt x="670777" y="622300"/>
                </a:lnTo>
                <a:lnTo>
                  <a:pt x="651065" y="647700"/>
                </a:lnTo>
                <a:lnTo>
                  <a:pt x="634337" y="673100"/>
                </a:lnTo>
                <a:lnTo>
                  <a:pt x="620679" y="711200"/>
                </a:lnTo>
                <a:lnTo>
                  <a:pt x="610173" y="736600"/>
                </a:lnTo>
                <a:lnTo>
                  <a:pt x="602903" y="774700"/>
                </a:lnTo>
                <a:lnTo>
                  <a:pt x="598954" y="812800"/>
                </a:lnTo>
                <a:lnTo>
                  <a:pt x="598408" y="838200"/>
                </a:lnTo>
                <a:lnTo>
                  <a:pt x="601350" y="876300"/>
                </a:lnTo>
                <a:lnTo>
                  <a:pt x="607864" y="914400"/>
                </a:lnTo>
                <a:lnTo>
                  <a:pt x="602149" y="914400"/>
                </a:lnTo>
                <a:lnTo>
                  <a:pt x="544753" y="927100"/>
                </a:lnTo>
                <a:lnTo>
                  <a:pt x="488772" y="927100"/>
                </a:lnTo>
                <a:lnTo>
                  <a:pt x="382102" y="952500"/>
                </a:lnTo>
                <a:lnTo>
                  <a:pt x="331938" y="965200"/>
                </a:lnTo>
                <a:lnTo>
                  <a:pt x="284237" y="990600"/>
                </a:lnTo>
                <a:lnTo>
                  <a:pt x="239262" y="1003300"/>
                </a:lnTo>
                <a:lnTo>
                  <a:pt x="197275" y="1028700"/>
                </a:lnTo>
                <a:lnTo>
                  <a:pt x="158538" y="1054100"/>
                </a:lnTo>
                <a:lnTo>
                  <a:pt x="123313" y="1079500"/>
                </a:lnTo>
                <a:lnTo>
                  <a:pt x="91863" y="1104900"/>
                </a:lnTo>
                <a:lnTo>
                  <a:pt x="61829" y="1130300"/>
                </a:lnTo>
                <a:lnTo>
                  <a:pt x="37819" y="1168400"/>
                </a:lnTo>
                <a:lnTo>
                  <a:pt x="19732" y="1206500"/>
                </a:lnTo>
                <a:lnTo>
                  <a:pt x="7467" y="1231900"/>
                </a:lnTo>
                <a:lnTo>
                  <a:pt x="923" y="1270000"/>
                </a:lnTo>
                <a:lnTo>
                  <a:pt x="0" y="1308100"/>
                </a:lnTo>
                <a:lnTo>
                  <a:pt x="4595" y="1333500"/>
                </a:lnTo>
                <a:lnTo>
                  <a:pt x="14609" y="1371600"/>
                </a:lnTo>
                <a:lnTo>
                  <a:pt x="29940" y="1409700"/>
                </a:lnTo>
                <a:lnTo>
                  <a:pt x="50487" y="1435100"/>
                </a:lnTo>
                <a:lnTo>
                  <a:pt x="76150" y="1473200"/>
                </a:lnTo>
                <a:lnTo>
                  <a:pt x="106827" y="1498600"/>
                </a:lnTo>
                <a:lnTo>
                  <a:pt x="142417" y="1524000"/>
                </a:lnTo>
                <a:lnTo>
                  <a:pt x="182820" y="1549400"/>
                </a:lnTo>
                <a:lnTo>
                  <a:pt x="227934" y="1574800"/>
                </a:lnTo>
                <a:lnTo>
                  <a:pt x="277659" y="1600200"/>
                </a:lnTo>
                <a:lnTo>
                  <a:pt x="331893" y="1612900"/>
                </a:lnTo>
                <a:lnTo>
                  <a:pt x="284421" y="1651000"/>
                </a:lnTo>
                <a:lnTo>
                  <a:pt x="243773" y="1689100"/>
                </a:lnTo>
                <a:lnTo>
                  <a:pt x="210152" y="1714500"/>
                </a:lnTo>
                <a:lnTo>
                  <a:pt x="183763" y="1752600"/>
                </a:lnTo>
                <a:lnTo>
                  <a:pt x="164810" y="1803400"/>
                </a:lnTo>
                <a:lnTo>
                  <a:pt x="153496" y="1841500"/>
                </a:lnTo>
                <a:lnTo>
                  <a:pt x="150025" y="1879600"/>
                </a:lnTo>
                <a:lnTo>
                  <a:pt x="154601" y="1917700"/>
                </a:lnTo>
                <a:lnTo>
                  <a:pt x="163842" y="1955800"/>
                </a:lnTo>
                <a:lnTo>
                  <a:pt x="177698" y="1981200"/>
                </a:lnTo>
                <a:lnTo>
                  <a:pt x="195946" y="2006600"/>
                </a:lnTo>
                <a:lnTo>
                  <a:pt x="218361" y="2044700"/>
                </a:lnTo>
                <a:lnTo>
                  <a:pt x="274795" y="2095500"/>
                </a:lnTo>
                <a:lnTo>
                  <a:pt x="308366" y="2120900"/>
                </a:lnTo>
                <a:lnTo>
                  <a:pt x="345207" y="2146300"/>
                </a:lnTo>
                <a:lnTo>
                  <a:pt x="385093" y="2159000"/>
                </a:lnTo>
                <a:lnTo>
                  <a:pt x="427801" y="2184400"/>
                </a:lnTo>
                <a:lnTo>
                  <a:pt x="473106" y="2197100"/>
                </a:lnTo>
                <a:lnTo>
                  <a:pt x="520784" y="2209800"/>
                </a:lnTo>
                <a:lnTo>
                  <a:pt x="570610" y="2222500"/>
                </a:lnTo>
                <a:lnTo>
                  <a:pt x="675810" y="2247900"/>
                </a:lnTo>
                <a:lnTo>
                  <a:pt x="906187" y="2247900"/>
                </a:lnTo>
                <a:lnTo>
                  <a:pt x="910505" y="2260600"/>
                </a:lnTo>
                <a:lnTo>
                  <a:pt x="914696" y="2260600"/>
                </a:lnTo>
                <a:lnTo>
                  <a:pt x="944733" y="2286000"/>
                </a:lnTo>
                <a:lnTo>
                  <a:pt x="976619" y="2311400"/>
                </a:lnTo>
                <a:lnTo>
                  <a:pt x="1010274" y="2336800"/>
                </a:lnTo>
                <a:lnTo>
                  <a:pt x="1045621" y="2362200"/>
                </a:lnTo>
                <a:lnTo>
                  <a:pt x="1082580" y="2387600"/>
                </a:lnTo>
                <a:lnTo>
                  <a:pt x="1121073" y="2400300"/>
                </a:lnTo>
                <a:lnTo>
                  <a:pt x="1161022" y="2425700"/>
                </a:lnTo>
                <a:lnTo>
                  <a:pt x="1202348" y="2438400"/>
                </a:lnTo>
                <a:lnTo>
                  <a:pt x="1244972" y="2463800"/>
                </a:lnTo>
                <a:lnTo>
                  <a:pt x="1288815" y="2476500"/>
                </a:lnTo>
                <a:lnTo>
                  <a:pt x="1379846" y="2501900"/>
                </a:lnTo>
                <a:lnTo>
                  <a:pt x="1426877" y="2527300"/>
                </a:lnTo>
                <a:lnTo>
                  <a:pt x="1474813" y="2527300"/>
                </a:lnTo>
                <a:lnTo>
                  <a:pt x="1623265" y="2565400"/>
                </a:lnTo>
                <a:lnTo>
                  <a:pt x="2249017" y="2565400"/>
                </a:lnTo>
                <a:lnTo>
                  <a:pt x="2551345" y="2489200"/>
                </a:lnTo>
                <a:lnTo>
                  <a:pt x="4285718" y="2489200"/>
                </a:lnTo>
                <a:lnTo>
                  <a:pt x="4329082" y="2451100"/>
                </a:lnTo>
                <a:lnTo>
                  <a:pt x="4378169" y="2400300"/>
                </a:lnTo>
                <a:lnTo>
                  <a:pt x="4398907" y="2362200"/>
                </a:lnTo>
                <a:lnTo>
                  <a:pt x="4416975" y="2336800"/>
                </a:lnTo>
                <a:lnTo>
                  <a:pt x="5359503" y="2336800"/>
                </a:lnTo>
                <a:lnTo>
                  <a:pt x="5383929" y="2324100"/>
                </a:lnTo>
                <a:lnTo>
                  <a:pt x="5430634" y="2311400"/>
                </a:lnTo>
                <a:lnTo>
                  <a:pt x="5475057" y="2286000"/>
                </a:lnTo>
                <a:lnTo>
                  <a:pt x="5517065" y="2260600"/>
                </a:lnTo>
                <a:lnTo>
                  <a:pt x="5556523" y="2247900"/>
                </a:lnTo>
                <a:lnTo>
                  <a:pt x="5593296" y="2222500"/>
                </a:lnTo>
                <a:lnTo>
                  <a:pt x="5627251" y="2197100"/>
                </a:lnTo>
                <a:lnTo>
                  <a:pt x="5658254" y="2171700"/>
                </a:lnTo>
                <a:lnTo>
                  <a:pt x="5686170" y="2133600"/>
                </a:lnTo>
                <a:lnTo>
                  <a:pt x="5710865" y="2108200"/>
                </a:lnTo>
                <a:lnTo>
                  <a:pt x="5732204" y="2082800"/>
                </a:lnTo>
                <a:lnTo>
                  <a:pt x="5750055" y="2044700"/>
                </a:lnTo>
                <a:lnTo>
                  <a:pt x="5764281" y="2019300"/>
                </a:lnTo>
                <a:lnTo>
                  <a:pt x="5774749" y="1981200"/>
                </a:lnTo>
                <a:lnTo>
                  <a:pt x="5781326" y="1943100"/>
                </a:lnTo>
                <a:lnTo>
                  <a:pt x="5783876" y="1917700"/>
                </a:lnTo>
                <a:lnTo>
                  <a:pt x="5837025" y="1905000"/>
                </a:lnTo>
                <a:lnTo>
                  <a:pt x="5889497" y="1905000"/>
                </a:lnTo>
                <a:lnTo>
                  <a:pt x="5992028" y="1879600"/>
                </a:lnTo>
                <a:lnTo>
                  <a:pt x="6041892" y="1879600"/>
                </a:lnTo>
                <a:lnTo>
                  <a:pt x="6138335" y="1854200"/>
                </a:lnTo>
                <a:lnTo>
                  <a:pt x="6184720" y="1828800"/>
                </a:lnTo>
                <a:lnTo>
                  <a:pt x="6273334" y="1803400"/>
                </a:lnTo>
                <a:lnTo>
                  <a:pt x="6324565" y="1778000"/>
                </a:lnTo>
                <a:lnTo>
                  <a:pt x="6372470" y="1752600"/>
                </a:lnTo>
                <a:lnTo>
                  <a:pt x="6417027" y="1727200"/>
                </a:lnTo>
                <a:lnTo>
                  <a:pt x="6458214" y="1701800"/>
                </a:lnTo>
                <a:lnTo>
                  <a:pt x="6496008" y="1663700"/>
                </a:lnTo>
                <a:lnTo>
                  <a:pt x="6530386" y="1638300"/>
                </a:lnTo>
                <a:lnTo>
                  <a:pt x="6561325" y="1612900"/>
                </a:lnTo>
                <a:lnTo>
                  <a:pt x="6588804" y="1574800"/>
                </a:lnTo>
                <a:lnTo>
                  <a:pt x="6612800" y="1549400"/>
                </a:lnTo>
                <a:lnTo>
                  <a:pt x="6633289" y="1511300"/>
                </a:lnTo>
                <a:lnTo>
                  <a:pt x="6650250" y="1473200"/>
                </a:lnTo>
                <a:lnTo>
                  <a:pt x="6663659" y="1447800"/>
                </a:lnTo>
                <a:lnTo>
                  <a:pt x="6673495" y="1409700"/>
                </a:lnTo>
                <a:lnTo>
                  <a:pt x="6679734" y="1371600"/>
                </a:lnTo>
                <a:lnTo>
                  <a:pt x="6682355" y="1346200"/>
                </a:lnTo>
                <a:lnTo>
                  <a:pt x="6681334" y="1308100"/>
                </a:lnTo>
                <a:lnTo>
                  <a:pt x="6676648" y="1270000"/>
                </a:lnTo>
                <a:lnTo>
                  <a:pt x="6668276" y="1231900"/>
                </a:lnTo>
                <a:lnTo>
                  <a:pt x="6656195" y="1206500"/>
                </a:lnTo>
                <a:lnTo>
                  <a:pt x="6640381" y="1168400"/>
                </a:lnTo>
                <a:lnTo>
                  <a:pt x="6620813" y="1130300"/>
                </a:lnTo>
                <a:lnTo>
                  <a:pt x="6597468" y="1104900"/>
                </a:lnTo>
                <a:lnTo>
                  <a:pt x="6570324" y="1066800"/>
                </a:lnTo>
                <a:lnTo>
                  <a:pt x="6539357" y="1041400"/>
                </a:lnTo>
                <a:lnTo>
                  <a:pt x="6504545" y="1003300"/>
                </a:lnTo>
                <a:lnTo>
                  <a:pt x="6465866" y="977900"/>
                </a:lnTo>
                <a:lnTo>
                  <a:pt x="6476671" y="965200"/>
                </a:lnTo>
                <a:lnTo>
                  <a:pt x="6486583" y="952500"/>
                </a:lnTo>
                <a:lnTo>
                  <a:pt x="6495566" y="927100"/>
                </a:lnTo>
                <a:lnTo>
                  <a:pt x="6503585" y="914400"/>
                </a:lnTo>
                <a:lnTo>
                  <a:pt x="6518104" y="876300"/>
                </a:lnTo>
                <a:lnTo>
                  <a:pt x="6527603" y="850900"/>
                </a:lnTo>
                <a:lnTo>
                  <a:pt x="6532210" y="812800"/>
                </a:lnTo>
                <a:lnTo>
                  <a:pt x="6532053" y="774700"/>
                </a:lnTo>
                <a:lnTo>
                  <a:pt x="6527261" y="736600"/>
                </a:lnTo>
                <a:lnTo>
                  <a:pt x="6517962" y="711200"/>
                </a:lnTo>
                <a:lnTo>
                  <a:pt x="6504286" y="673100"/>
                </a:lnTo>
                <a:lnTo>
                  <a:pt x="6486360" y="647700"/>
                </a:lnTo>
                <a:lnTo>
                  <a:pt x="6464313" y="609600"/>
                </a:lnTo>
                <a:lnTo>
                  <a:pt x="6438274" y="584200"/>
                </a:lnTo>
                <a:lnTo>
                  <a:pt x="6408371" y="546100"/>
                </a:lnTo>
                <a:lnTo>
                  <a:pt x="6374732" y="520700"/>
                </a:lnTo>
                <a:lnTo>
                  <a:pt x="6337487" y="495300"/>
                </a:lnTo>
                <a:lnTo>
                  <a:pt x="6296763" y="469900"/>
                </a:lnTo>
                <a:lnTo>
                  <a:pt x="6252690" y="444500"/>
                </a:lnTo>
                <a:lnTo>
                  <a:pt x="6205395" y="431800"/>
                </a:lnTo>
                <a:lnTo>
                  <a:pt x="6155007" y="406400"/>
                </a:lnTo>
                <a:lnTo>
                  <a:pt x="6101655" y="393700"/>
                </a:lnTo>
                <a:lnTo>
                  <a:pt x="6045468" y="368300"/>
                </a:lnTo>
                <a:lnTo>
                  <a:pt x="5986573" y="355600"/>
                </a:lnTo>
                <a:lnTo>
                  <a:pt x="5925100" y="355600"/>
                </a:lnTo>
                <a:lnTo>
                  <a:pt x="5916690" y="330200"/>
                </a:lnTo>
                <a:lnTo>
                  <a:pt x="2168948" y="330200"/>
                </a:lnTo>
                <a:lnTo>
                  <a:pt x="2024567" y="292100"/>
                </a:lnTo>
                <a:lnTo>
                  <a:pt x="1923685" y="266700"/>
                </a:lnTo>
                <a:lnTo>
                  <a:pt x="1872163" y="266700"/>
                </a:lnTo>
                <a:lnTo>
                  <a:pt x="1820059" y="254000"/>
                </a:lnTo>
                <a:close/>
              </a:path>
              <a:path w="6682740" h="2743200">
                <a:moveTo>
                  <a:pt x="5004388" y="2400300"/>
                </a:moveTo>
                <a:lnTo>
                  <a:pt x="4773824" y="2400300"/>
                </a:lnTo>
                <a:lnTo>
                  <a:pt x="4828235" y="2413000"/>
                </a:lnTo>
                <a:lnTo>
                  <a:pt x="4944263" y="2413000"/>
                </a:lnTo>
                <a:lnTo>
                  <a:pt x="5004388" y="2400300"/>
                </a:lnTo>
                <a:close/>
              </a:path>
              <a:path w="6682740" h="2743200">
                <a:moveTo>
                  <a:pt x="5120880" y="2387600"/>
                </a:moveTo>
                <a:lnTo>
                  <a:pt x="4666844" y="2387600"/>
                </a:lnTo>
                <a:lnTo>
                  <a:pt x="4719978" y="2400300"/>
                </a:lnTo>
                <a:lnTo>
                  <a:pt x="5063305" y="2400300"/>
                </a:lnTo>
                <a:lnTo>
                  <a:pt x="5120880" y="2387600"/>
                </a:lnTo>
                <a:close/>
              </a:path>
              <a:path w="6682740" h="2743200">
                <a:moveTo>
                  <a:pt x="5359503" y="2336800"/>
                </a:moveTo>
                <a:lnTo>
                  <a:pt x="4416975" y="2336800"/>
                </a:lnTo>
                <a:lnTo>
                  <a:pt x="4464354" y="2349500"/>
                </a:lnTo>
                <a:lnTo>
                  <a:pt x="4614569" y="2387600"/>
                </a:lnTo>
                <a:lnTo>
                  <a:pt x="5176979" y="2387600"/>
                </a:lnTo>
                <a:lnTo>
                  <a:pt x="5284212" y="2362200"/>
                </a:lnTo>
                <a:lnTo>
                  <a:pt x="5335077" y="2349500"/>
                </a:lnTo>
                <a:lnTo>
                  <a:pt x="5359503" y="2336800"/>
                </a:lnTo>
                <a:close/>
              </a:path>
              <a:path w="6682740" h="2743200">
                <a:moveTo>
                  <a:pt x="3075846" y="88900"/>
                </a:moveTo>
                <a:lnTo>
                  <a:pt x="2706224" y="88900"/>
                </a:lnTo>
                <a:lnTo>
                  <a:pt x="2556736" y="127000"/>
                </a:lnTo>
                <a:lnTo>
                  <a:pt x="2463367" y="152400"/>
                </a:lnTo>
                <a:lnTo>
                  <a:pt x="2419067" y="165100"/>
                </a:lnTo>
                <a:lnTo>
                  <a:pt x="2376577" y="190500"/>
                </a:lnTo>
                <a:lnTo>
                  <a:pt x="2336064" y="203200"/>
                </a:lnTo>
                <a:lnTo>
                  <a:pt x="2297693" y="228600"/>
                </a:lnTo>
                <a:lnTo>
                  <a:pt x="2261630" y="254000"/>
                </a:lnTo>
                <a:lnTo>
                  <a:pt x="2228041" y="279400"/>
                </a:lnTo>
                <a:lnTo>
                  <a:pt x="2197092" y="304800"/>
                </a:lnTo>
                <a:lnTo>
                  <a:pt x="2168948" y="330200"/>
                </a:lnTo>
                <a:lnTo>
                  <a:pt x="5916690" y="330200"/>
                </a:lnTo>
                <a:lnTo>
                  <a:pt x="5884556" y="266700"/>
                </a:lnTo>
                <a:lnTo>
                  <a:pt x="5854197" y="228600"/>
                </a:lnTo>
                <a:lnTo>
                  <a:pt x="3474508" y="215900"/>
                </a:lnTo>
                <a:lnTo>
                  <a:pt x="3430584" y="190500"/>
                </a:lnTo>
                <a:lnTo>
                  <a:pt x="3383909" y="165100"/>
                </a:lnTo>
                <a:lnTo>
                  <a:pt x="3334687" y="152400"/>
                </a:lnTo>
                <a:lnTo>
                  <a:pt x="3075846" y="88900"/>
                </a:lnTo>
                <a:close/>
              </a:path>
              <a:path w="6682740" h="2743200">
                <a:moveTo>
                  <a:pt x="1661270" y="241300"/>
                </a:moveTo>
                <a:lnTo>
                  <a:pt x="1607859" y="241300"/>
                </a:lnTo>
                <a:lnTo>
                  <a:pt x="1554377" y="254000"/>
                </a:lnTo>
                <a:lnTo>
                  <a:pt x="1714509" y="254000"/>
                </a:lnTo>
                <a:lnTo>
                  <a:pt x="1661270" y="241300"/>
                </a:lnTo>
                <a:close/>
              </a:path>
              <a:path w="6682740" h="2743200">
                <a:moveTo>
                  <a:pt x="4225245" y="12700"/>
                </a:moveTo>
                <a:lnTo>
                  <a:pt x="3913822" y="12700"/>
                </a:lnTo>
                <a:lnTo>
                  <a:pt x="3864128" y="25400"/>
                </a:lnTo>
                <a:lnTo>
                  <a:pt x="3768731" y="50800"/>
                </a:lnTo>
                <a:lnTo>
                  <a:pt x="3723494" y="63500"/>
                </a:lnTo>
                <a:lnTo>
                  <a:pt x="3680208" y="76200"/>
                </a:lnTo>
                <a:lnTo>
                  <a:pt x="3639106" y="101600"/>
                </a:lnTo>
                <a:lnTo>
                  <a:pt x="3600421" y="114300"/>
                </a:lnTo>
                <a:lnTo>
                  <a:pt x="3564386" y="139700"/>
                </a:lnTo>
                <a:lnTo>
                  <a:pt x="3531233" y="165100"/>
                </a:lnTo>
                <a:lnTo>
                  <a:pt x="3501196" y="190500"/>
                </a:lnTo>
                <a:lnTo>
                  <a:pt x="3474508" y="215900"/>
                </a:lnTo>
                <a:lnTo>
                  <a:pt x="5835833" y="215900"/>
                </a:lnTo>
                <a:lnTo>
                  <a:pt x="5817469" y="203200"/>
                </a:lnTo>
                <a:lnTo>
                  <a:pt x="5774638" y="165100"/>
                </a:lnTo>
                <a:lnTo>
                  <a:pt x="5750305" y="152400"/>
                </a:lnTo>
                <a:lnTo>
                  <a:pt x="4614206" y="152400"/>
                </a:lnTo>
                <a:lnTo>
                  <a:pt x="4574602" y="127000"/>
                </a:lnTo>
                <a:lnTo>
                  <a:pt x="4530975" y="101600"/>
                </a:lnTo>
                <a:lnTo>
                  <a:pt x="4483630" y="76200"/>
                </a:lnTo>
                <a:lnTo>
                  <a:pt x="4432870" y="63500"/>
                </a:lnTo>
                <a:lnTo>
                  <a:pt x="4379002" y="50800"/>
                </a:lnTo>
                <a:lnTo>
                  <a:pt x="4225245" y="12700"/>
                </a:lnTo>
                <a:close/>
              </a:path>
              <a:path w="6682740" h="2743200">
                <a:moveTo>
                  <a:pt x="5349622" y="12700"/>
                </a:moveTo>
                <a:lnTo>
                  <a:pt x="5001431" y="12700"/>
                </a:lnTo>
                <a:lnTo>
                  <a:pt x="4859432" y="50800"/>
                </a:lnTo>
                <a:lnTo>
                  <a:pt x="4770753" y="76200"/>
                </a:lnTo>
                <a:lnTo>
                  <a:pt x="4728747" y="88900"/>
                </a:lnTo>
                <a:lnTo>
                  <a:pt x="4688534" y="114300"/>
                </a:lnTo>
                <a:lnTo>
                  <a:pt x="4650294" y="127000"/>
                </a:lnTo>
                <a:lnTo>
                  <a:pt x="4614206" y="152400"/>
                </a:lnTo>
                <a:lnTo>
                  <a:pt x="5750305" y="152400"/>
                </a:lnTo>
                <a:lnTo>
                  <a:pt x="5725971" y="139700"/>
                </a:lnTo>
                <a:lnTo>
                  <a:pt x="5671735" y="101600"/>
                </a:lnTo>
                <a:lnTo>
                  <a:pt x="5629642" y="88900"/>
                </a:lnTo>
                <a:lnTo>
                  <a:pt x="5585942" y="76200"/>
                </a:lnTo>
                <a:lnTo>
                  <a:pt x="5540816" y="50800"/>
                </a:lnTo>
                <a:lnTo>
                  <a:pt x="5494442" y="38100"/>
                </a:lnTo>
                <a:lnTo>
                  <a:pt x="5446999" y="38100"/>
                </a:lnTo>
                <a:lnTo>
                  <a:pt x="5349622" y="12700"/>
                </a:lnTo>
                <a:close/>
              </a:path>
              <a:path w="6682740" h="2743200">
                <a:moveTo>
                  <a:pt x="2916189" y="76200"/>
                </a:moveTo>
                <a:lnTo>
                  <a:pt x="2863055" y="76200"/>
                </a:lnTo>
                <a:lnTo>
                  <a:pt x="2810238" y="88900"/>
                </a:lnTo>
                <a:lnTo>
                  <a:pt x="2969477" y="88900"/>
                </a:lnTo>
                <a:lnTo>
                  <a:pt x="2916189" y="76200"/>
                </a:lnTo>
                <a:close/>
              </a:path>
              <a:path w="6682740" h="2743200">
                <a:moveTo>
                  <a:pt x="4120464" y="0"/>
                </a:moveTo>
                <a:lnTo>
                  <a:pt x="4068089" y="0"/>
                </a:lnTo>
                <a:lnTo>
                  <a:pt x="4016035" y="12700"/>
                </a:lnTo>
                <a:lnTo>
                  <a:pt x="4172927" y="12700"/>
                </a:lnTo>
                <a:lnTo>
                  <a:pt x="4120464" y="0"/>
                </a:lnTo>
                <a:close/>
              </a:path>
              <a:path w="6682740" h="2743200">
                <a:moveTo>
                  <a:pt x="5200012" y="0"/>
                </a:moveTo>
                <a:lnTo>
                  <a:pt x="5149913" y="12700"/>
                </a:lnTo>
                <a:lnTo>
                  <a:pt x="5250116" y="12700"/>
                </a:lnTo>
                <a:lnTo>
                  <a:pt x="5200012" y="0"/>
                </a:lnTo>
                <a:close/>
              </a:path>
            </a:pathLst>
          </a:custGeom>
          <a:solidFill>
            <a:srgbClr val="FAE4D5"/>
          </a:solidFill>
        </p:spPr>
        <p:txBody>
          <a:bodyPr wrap="square" lIns="0" tIns="0" rIns="0" bIns="0" rtlCol="0"/>
          <a:lstStyle/>
          <a:p>
            <a:endParaRPr sz="1350"/>
          </a:p>
        </p:txBody>
      </p:sp>
      <p:sp>
        <p:nvSpPr>
          <p:cNvPr id="7" name="object 7"/>
          <p:cNvSpPr/>
          <p:nvPr/>
        </p:nvSpPr>
        <p:spPr>
          <a:xfrm>
            <a:off x="1465580" y="3402280"/>
            <a:ext cx="5012055" cy="2058353"/>
          </a:xfrm>
          <a:custGeom>
            <a:avLst/>
            <a:gdLst/>
            <a:ahLst/>
            <a:cxnLst/>
            <a:rect l="l" t="t" r="r" b="b"/>
            <a:pathLst>
              <a:path w="6682740" h="2744470">
                <a:moveTo>
                  <a:pt x="607864" y="903544"/>
                </a:moveTo>
                <a:lnTo>
                  <a:pt x="601350" y="869442"/>
                </a:lnTo>
                <a:lnTo>
                  <a:pt x="598408" y="835595"/>
                </a:lnTo>
                <a:lnTo>
                  <a:pt x="598954" y="802063"/>
                </a:lnTo>
                <a:lnTo>
                  <a:pt x="610173" y="736192"/>
                </a:lnTo>
                <a:lnTo>
                  <a:pt x="634337" y="672325"/>
                </a:lnTo>
                <a:lnTo>
                  <a:pt x="670777" y="610953"/>
                </a:lnTo>
                <a:lnTo>
                  <a:pt x="718820" y="552571"/>
                </a:lnTo>
                <a:lnTo>
                  <a:pt x="746983" y="524655"/>
                </a:lnTo>
                <a:lnTo>
                  <a:pt x="777796" y="497671"/>
                </a:lnTo>
                <a:lnTo>
                  <a:pt x="811175" y="471681"/>
                </a:lnTo>
                <a:lnTo>
                  <a:pt x="847036" y="446746"/>
                </a:lnTo>
                <a:lnTo>
                  <a:pt x="885294" y="422929"/>
                </a:lnTo>
                <a:lnTo>
                  <a:pt x="925867" y="400290"/>
                </a:lnTo>
                <a:lnTo>
                  <a:pt x="968670" y="378892"/>
                </a:lnTo>
                <a:lnTo>
                  <a:pt x="1013620" y="358796"/>
                </a:lnTo>
                <a:lnTo>
                  <a:pt x="1060632" y="340064"/>
                </a:lnTo>
                <a:lnTo>
                  <a:pt x="1109623" y="322757"/>
                </a:lnTo>
                <a:lnTo>
                  <a:pt x="1160509" y="306938"/>
                </a:lnTo>
                <a:lnTo>
                  <a:pt x="1213207" y="292667"/>
                </a:lnTo>
                <a:lnTo>
                  <a:pt x="1267632" y="280006"/>
                </a:lnTo>
                <a:lnTo>
                  <a:pt x="1323700" y="269017"/>
                </a:lnTo>
                <a:lnTo>
                  <a:pt x="1381328" y="259762"/>
                </a:lnTo>
                <a:lnTo>
                  <a:pt x="1440432" y="252303"/>
                </a:lnTo>
                <a:lnTo>
                  <a:pt x="1500928" y="246700"/>
                </a:lnTo>
                <a:lnTo>
                  <a:pt x="1554377" y="243407"/>
                </a:lnTo>
                <a:lnTo>
                  <a:pt x="1607859" y="241665"/>
                </a:lnTo>
                <a:lnTo>
                  <a:pt x="1661270" y="241463"/>
                </a:lnTo>
                <a:lnTo>
                  <a:pt x="1714509" y="242789"/>
                </a:lnTo>
                <a:lnTo>
                  <a:pt x="1767473" y="245628"/>
                </a:lnTo>
                <a:lnTo>
                  <a:pt x="1820059" y="249970"/>
                </a:lnTo>
                <a:lnTo>
                  <a:pt x="1872163" y="255802"/>
                </a:lnTo>
                <a:lnTo>
                  <a:pt x="1923685" y="263111"/>
                </a:lnTo>
                <a:lnTo>
                  <a:pt x="1974520" y="271885"/>
                </a:lnTo>
                <a:lnTo>
                  <a:pt x="2024567" y="282110"/>
                </a:lnTo>
                <a:lnTo>
                  <a:pt x="2073722" y="293776"/>
                </a:lnTo>
                <a:lnTo>
                  <a:pt x="2121883" y="306869"/>
                </a:lnTo>
                <a:lnTo>
                  <a:pt x="2168948" y="321376"/>
                </a:lnTo>
                <a:lnTo>
                  <a:pt x="2197092" y="293977"/>
                </a:lnTo>
                <a:lnTo>
                  <a:pt x="2228041" y="268061"/>
                </a:lnTo>
                <a:lnTo>
                  <a:pt x="2261630" y="243655"/>
                </a:lnTo>
                <a:lnTo>
                  <a:pt x="2297693" y="220788"/>
                </a:lnTo>
                <a:lnTo>
                  <a:pt x="2336064" y="199489"/>
                </a:lnTo>
                <a:lnTo>
                  <a:pt x="2376577" y="179785"/>
                </a:lnTo>
                <a:lnTo>
                  <a:pt x="2419067" y="161706"/>
                </a:lnTo>
                <a:lnTo>
                  <a:pt x="2463367" y="145279"/>
                </a:lnTo>
                <a:lnTo>
                  <a:pt x="2509312" y="130533"/>
                </a:lnTo>
                <a:lnTo>
                  <a:pt x="2556736" y="117497"/>
                </a:lnTo>
                <a:lnTo>
                  <a:pt x="2605473" y="106198"/>
                </a:lnTo>
                <a:lnTo>
                  <a:pt x="2655358" y="96666"/>
                </a:lnTo>
                <a:lnTo>
                  <a:pt x="2706224" y="88928"/>
                </a:lnTo>
                <a:lnTo>
                  <a:pt x="2757906" y="83013"/>
                </a:lnTo>
                <a:lnTo>
                  <a:pt x="2810238" y="78949"/>
                </a:lnTo>
                <a:lnTo>
                  <a:pt x="2863055" y="76765"/>
                </a:lnTo>
                <a:lnTo>
                  <a:pt x="2916189" y="76489"/>
                </a:lnTo>
                <a:lnTo>
                  <a:pt x="2969477" y="78149"/>
                </a:lnTo>
                <a:lnTo>
                  <a:pt x="3022751" y="81775"/>
                </a:lnTo>
                <a:lnTo>
                  <a:pt x="3075846" y="87393"/>
                </a:lnTo>
                <a:lnTo>
                  <a:pt x="3128596" y="95034"/>
                </a:lnTo>
                <a:lnTo>
                  <a:pt x="3180835" y="104724"/>
                </a:lnTo>
                <a:lnTo>
                  <a:pt x="3232398" y="116493"/>
                </a:lnTo>
                <a:lnTo>
                  <a:pt x="3283119" y="130368"/>
                </a:lnTo>
                <a:lnTo>
                  <a:pt x="3334687" y="147098"/>
                </a:lnTo>
                <a:lnTo>
                  <a:pt x="3383909" y="165817"/>
                </a:lnTo>
                <a:lnTo>
                  <a:pt x="3430584" y="186464"/>
                </a:lnTo>
                <a:lnTo>
                  <a:pt x="3474508" y="208981"/>
                </a:lnTo>
                <a:lnTo>
                  <a:pt x="3531233" y="156396"/>
                </a:lnTo>
                <a:lnTo>
                  <a:pt x="3564386" y="132707"/>
                </a:lnTo>
                <a:lnTo>
                  <a:pt x="3600421" y="110810"/>
                </a:lnTo>
                <a:lnTo>
                  <a:pt x="3639106" y="90750"/>
                </a:lnTo>
                <a:lnTo>
                  <a:pt x="3680208" y="72570"/>
                </a:lnTo>
                <a:lnTo>
                  <a:pt x="3723494" y="56313"/>
                </a:lnTo>
                <a:lnTo>
                  <a:pt x="3768731" y="42022"/>
                </a:lnTo>
                <a:lnTo>
                  <a:pt x="3815687" y="29741"/>
                </a:lnTo>
                <a:lnTo>
                  <a:pt x="3864128" y="19513"/>
                </a:lnTo>
                <a:lnTo>
                  <a:pt x="3913822" y="11382"/>
                </a:lnTo>
                <a:lnTo>
                  <a:pt x="3964535" y="5390"/>
                </a:lnTo>
                <a:lnTo>
                  <a:pt x="4016035" y="1582"/>
                </a:lnTo>
                <a:lnTo>
                  <a:pt x="4068089" y="0"/>
                </a:lnTo>
                <a:lnTo>
                  <a:pt x="4120464" y="687"/>
                </a:lnTo>
                <a:lnTo>
                  <a:pt x="4172927" y="3688"/>
                </a:lnTo>
                <a:lnTo>
                  <a:pt x="4225245" y="9046"/>
                </a:lnTo>
                <a:lnTo>
                  <a:pt x="4277185" y="16803"/>
                </a:lnTo>
                <a:lnTo>
                  <a:pt x="4328515" y="27003"/>
                </a:lnTo>
                <a:lnTo>
                  <a:pt x="4379002" y="39690"/>
                </a:lnTo>
                <a:lnTo>
                  <a:pt x="4432870" y="56509"/>
                </a:lnTo>
                <a:lnTo>
                  <a:pt x="4483630" y="75943"/>
                </a:lnTo>
                <a:lnTo>
                  <a:pt x="4530975" y="97864"/>
                </a:lnTo>
                <a:lnTo>
                  <a:pt x="4574602" y="122145"/>
                </a:lnTo>
                <a:lnTo>
                  <a:pt x="4614206" y="148656"/>
                </a:lnTo>
                <a:lnTo>
                  <a:pt x="4650294" y="126525"/>
                </a:lnTo>
                <a:lnTo>
                  <a:pt x="4688534" y="106155"/>
                </a:lnTo>
                <a:lnTo>
                  <a:pt x="4728747" y="87555"/>
                </a:lnTo>
                <a:lnTo>
                  <a:pt x="4770753" y="70732"/>
                </a:lnTo>
                <a:lnTo>
                  <a:pt x="4814374" y="55696"/>
                </a:lnTo>
                <a:lnTo>
                  <a:pt x="4859432" y="42454"/>
                </a:lnTo>
                <a:lnTo>
                  <a:pt x="4905746" y="31014"/>
                </a:lnTo>
                <a:lnTo>
                  <a:pt x="4953139" y="21386"/>
                </a:lnTo>
                <a:lnTo>
                  <a:pt x="5001431" y="13577"/>
                </a:lnTo>
                <a:lnTo>
                  <a:pt x="5050443" y="7595"/>
                </a:lnTo>
                <a:lnTo>
                  <a:pt x="5099997" y="3449"/>
                </a:lnTo>
                <a:lnTo>
                  <a:pt x="5149913" y="1146"/>
                </a:lnTo>
                <a:lnTo>
                  <a:pt x="5200012" y="696"/>
                </a:lnTo>
                <a:lnTo>
                  <a:pt x="5250116" y="2107"/>
                </a:lnTo>
                <a:lnTo>
                  <a:pt x="5300046" y="5386"/>
                </a:lnTo>
                <a:lnTo>
                  <a:pt x="5349622" y="10542"/>
                </a:lnTo>
                <a:lnTo>
                  <a:pt x="5398666" y="17584"/>
                </a:lnTo>
                <a:lnTo>
                  <a:pt x="5446999" y="26519"/>
                </a:lnTo>
                <a:lnTo>
                  <a:pt x="5494442" y="37356"/>
                </a:lnTo>
                <a:lnTo>
                  <a:pt x="5540816" y="50103"/>
                </a:lnTo>
                <a:lnTo>
                  <a:pt x="5585942" y="64769"/>
                </a:lnTo>
                <a:lnTo>
                  <a:pt x="5629642" y="81361"/>
                </a:lnTo>
                <a:lnTo>
                  <a:pt x="5671735" y="99888"/>
                </a:lnTo>
                <a:lnTo>
                  <a:pt x="5725971" y="128248"/>
                </a:lnTo>
                <a:lnTo>
                  <a:pt x="5774638" y="159270"/>
                </a:lnTo>
                <a:lnTo>
                  <a:pt x="5817469" y="192691"/>
                </a:lnTo>
                <a:lnTo>
                  <a:pt x="5854197" y="228249"/>
                </a:lnTo>
                <a:lnTo>
                  <a:pt x="5884556" y="265682"/>
                </a:lnTo>
                <a:lnTo>
                  <a:pt x="5908279" y="304728"/>
                </a:lnTo>
                <a:lnTo>
                  <a:pt x="5925100" y="345125"/>
                </a:lnTo>
                <a:lnTo>
                  <a:pt x="5986573" y="355954"/>
                </a:lnTo>
                <a:lnTo>
                  <a:pt x="6045468" y="369199"/>
                </a:lnTo>
                <a:lnTo>
                  <a:pt x="6101655" y="384734"/>
                </a:lnTo>
                <a:lnTo>
                  <a:pt x="6155007" y="402431"/>
                </a:lnTo>
                <a:lnTo>
                  <a:pt x="6205395" y="422166"/>
                </a:lnTo>
                <a:lnTo>
                  <a:pt x="6252690" y="443812"/>
                </a:lnTo>
                <a:lnTo>
                  <a:pt x="6296763" y="467243"/>
                </a:lnTo>
                <a:lnTo>
                  <a:pt x="6337487" y="492332"/>
                </a:lnTo>
                <a:lnTo>
                  <a:pt x="6374732" y="518954"/>
                </a:lnTo>
                <a:lnTo>
                  <a:pt x="6408371" y="546983"/>
                </a:lnTo>
                <a:lnTo>
                  <a:pt x="6438274" y="576292"/>
                </a:lnTo>
                <a:lnTo>
                  <a:pt x="6464313" y="606756"/>
                </a:lnTo>
                <a:lnTo>
                  <a:pt x="6486360" y="638247"/>
                </a:lnTo>
                <a:lnTo>
                  <a:pt x="6517962" y="703809"/>
                </a:lnTo>
                <a:lnTo>
                  <a:pt x="6532053" y="771971"/>
                </a:lnTo>
                <a:lnTo>
                  <a:pt x="6532210" y="806711"/>
                </a:lnTo>
                <a:lnTo>
                  <a:pt x="6527603" y="841722"/>
                </a:lnTo>
                <a:lnTo>
                  <a:pt x="6503585" y="912053"/>
                </a:lnTo>
                <a:lnTo>
                  <a:pt x="6476671" y="957880"/>
                </a:lnTo>
                <a:lnTo>
                  <a:pt x="6465866" y="972759"/>
                </a:lnTo>
                <a:lnTo>
                  <a:pt x="6504545" y="1002822"/>
                </a:lnTo>
                <a:lnTo>
                  <a:pt x="6539357" y="1033776"/>
                </a:lnTo>
                <a:lnTo>
                  <a:pt x="6570324" y="1065523"/>
                </a:lnTo>
                <a:lnTo>
                  <a:pt x="6597468" y="1097968"/>
                </a:lnTo>
                <a:lnTo>
                  <a:pt x="6620813" y="1131015"/>
                </a:lnTo>
                <a:lnTo>
                  <a:pt x="6640381" y="1164568"/>
                </a:lnTo>
                <a:lnTo>
                  <a:pt x="6668276" y="1232805"/>
                </a:lnTo>
                <a:lnTo>
                  <a:pt x="6681334" y="1301909"/>
                </a:lnTo>
                <a:lnTo>
                  <a:pt x="6682355" y="1336547"/>
                </a:lnTo>
                <a:lnTo>
                  <a:pt x="6679734" y="1371113"/>
                </a:lnTo>
                <a:lnTo>
                  <a:pt x="6663659" y="1439646"/>
                </a:lnTo>
                <a:lnTo>
                  <a:pt x="6633289" y="1506740"/>
                </a:lnTo>
                <a:lnTo>
                  <a:pt x="6612800" y="1539507"/>
                </a:lnTo>
                <a:lnTo>
                  <a:pt x="6588804" y="1571625"/>
                </a:lnTo>
                <a:lnTo>
                  <a:pt x="6561325" y="1602998"/>
                </a:lnTo>
                <a:lnTo>
                  <a:pt x="6530386" y="1633531"/>
                </a:lnTo>
                <a:lnTo>
                  <a:pt x="6496008" y="1663127"/>
                </a:lnTo>
                <a:lnTo>
                  <a:pt x="6458214" y="1691690"/>
                </a:lnTo>
                <a:lnTo>
                  <a:pt x="6417027" y="1719123"/>
                </a:lnTo>
                <a:lnTo>
                  <a:pt x="6372470" y="1745331"/>
                </a:lnTo>
                <a:lnTo>
                  <a:pt x="6324565" y="1770218"/>
                </a:lnTo>
                <a:lnTo>
                  <a:pt x="6273334" y="1793687"/>
                </a:lnTo>
                <a:lnTo>
                  <a:pt x="6229752" y="1811438"/>
                </a:lnTo>
                <a:lnTo>
                  <a:pt x="6184720" y="1827869"/>
                </a:lnTo>
                <a:lnTo>
                  <a:pt x="6138335" y="1842958"/>
                </a:lnTo>
                <a:lnTo>
                  <a:pt x="6090694" y="1856681"/>
                </a:lnTo>
                <a:lnTo>
                  <a:pt x="6041892" y="1869014"/>
                </a:lnTo>
                <a:lnTo>
                  <a:pt x="5992028" y="1879933"/>
                </a:lnTo>
                <a:lnTo>
                  <a:pt x="5941197" y="1889416"/>
                </a:lnTo>
                <a:lnTo>
                  <a:pt x="5889497" y="1897437"/>
                </a:lnTo>
                <a:lnTo>
                  <a:pt x="5837025" y="1903974"/>
                </a:lnTo>
                <a:lnTo>
                  <a:pt x="5783876" y="1909003"/>
                </a:lnTo>
                <a:lnTo>
                  <a:pt x="5774749" y="1976742"/>
                </a:lnTo>
                <a:lnTo>
                  <a:pt x="5750055" y="2041641"/>
                </a:lnTo>
                <a:lnTo>
                  <a:pt x="5710865" y="2103110"/>
                </a:lnTo>
                <a:lnTo>
                  <a:pt x="5686170" y="2132374"/>
                </a:lnTo>
                <a:lnTo>
                  <a:pt x="5658254" y="2160559"/>
                </a:lnTo>
                <a:lnTo>
                  <a:pt x="5627251" y="2187591"/>
                </a:lnTo>
                <a:lnTo>
                  <a:pt x="5593296" y="2213396"/>
                </a:lnTo>
                <a:lnTo>
                  <a:pt x="5556523" y="2237901"/>
                </a:lnTo>
                <a:lnTo>
                  <a:pt x="5517065" y="2261031"/>
                </a:lnTo>
                <a:lnTo>
                  <a:pt x="5475057" y="2282714"/>
                </a:lnTo>
                <a:lnTo>
                  <a:pt x="5430634" y="2302874"/>
                </a:lnTo>
                <a:lnTo>
                  <a:pt x="5383929" y="2321438"/>
                </a:lnTo>
                <a:lnTo>
                  <a:pt x="5335077" y="2338333"/>
                </a:lnTo>
                <a:lnTo>
                  <a:pt x="5284212" y="2353484"/>
                </a:lnTo>
                <a:lnTo>
                  <a:pt x="5231468" y="2366818"/>
                </a:lnTo>
                <a:lnTo>
                  <a:pt x="5176979" y="2378260"/>
                </a:lnTo>
                <a:lnTo>
                  <a:pt x="5120880" y="2387737"/>
                </a:lnTo>
                <a:lnTo>
                  <a:pt x="5063305" y="2395176"/>
                </a:lnTo>
                <a:lnTo>
                  <a:pt x="5004388" y="2400501"/>
                </a:lnTo>
                <a:lnTo>
                  <a:pt x="4944263" y="2403640"/>
                </a:lnTo>
                <a:lnTo>
                  <a:pt x="4883065" y="2404519"/>
                </a:lnTo>
                <a:lnTo>
                  <a:pt x="4828235" y="2403333"/>
                </a:lnTo>
                <a:lnTo>
                  <a:pt x="4773824" y="2400282"/>
                </a:lnTo>
                <a:lnTo>
                  <a:pt x="4719978" y="2395391"/>
                </a:lnTo>
                <a:lnTo>
                  <a:pt x="4666844" y="2388682"/>
                </a:lnTo>
                <a:lnTo>
                  <a:pt x="4614569" y="2380182"/>
                </a:lnTo>
                <a:lnTo>
                  <a:pt x="4563298" y="2369913"/>
                </a:lnTo>
                <a:lnTo>
                  <a:pt x="4513178" y="2357900"/>
                </a:lnTo>
                <a:lnTo>
                  <a:pt x="4464354" y="2344167"/>
                </a:lnTo>
                <a:lnTo>
                  <a:pt x="4416975" y="2328738"/>
                </a:lnTo>
                <a:lnTo>
                  <a:pt x="4378169" y="2388765"/>
                </a:lnTo>
                <a:lnTo>
                  <a:pt x="4329082" y="2444967"/>
                </a:lnTo>
                <a:lnTo>
                  <a:pt x="4300930" y="2471560"/>
                </a:lnTo>
                <a:lnTo>
                  <a:pt x="4270506" y="2497107"/>
                </a:lnTo>
                <a:lnTo>
                  <a:pt x="4237908" y="2521580"/>
                </a:lnTo>
                <a:lnTo>
                  <a:pt x="4203236" y="2544947"/>
                </a:lnTo>
                <a:lnTo>
                  <a:pt x="4166588" y="2567180"/>
                </a:lnTo>
                <a:lnTo>
                  <a:pt x="4128064" y="2588248"/>
                </a:lnTo>
                <a:lnTo>
                  <a:pt x="4087763" y="2608122"/>
                </a:lnTo>
                <a:lnTo>
                  <a:pt x="4045783" y="2626772"/>
                </a:lnTo>
                <a:lnTo>
                  <a:pt x="4002225" y="2644168"/>
                </a:lnTo>
                <a:lnTo>
                  <a:pt x="3957187" y="2660281"/>
                </a:lnTo>
                <a:lnTo>
                  <a:pt x="3910769" y="2675080"/>
                </a:lnTo>
                <a:lnTo>
                  <a:pt x="3863069" y="2688536"/>
                </a:lnTo>
                <a:lnTo>
                  <a:pt x="3814187" y="2700619"/>
                </a:lnTo>
                <a:lnTo>
                  <a:pt x="3764221" y="2711299"/>
                </a:lnTo>
                <a:lnTo>
                  <a:pt x="3713272" y="2720547"/>
                </a:lnTo>
                <a:lnTo>
                  <a:pt x="3661438" y="2728333"/>
                </a:lnTo>
                <a:lnTo>
                  <a:pt x="3608818" y="2734626"/>
                </a:lnTo>
                <a:lnTo>
                  <a:pt x="3555511" y="2739398"/>
                </a:lnTo>
                <a:lnTo>
                  <a:pt x="3501618" y="2742618"/>
                </a:lnTo>
                <a:lnTo>
                  <a:pt x="3447235" y="2744257"/>
                </a:lnTo>
                <a:lnTo>
                  <a:pt x="3392464" y="2744285"/>
                </a:lnTo>
                <a:lnTo>
                  <a:pt x="3337403" y="2742671"/>
                </a:lnTo>
                <a:lnTo>
                  <a:pt x="3282151" y="2739387"/>
                </a:lnTo>
                <a:lnTo>
                  <a:pt x="3226807" y="2734402"/>
                </a:lnTo>
                <a:lnTo>
                  <a:pt x="3171471" y="2727687"/>
                </a:lnTo>
                <a:lnTo>
                  <a:pt x="3116241" y="2719212"/>
                </a:lnTo>
                <a:lnTo>
                  <a:pt x="3059161" y="2708498"/>
                </a:lnTo>
                <a:lnTo>
                  <a:pt x="3003506" y="2696009"/>
                </a:lnTo>
                <a:lnTo>
                  <a:pt x="2949395" y="2681796"/>
                </a:lnTo>
                <a:lnTo>
                  <a:pt x="2896945" y="2665906"/>
                </a:lnTo>
                <a:lnTo>
                  <a:pt x="2846275" y="2648390"/>
                </a:lnTo>
                <a:lnTo>
                  <a:pt x="2797503" y="2629296"/>
                </a:lnTo>
                <a:lnTo>
                  <a:pt x="2750747" y="2608674"/>
                </a:lnTo>
                <a:lnTo>
                  <a:pt x="2706125" y="2586574"/>
                </a:lnTo>
                <a:lnTo>
                  <a:pt x="2663756" y="2563043"/>
                </a:lnTo>
                <a:lnTo>
                  <a:pt x="2623757" y="2538132"/>
                </a:lnTo>
                <a:lnTo>
                  <a:pt x="2586248" y="2511889"/>
                </a:lnTo>
                <a:lnTo>
                  <a:pt x="2551345" y="2484364"/>
                </a:lnTo>
                <a:lnTo>
                  <a:pt x="2502559" y="2499977"/>
                </a:lnTo>
                <a:lnTo>
                  <a:pt x="2453027" y="2514166"/>
                </a:lnTo>
                <a:lnTo>
                  <a:pt x="2402829" y="2526942"/>
                </a:lnTo>
                <a:lnTo>
                  <a:pt x="2352042" y="2538316"/>
                </a:lnTo>
                <a:lnTo>
                  <a:pt x="2300745" y="2548299"/>
                </a:lnTo>
                <a:lnTo>
                  <a:pt x="2249017" y="2556901"/>
                </a:lnTo>
                <a:lnTo>
                  <a:pt x="2196937" y="2564135"/>
                </a:lnTo>
                <a:lnTo>
                  <a:pt x="2144582" y="2570011"/>
                </a:lnTo>
                <a:lnTo>
                  <a:pt x="2092033" y="2574540"/>
                </a:lnTo>
                <a:lnTo>
                  <a:pt x="2039366" y="2577733"/>
                </a:lnTo>
                <a:lnTo>
                  <a:pt x="1986661" y="2579600"/>
                </a:lnTo>
                <a:lnTo>
                  <a:pt x="1933997" y="2580154"/>
                </a:lnTo>
                <a:lnTo>
                  <a:pt x="1881452" y="2579405"/>
                </a:lnTo>
                <a:lnTo>
                  <a:pt x="1829105" y="2577363"/>
                </a:lnTo>
                <a:lnTo>
                  <a:pt x="1777034" y="2574041"/>
                </a:lnTo>
                <a:lnTo>
                  <a:pt x="1725318" y="2569448"/>
                </a:lnTo>
                <a:lnTo>
                  <a:pt x="1674035" y="2563597"/>
                </a:lnTo>
                <a:lnTo>
                  <a:pt x="1623265" y="2556497"/>
                </a:lnTo>
                <a:lnTo>
                  <a:pt x="1573085" y="2548160"/>
                </a:lnTo>
                <a:lnTo>
                  <a:pt x="1523575" y="2538597"/>
                </a:lnTo>
                <a:lnTo>
                  <a:pt x="1474813" y="2527819"/>
                </a:lnTo>
                <a:lnTo>
                  <a:pt x="1426877" y="2515837"/>
                </a:lnTo>
                <a:lnTo>
                  <a:pt x="1379846" y="2502662"/>
                </a:lnTo>
                <a:lnTo>
                  <a:pt x="1333799" y="2488304"/>
                </a:lnTo>
                <a:lnTo>
                  <a:pt x="1288815" y="2472776"/>
                </a:lnTo>
                <a:lnTo>
                  <a:pt x="1244972" y="2456087"/>
                </a:lnTo>
                <a:lnTo>
                  <a:pt x="1202348" y="2438249"/>
                </a:lnTo>
                <a:lnTo>
                  <a:pt x="1161022" y="2419273"/>
                </a:lnTo>
                <a:lnTo>
                  <a:pt x="1121073" y="2399170"/>
                </a:lnTo>
                <a:lnTo>
                  <a:pt x="1082580" y="2377951"/>
                </a:lnTo>
                <a:lnTo>
                  <a:pt x="1045621" y="2355627"/>
                </a:lnTo>
                <a:lnTo>
                  <a:pt x="1010274" y="2332208"/>
                </a:lnTo>
                <a:lnTo>
                  <a:pt x="976619" y="2307706"/>
                </a:lnTo>
                <a:lnTo>
                  <a:pt x="944733" y="2282132"/>
                </a:lnTo>
                <a:lnTo>
                  <a:pt x="914696" y="2255497"/>
                </a:lnTo>
                <a:lnTo>
                  <a:pt x="910505" y="2251497"/>
                </a:lnTo>
                <a:lnTo>
                  <a:pt x="906187" y="2247484"/>
                </a:lnTo>
                <a:lnTo>
                  <a:pt x="902123" y="2243445"/>
                </a:lnTo>
                <a:lnTo>
                  <a:pt x="844116" y="2245855"/>
                </a:lnTo>
                <a:lnTo>
                  <a:pt x="786912" y="2245512"/>
                </a:lnTo>
                <a:lnTo>
                  <a:pt x="730736" y="2242513"/>
                </a:lnTo>
                <a:lnTo>
                  <a:pt x="675810" y="2236957"/>
                </a:lnTo>
                <a:lnTo>
                  <a:pt x="622360" y="2228944"/>
                </a:lnTo>
                <a:lnTo>
                  <a:pt x="570610" y="2218572"/>
                </a:lnTo>
                <a:lnTo>
                  <a:pt x="520784" y="2205939"/>
                </a:lnTo>
                <a:lnTo>
                  <a:pt x="473106" y="2191145"/>
                </a:lnTo>
                <a:lnTo>
                  <a:pt x="427801" y="2174288"/>
                </a:lnTo>
                <a:lnTo>
                  <a:pt x="385093" y="2155466"/>
                </a:lnTo>
                <a:lnTo>
                  <a:pt x="345207" y="2134778"/>
                </a:lnTo>
                <a:lnTo>
                  <a:pt x="308366" y="2112324"/>
                </a:lnTo>
                <a:lnTo>
                  <a:pt x="274795" y="2088201"/>
                </a:lnTo>
                <a:lnTo>
                  <a:pt x="244719" y="2062509"/>
                </a:lnTo>
                <a:lnTo>
                  <a:pt x="195946" y="2006810"/>
                </a:lnTo>
                <a:lnTo>
                  <a:pt x="163842" y="1946016"/>
                </a:lnTo>
                <a:lnTo>
                  <a:pt x="150025" y="1872812"/>
                </a:lnTo>
                <a:lnTo>
                  <a:pt x="153496" y="1832000"/>
                </a:lnTo>
                <a:lnTo>
                  <a:pt x="164810" y="1791863"/>
                </a:lnTo>
                <a:lnTo>
                  <a:pt x="183763" y="1752746"/>
                </a:lnTo>
                <a:lnTo>
                  <a:pt x="210152" y="1714992"/>
                </a:lnTo>
                <a:lnTo>
                  <a:pt x="243773" y="1678945"/>
                </a:lnTo>
                <a:lnTo>
                  <a:pt x="284421" y="1644949"/>
                </a:lnTo>
                <a:lnTo>
                  <a:pt x="331893" y="1613347"/>
                </a:lnTo>
                <a:lnTo>
                  <a:pt x="277659" y="1593496"/>
                </a:lnTo>
                <a:lnTo>
                  <a:pt x="227934" y="1571246"/>
                </a:lnTo>
                <a:lnTo>
                  <a:pt x="182820" y="1546813"/>
                </a:lnTo>
                <a:lnTo>
                  <a:pt x="142417" y="1520415"/>
                </a:lnTo>
                <a:lnTo>
                  <a:pt x="106827" y="1492266"/>
                </a:lnTo>
                <a:lnTo>
                  <a:pt x="76150" y="1462585"/>
                </a:lnTo>
                <a:lnTo>
                  <a:pt x="50487" y="1431587"/>
                </a:lnTo>
                <a:lnTo>
                  <a:pt x="29940" y="1399490"/>
                </a:lnTo>
                <a:lnTo>
                  <a:pt x="4595" y="1332861"/>
                </a:lnTo>
                <a:lnTo>
                  <a:pt x="0" y="1298762"/>
                </a:lnTo>
                <a:lnTo>
                  <a:pt x="923" y="1264430"/>
                </a:lnTo>
                <a:lnTo>
                  <a:pt x="19732" y="1195930"/>
                </a:lnTo>
                <a:lnTo>
                  <a:pt x="37819" y="1162195"/>
                </a:lnTo>
                <a:lnTo>
                  <a:pt x="61829" y="1129092"/>
                </a:lnTo>
                <a:lnTo>
                  <a:pt x="91863" y="1096838"/>
                </a:lnTo>
                <a:lnTo>
                  <a:pt x="123313" y="1069428"/>
                </a:lnTo>
                <a:lnTo>
                  <a:pt x="158538" y="1043858"/>
                </a:lnTo>
                <a:lnTo>
                  <a:pt x="197275" y="1020222"/>
                </a:lnTo>
                <a:lnTo>
                  <a:pt x="239262" y="998616"/>
                </a:lnTo>
                <a:lnTo>
                  <a:pt x="284237" y="979134"/>
                </a:lnTo>
                <a:lnTo>
                  <a:pt x="331938" y="961871"/>
                </a:lnTo>
                <a:lnTo>
                  <a:pt x="382102" y="946924"/>
                </a:lnTo>
                <a:lnTo>
                  <a:pt x="434467" y="934386"/>
                </a:lnTo>
                <a:lnTo>
                  <a:pt x="488772" y="924353"/>
                </a:lnTo>
                <a:lnTo>
                  <a:pt x="544753" y="916919"/>
                </a:lnTo>
                <a:lnTo>
                  <a:pt x="602149" y="912180"/>
                </a:lnTo>
                <a:lnTo>
                  <a:pt x="607864" y="903544"/>
                </a:lnTo>
                <a:close/>
              </a:path>
            </a:pathLst>
          </a:custGeom>
          <a:ln w="12699">
            <a:solidFill>
              <a:srgbClr val="EC7C30"/>
            </a:solidFill>
          </a:ln>
        </p:spPr>
        <p:txBody>
          <a:bodyPr wrap="square" lIns="0" tIns="0" rIns="0" bIns="0" rtlCol="0"/>
          <a:lstStyle/>
          <a:p>
            <a:endParaRPr sz="1350"/>
          </a:p>
        </p:txBody>
      </p:sp>
      <p:sp>
        <p:nvSpPr>
          <p:cNvPr id="8" name="object 8"/>
          <p:cNvSpPr/>
          <p:nvPr/>
        </p:nvSpPr>
        <p:spPr>
          <a:xfrm>
            <a:off x="1719834" y="4604290"/>
            <a:ext cx="293846" cy="39052"/>
          </a:xfrm>
          <a:custGeom>
            <a:avLst/>
            <a:gdLst/>
            <a:ahLst/>
            <a:cxnLst/>
            <a:rect l="l" t="t" r="r" b="b"/>
            <a:pathLst>
              <a:path w="391794" h="52070">
                <a:moveTo>
                  <a:pt x="391287" y="50673"/>
                </a:moveTo>
                <a:lnTo>
                  <a:pt x="340125" y="51808"/>
                </a:lnTo>
                <a:lnTo>
                  <a:pt x="289179" y="50756"/>
                </a:lnTo>
                <a:lnTo>
                  <a:pt x="238660" y="47543"/>
                </a:lnTo>
                <a:lnTo>
                  <a:pt x="188785" y="42195"/>
                </a:lnTo>
                <a:lnTo>
                  <a:pt x="139767" y="34740"/>
                </a:lnTo>
                <a:lnTo>
                  <a:pt x="91820" y="25205"/>
                </a:lnTo>
                <a:lnTo>
                  <a:pt x="45160" y="13616"/>
                </a:lnTo>
                <a:lnTo>
                  <a:pt x="0" y="0"/>
                </a:lnTo>
              </a:path>
            </a:pathLst>
          </a:custGeom>
          <a:ln w="12700">
            <a:solidFill>
              <a:srgbClr val="EC7C30"/>
            </a:solidFill>
          </a:ln>
        </p:spPr>
        <p:txBody>
          <a:bodyPr wrap="square" lIns="0" tIns="0" rIns="0" bIns="0" rtlCol="0"/>
          <a:lstStyle/>
          <a:p>
            <a:endParaRPr sz="1350"/>
          </a:p>
        </p:txBody>
      </p:sp>
      <p:sp>
        <p:nvSpPr>
          <p:cNvPr id="9" name="object 9"/>
          <p:cNvSpPr/>
          <p:nvPr/>
        </p:nvSpPr>
        <p:spPr>
          <a:xfrm>
            <a:off x="2143887" y="5057661"/>
            <a:ext cx="128588" cy="18574"/>
          </a:xfrm>
          <a:custGeom>
            <a:avLst/>
            <a:gdLst/>
            <a:ahLst/>
            <a:cxnLst/>
            <a:rect l="l" t="t" r="r" b="b"/>
            <a:pathLst>
              <a:path w="171450" h="24764">
                <a:moveTo>
                  <a:pt x="171195" y="0"/>
                </a:moveTo>
                <a:lnTo>
                  <a:pt x="129551" y="8409"/>
                </a:lnTo>
                <a:lnTo>
                  <a:pt x="87026" y="15263"/>
                </a:lnTo>
                <a:lnTo>
                  <a:pt x="43787" y="20543"/>
                </a:lnTo>
                <a:lnTo>
                  <a:pt x="0" y="24231"/>
                </a:lnTo>
              </a:path>
            </a:pathLst>
          </a:custGeom>
          <a:ln w="12700">
            <a:solidFill>
              <a:srgbClr val="EC7C30"/>
            </a:solidFill>
          </a:ln>
        </p:spPr>
        <p:txBody>
          <a:bodyPr wrap="square" lIns="0" tIns="0" rIns="0" bIns="0" rtlCol="0"/>
          <a:lstStyle/>
          <a:p>
            <a:endParaRPr sz="1350"/>
          </a:p>
        </p:txBody>
      </p:sp>
      <p:sp>
        <p:nvSpPr>
          <p:cNvPr id="10" name="object 10"/>
          <p:cNvSpPr/>
          <p:nvPr/>
        </p:nvSpPr>
        <p:spPr>
          <a:xfrm>
            <a:off x="3301460" y="5174390"/>
            <a:ext cx="77629" cy="82867"/>
          </a:xfrm>
          <a:custGeom>
            <a:avLst/>
            <a:gdLst/>
            <a:ahLst/>
            <a:cxnLst/>
            <a:rect l="l" t="t" r="r" b="b"/>
            <a:pathLst>
              <a:path w="103504" h="110489">
                <a:moveTo>
                  <a:pt x="103124" y="110490"/>
                </a:moveTo>
                <a:lnTo>
                  <a:pt x="73437" y="84058"/>
                </a:lnTo>
                <a:lnTo>
                  <a:pt x="46323" y="56792"/>
                </a:lnTo>
                <a:lnTo>
                  <a:pt x="21828" y="28752"/>
                </a:lnTo>
                <a:lnTo>
                  <a:pt x="0" y="0"/>
                </a:lnTo>
              </a:path>
            </a:pathLst>
          </a:custGeom>
          <a:ln w="12700">
            <a:solidFill>
              <a:srgbClr val="EC7C30"/>
            </a:solidFill>
          </a:ln>
        </p:spPr>
        <p:txBody>
          <a:bodyPr wrap="square" lIns="0" tIns="0" rIns="0" bIns="0" rtlCol="0"/>
          <a:lstStyle/>
          <a:p>
            <a:endParaRPr sz="1350"/>
          </a:p>
        </p:txBody>
      </p:sp>
      <p:sp>
        <p:nvSpPr>
          <p:cNvPr id="11" name="object 11"/>
          <p:cNvSpPr/>
          <p:nvPr/>
        </p:nvSpPr>
        <p:spPr>
          <a:xfrm>
            <a:off x="4778788" y="5050612"/>
            <a:ext cx="30956" cy="90964"/>
          </a:xfrm>
          <a:custGeom>
            <a:avLst/>
            <a:gdLst/>
            <a:ahLst/>
            <a:cxnLst/>
            <a:rect l="l" t="t" r="r" b="b"/>
            <a:pathLst>
              <a:path w="41275" h="121285">
                <a:moveTo>
                  <a:pt x="41148" y="0"/>
                </a:moveTo>
                <a:lnTo>
                  <a:pt x="35147" y="30740"/>
                </a:lnTo>
                <a:lnTo>
                  <a:pt x="26289" y="61237"/>
                </a:lnTo>
                <a:lnTo>
                  <a:pt x="14573" y="91427"/>
                </a:lnTo>
                <a:lnTo>
                  <a:pt x="0" y="121246"/>
                </a:lnTo>
              </a:path>
            </a:pathLst>
          </a:custGeom>
          <a:ln w="12700">
            <a:solidFill>
              <a:srgbClr val="EC7C30"/>
            </a:solidFill>
          </a:ln>
        </p:spPr>
        <p:txBody>
          <a:bodyPr wrap="square" lIns="0" tIns="0" rIns="0" bIns="0" rtlCol="0"/>
          <a:lstStyle/>
          <a:p>
            <a:endParaRPr sz="1350"/>
          </a:p>
        </p:txBody>
      </p:sp>
      <p:sp>
        <p:nvSpPr>
          <p:cNvPr id="12" name="object 12"/>
          <p:cNvSpPr/>
          <p:nvPr/>
        </p:nvSpPr>
        <p:spPr>
          <a:xfrm>
            <a:off x="5424011" y="4488751"/>
            <a:ext cx="376713" cy="340043"/>
          </a:xfrm>
          <a:custGeom>
            <a:avLst/>
            <a:gdLst/>
            <a:ahLst/>
            <a:cxnLst/>
            <a:rect l="l" t="t" r="r" b="b"/>
            <a:pathLst>
              <a:path w="502284" h="453389">
                <a:moveTo>
                  <a:pt x="0" y="0"/>
                </a:moveTo>
                <a:lnTo>
                  <a:pt x="60377" y="18069"/>
                </a:lnTo>
                <a:lnTo>
                  <a:pt x="117561" y="38455"/>
                </a:lnTo>
                <a:lnTo>
                  <a:pt x="171402" y="61025"/>
                </a:lnTo>
                <a:lnTo>
                  <a:pt x="221749" y="85642"/>
                </a:lnTo>
                <a:lnTo>
                  <a:pt x="268454" y="112173"/>
                </a:lnTo>
                <a:lnTo>
                  <a:pt x="311367" y="140484"/>
                </a:lnTo>
                <a:lnTo>
                  <a:pt x="350338" y="170439"/>
                </a:lnTo>
                <a:lnTo>
                  <a:pt x="385219" y="201904"/>
                </a:lnTo>
                <a:lnTo>
                  <a:pt x="415859" y="234744"/>
                </a:lnTo>
                <a:lnTo>
                  <a:pt x="442110" y="268826"/>
                </a:lnTo>
                <a:lnTo>
                  <a:pt x="463821" y="304013"/>
                </a:lnTo>
                <a:lnTo>
                  <a:pt x="480844" y="340173"/>
                </a:lnTo>
                <a:lnTo>
                  <a:pt x="493028" y="377169"/>
                </a:lnTo>
                <a:lnTo>
                  <a:pt x="500225" y="414868"/>
                </a:lnTo>
                <a:lnTo>
                  <a:pt x="502284" y="453136"/>
                </a:lnTo>
              </a:path>
            </a:pathLst>
          </a:custGeom>
          <a:ln w="12700">
            <a:solidFill>
              <a:srgbClr val="EC7C30"/>
            </a:solidFill>
          </a:ln>
        </p:spPr>
        <p:txBody>
          <a:bodyPr wrap="square" lIns="0" tIns="0" rIns="0" bIns="0" rtlCol="0"/>
          <a:lstStyle/>
          <a:p>
            <a:endParaRPr sz="1350"/>
          </a:p>
        </p:txBody>
      </p:sp>
      <p:sp>
        <p:nvSpPr>
          <p:cNvPr id="13" name="object 13"/>
          <p:cNvSpPr/>
          <p:nvPr/>
        </p:nvSpPr>
        <p:spPr>
          <a:xfrm>
            <a:off x="6140101" y="4122039"/>
            <a:ext cx="177260" cy="136969"/>
          </a:xfrm>
          <a:prstGeom prst="rect">
            <a:avLst/>
          </a:prstGeom>
          <a:blipFill>
            <a:blip r:embed="rId2" cstate="print"/>
            <a:stretch>
              <a:fillRect/>
            </a:stretch>
          </a:blipFill>
        </p:spPr>
        <p:txBody>
          <a:bodyPr wrap="square" lIns="0" tIns="0" rIns="0" bIns="0" rtlCol="0"/>
          <a:lstStyle/>
          <a:p>
            <a:endParaRPr sz="1350"/>
          </a:p>
        </p:txBody>
      </p:sp>
      <p:sp>
        <p:nvSpPr>
          <p:cNvPr id="14" name="object 14"/>
          <p:cNvSpPr/>
          <p:nvPr/>
        </p:nvSpPr>
        <p:spPr>
          <a:xfrm>
            <a:off x="5910072" y="3653980"/>
            <a:ext cx="9049" cy="60484"/>
          </a:xfrm>
          <a:custGeom>
            <a:avLst/>
            <a:gdLst/>
            <a:ahLst/>
            <a:cxnLst/>
            <a:rect l="l" t="t" r="r" b="b"/>
            <a:pathLst>
              <a:path w="12065" h="80645">
                <a:moveTo>
                  <a:pt x="0" y="0"/>
                </a:moveTo>
                <a:lnTo>
                  <a:pt x="5524" y="19952"/>
                </a:lnTo>
                <a:lnTo>
                  <a:pt x="9334" y="39989"/>
                </a:lnTo>
                <a:lnTo>
                  <a:pt x="11429" y="60096"/>
                </a:lnTo>
                <a:lnTo>
                  <a:pt x="11810" y="80263"/>
                </a:lnTo>
              </a:path>
            </a:pathLst>
          </a:custGeom>
          <a:ln w="12700">
            <a:solidFill>
              <a:srgbClr val="EC7C30"/>
            </a:solidFill>
          </a:ln>
        </p:spPr>
        <p:txBody>
          <a:bodyPr wrap="square" lIns="0" tIns="0" rIns="0" bIns="0" rtlCol="0"/>
          <a:lstStyle/>
          <a:p>
            <a:endParaRPr sz="1350"/>
          </a:p>
        </p:txBody>
      </p:sp>
      <p:sp>
        <p:nvSpPr>
          <p:cNvPr id="15" name="object 15"/>
          <p:cNvSpPr/>
          <p:nvPr/>
        </p:nvSpPr>
        <p:spPr>
          <a:xfrm>
            <a:off x="4838701" y="3507106"/>
            <a:ext cx="86201" cy="76676"/>
          </a:xfrm>
          <a:custGeom>
            <a:avLst/>
            <a:gdLst/>
            <a:ahLst/>
            <a:cxnLst/>
            <a:rect l="l" t="t" r="r" b="b"/>
            <a:pathLst>
              <a:path w="114934" h="102235">
                <a:moveTo>
                  <a:pt x="0" y="102235"/>
                </a:moveTo>
                <a:lnTo>
                  <a:pt x="23651" y="74991"/>
                </a:lnTo>
                <a:lnTo>
                  <a:pt x="50720" y="48783"/>
                </a:lnTo>
                <a:lnTo>
                  <a:pt x="81099" y="23743"/>
                </a:lnTo>
                <a:lnTo>
                  <a:pt x="114680" y="0"/>
                </a:lnTo>
              </a:path>
            </a:pathLst>
          </a:custGeom>
          <a:ln w="12700">
            <a:solidFill>
              <a:srgbClr val="EC7C30"/>
            </a:solidFill>
          </a:ln>
        </p:spPr>
        <p:txBody>
          <a:bodyPr wrap="square" lIns="0" tIns="0" rIns="0" bIns="0" rtlCol="0"/>
          <a:lstStyle/>
          <a:p>
            <a:endParaRPr sz="1350"/>
          </a:p>
        </p:txBody>
      </p:sp>
      <p:sp>
        <p:nvSpPr>
          <p:cNvPr id="16" name="object 16"/>
          <p:cNvSpPr/>
          <p:nvPr/>
        </p:nvSpPr>
        <p:spPr>
          <a:xfrm>
            <a:off x="4034980" y="3554159"/>
            <a:ext cx="41910" cy="66199"/>
          </a:xfrm>
          <a:custGeom>
            <a:avLst/>
            <a:gdLst/>
            <a:ahLst/>
            <a:cxnLst/>
            <a:rect l="l" t="t" r="r" b="b"/>
            <a:pathLst>
              <a:path w="55879" h="88264">
                <a:moveTo>
                  <a:pt x="0" y="88265"/>
                </a:moveTo>
                <a:lnTo>
                  <a:pt x="10189" y="65508"/>
                </a:lnTo>
                <a:lnTo>
                  <a:pt x="22844" y="43180"/>
                </a:lnTo>
                <a:lnTo>
                  <a:pt x="37951" y="21328"/>
                </a:lnTo>
                <a:lnTo>
                  <a:pt x="55499" y="0"/>
                </a:lnTo>
              </a:path>
            </a:pathLst>
          </a:custGeom>
          <a:ln w="12700">
            <a:solidFill>
              <a:srgbClr val="EC7C30"/>
            </a:solidFill>
          </a:ln>
        </p:spPr>
        <p:txBody>
          <a:bodyPr wrap="square" lIns="0" tIns="0" rIns="0" bIns="0" rtlCol="0"/>
          <a:lstStyle/>
          <a:p>
            <a:endParaRPr sz="1350"/>
          </a:p>
        </p:txBody>
      </p:sp>
      <p:sp>
        <p:nvSpPr>
          <p:cNvPr id="17" name="object 17"/>
          <p:cNvSpPr/>
          <p:nvPr/>
        </p:nvSpPr>
        <p:spPr>
          <a:xfrm>
            <a:off x="3091720" y="3642837"/>
            <a:ext cx="150971" cy="64294"/>
          </a:xfrm>
          <a:custGeom>
            <a:avLst/>
            <a:gdLst/>
            <a:ahLst/>
            <a:cxnLst/>
            <a:rect l="l" t="t" r="r" b="b"/>
            <a:pathLst>
              <a:path w="201295" h="85725">
                <a:moveTo>
                  <a:pt x="0" y="0"/>
                </a:moveTo>
                <a:lnTo>
                  <a:pt x="53625" y="18823"/>
                </a:lnTo>
                <a:lnTo>
                  <a:pt x="105060" y="39433"/>
                </a:lnTo>
                <a:lnTo>
                  <a:pt x="154162" y="61757"/>
                </a:lnTo>
                <a:lnTo>
                  <a:pt x="200787" y="85725"/>
                </a:lnTo>
              </a:path>
            </a:pathLst>
          </a:custGeom>
          <a:ln w="12700">
            <a:solidFill>
              <a:srgbClr val="EC7C30"/>
            </a:solidFill>
          </a:ln>
        </p:spPr>
        <p:txBody>
          <a:bodyPr wrap="square" lIns="0" tIns="0" rIns="0" bIns="0" rtlCol="0"/>
          <a:lstStyle/>
          <a:p>
            <a:endParaRPr sz="1350"/>
          </a:p>
        </p:txBody>
      </p:sp>
      <p:sp>
        <p:nvSpPr>
          <p:cNvPr id="18" name="object 18"/>
          <p:cNvSpPr/>
          <p:nvPr/>
        </p:nvSpPr>
        <p:spPr>
          <a:xfrm>
            <a:off x="1921478" y="4080034"/>
            <a:ext cx="26670" cy="67628"/>
          </a:xfrm>
          <a:custGeom>
            <a:avLst/>
            <a:gdLst/>
            <a:ahLst/>
            <a:cxnLst/>
            <a:rect l="l" t="t" r="r" b="b"/>
            <a:pathLst>
              <a:path w="35560" h="90170">
                <a:moveTo>
                  <a:pt x="35052" y="90042"/>
                </a:moveTo>
                <a:lnTo>
                  <a:pt x="23913" y="67829"/>
                </a:lnTo>
                <a:lnTo>
                  <a:pt x="14335" y="45402"/>
                </a:lnTo>
                <a:lnTo>
                  <a:pt x="6351" y="22784"/>
                </a:lnTo>
                <a:lnTo>
                  <a:pt x="0" y="0"/>
                </a:lnTo>
              </a:path>
            </a:pathLst>
          </a:custGeom>
          <a:ln w="12700">
            <a:solidFill>
              <a:srgbClr val="EC7C30"/>
            </a:solidFill>
          </a:ln>
        </p:spPr>
        <p:txBody>
          <a:bodyPr wrap="square" lIns="0" tIns="0" rIns="0" bIns="0" rtlCol="0"/>
          <a:lstStyle/>
          <a:p>
            <a:endParaRPr sz="1350"/>
          </a:p>
        </p:txBody>
      </p:sp>
      <p:sp>
        <p:nvSpPr>
          <p:cNvPr id="19" name="object 19"/>
          <p:cNvSpPr txBox="1"/>
          <p:nvPr/>
        </p:nvSpPr>
        <p:spPr>
          <a:xfrm>
            <a:off x="2218849" y="3790759"/>
            <a:ext cx="3070859" cy="1163780"/>
          </a:xfrm>
          <a:prstGeom prst="rect">
            <a:avLst/>
          </a:prstGeom>
        </p:spPr>
        <p:txBody>
          <a:bodyPr vert="horz" wrap="square" lIns="0" tIns="9525" rIns="0" bIns="0" rtlCol="0">
            <a:spAutoFit/>
          </a:bodyPr>
          <a:lstStyle/>
          <a:p>
            <a:pPr marL="9525" marR="3810" algn="just">
              <a:spcBef>
                <a:spcPts val="75"/>
              </a:spcBef>
            </a:pPr>
            <a:r>
              <a:rPr sz="1500" dirty="0">
                <a:latin typeface="微軟正黑體"/>
                <a:cs typeface="微軟正黑體"/>
              </a:rPr>
              <a:t>邊的權重通常是代表距</a:t>
            </a:r>
            <a:r>
              <a:rPr sz="1500" spc="-11" dirty="0">
                <a:latin typeface="微軟正黑體"/>
                <a:cs typeface="微軟正黑體"/>
              </a:rPr>
              <a:t>離</a:t>
            </a:r>
            <a:r>
              <a:rPr sz="1500" dirty="0">
                <a:latin typeface="微軟正黑體"/>
                <a:cs typeface="微軟正黑體"/>
              </a:rPr>
              <a:t>、時</a:t>
            </a:r>
            <a:r>
              <a:rPr sz="1500" spc="-11" dirty="0">
                <a:latin typeface="微軟正黑體"/>
                <a:cs typeface="微軟正黑體"/>
              </a:rPr>
              <a:t>間</a:t>
            </a:r>
            <a:r>
              <a:rPr sz="1500" dirty="0">
                <a:latin typeface="微軟正黑體"/>
                <a:cs typeface="微軟正黑體"/>
              </a:rPr>
              <a:t>等資 訊，因此權重值大多為</a:t>
            </a:r>
            <a:r>
              <a:rPr sz="1500" spc="-11" dirty="0">
                <a:latin typeface="微軟正黑體"/>
                <a:cs typeface="微軟正黑體"/>
              </a:rPr>
              <a:t>正</a:t>
            </a:r>
            <a:r>
              <a:rPr sz="1500" dirty="0">
                <a:latin typeface="微軟正黑體"/>
                <a:cs typeface="微軟正黑體"/>
              </a:rPr>
              <a:t>值，</a:t>
            </a:r>
            <a:r>
              <a:rPr sz="1500" spc="-11" dirty="0">
                <a:latin typeface="微軟正黑體"/>
                <a:cs typeface="微軟正黑體"/>
              </a:rPr>
              <a:t>但</a:t>
            </a:r>
            <a:r>
              <a:rPr sz="1500" dirty="0">
                <a:latin typeface="微軟正黑體"/>
                <a:cs typeface="微軟正黑體"/>
              </a:rPr>
              <a:t>圖型 結構中是沒有強制要求</a:t>
            </a:r>
            <a:r>
              <a:rPr sz="1500" spc="-11" dirty="0">
                <a:latin typeface="微軟正黑體"/>
                <a:cs typeface="微軟正黑體"/>
              </a:rPr>
              <a:t>權</a:t>
            </a:r>
            <a:r>
              <a:rPr sz="1500" dirty="0">
                <a:latin typeface="微軟正黑體"/>
                <a:cs typeface="微軟正黑體"/>
              </a:rPr>
              <a:t>重值</a:t>
            </a:r>
            <a:r>
              <a:rPr sz="1500" spc="-11" dirty="0">
                <a:latin typeface="微軟正黑體"/>
                <a:cs typeface="微軟正黑體"/>
              </a:rPr>
              <a:t>不</a:t>
            </a:r>
            <a:r>
              <a:rPr sz="1500" dirty="0">
                <a:latin typeface="微軟正黑體"/>
                <a:cs typeface="微軟正黑體"/>
              </a:rPr>
              <a:t>能為 負值，因此處理圖型結</a:t>
            </a:r>
            <a:r>
              <a:rPr sz="1500" spc="-11" dirty="0">
                <a:latin typeface="微軟正黑體"/>
                <a:cs typeface="微軟正黑體"/>
              </a:rPr>
              <a:t>構</a:t>
            </a:r>
            <a:r>
              <a:rPr sz="1500" dirty="0">
                <a:latin typeface="微軟正黑體"/>
                <a:cs typeface="微軟正黑體"/>
              </a:rPr>
              <a:t>時，</a:t>
            </a:r>
            <a:r>
              <a:rPr sz="1500" spc="-11" dirty="0">
                <a:latin typeface="微軟正黑體"/>
                <a:cs typeface="微軟正黑體"/>
              </a:rPr>
              <a:t>一</a:t>
            </a:r>
            <a:r>
              <a:rPr sz="1500" dirty="0">
                <a:latin typeface="微軟正黑體"/>
                <a:cs typeface="微軟正黑體"/>
              </a:rPr>
              <a:t>定要 注意權重值的正負值情</a:t>
            </a:r>
            <a:r>
              <a:rPr sz="1500" spc="-11" dirty="0">
                <a:latin typeface="微軟正黑體"/>
                <a:cs typeface="微軟正黑體"/>
              </a:rPr>
              <a:t>況</a:t>
            </a:r>
            <a:r>
              <a:rPr sz="1500" dirty="0">
                <a:latin typeface="微軟正黑體"/>
                <a:cs typeface="微軟正黑體"/>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23765" y="1262994"/>
            <a:ext cx="6581299" cy="4737754"/>
          </a:xfrm>
          <a:prstGeom prst="rect">
            <a:avLst/>
          </a:prstGeom>
          <a:blipFill>
            <a:blip r:embed="rId2" cstate="print"/>
            <a:stretch>
              <a:fillRect/>
            </a:stretch>
          </a:blipFill>
        </p:spPr>
        <p:txBody>
          <a:bodyPr wrap="square" lIns="0" tIns="0" rIns="0" bIns="0" rtlCol="0"/>
          <a:lstStyle/>
          <a:p>
            <a:endParaRPr sz="1350"/>
          </a:p>
        </p:txBody>
      </p:sp>
      <p:sp>
        <p:nvSpPr>
          <p:cNvPr id="3" name="object 3"/>
          <p:cNvSpPr txBox="1"/>
          <p:nvPr/>
        </p:nvSpPr>
        <p:spPr>
          <a:xfrm>
            <a:off x="2869216" y="2670143"/>
            <a:ext cx="3448050" cy="840615"/>
          </a:xfrm>
          <a:prstGeom prst="rect">
            <a:avLst/>
          </a:prstGeom>
        </p:spPr>
        <p:txBody>
          <a:bodyPr vert="horz" wrap="square" lIns="0" tIns="9525" rIns="0" bIns="0" rtlCol="0">
            <a:spAutoFit/>
          </a:bodyPr>
          <a:lstStyle/>
          <a:p>
            <a:pPr marL="9525">
              <a:spcBef>
                <a:spcPts val="75"/>
              </a:spcBef>
            </a:pPr>
            <a:r>
              <a:rPr sz="2700" dirty="0">
                <a:latin typeface="微軟正黑體"/>
                <a:cs typeface="微軟正黑體"/>
              </a:rPr>
              <a:t>如果邊有負權重，</a:t>
            </a:r>
            <a:endParaRPr sz="2700">
              <a:latin typeface="微軟正黑體"/>
              <a:cs typeface="微軟正黑體"/>
            </a:endParaRPr>
          </a:p>
          <a:p>
            <a:pPr marL="9525"/>
            <a:r>
              <a:rPr sz="2700" spc="-4" dirty="0">
                <a:latin typeface="微軟正黑體"/>
                <a:cs typeface="微軟正黑體"/>
              </a:rPr>
              <a:t>要怎麼找最短路徑呢？</a:t>
            </a:r>
            <a:endParaRPr sz="2700">
              <a:latin typeface="微軟正黑體"/>
              <a:cs typeface="微軟正黑體"/>
            </a:endParaRPr>
          </a:p>
        </p:txBody>
      </p:sp>
      <p:sp>
        <p:nvSpPr>
          <p:cNvPr id="4" name="object 4"/>
          <p:cNvSpPr txBox="1">
            <a:spLocks noGrp="1"/>
          </p:cNvSpPr>
          <p:nvPr>
            <p:ph type="title"/>
          </p:nvPr>
        </p:nvSpPr>
        <p:spPr/>
        <p:txBody>
          <a:bodyPr/>
          <a:lstStyle/>
          <a:p>
            <a:r>
              <a:rPr lang="zh-TW" altLang="en-US"/>
              <a:t>問題來了</a:t>
            </a:r>
            <a:r>
              <a:rPr lang="en-US" altLang="zh-TW"/>
              <a:t>…</a:t>
            </a:r>
            <a:endParaRPr lang="en-US" altLang="zh-TW" dirty="0"/>
          </a:p>
        </p:txBody>
      </p:sp>
      <p:sp>
        <p:nvSpPr>
          <p:cNvPr id="6" name="內容版面配置區 5">
            <a:extLst>
              <a:ext uri="{FF2B5EF4-FFF2-40B4-BE49-F238E27FC236}">
                <a16:creationId xmlns:a16="http://schemas.microsoft.com/office/drawing/2014/main" id="{1620D9CA-4546-485D-A77D-F9E4DA5AD46C}"/>
              </a:ext>
            </a:extLst>
          </p:cNvPr>
          <p:cNvSpPr>
            <a:spLocks noGrp="1"/>
          </p:cNvSpPr>
          <p:nvPr>
            <p:ph idx="1"/>
          </p:nvPr>
        </p:nvSpPr>
        <p:spPr/>
        <p:txBody>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zh-TW" altLang="en-US"/>
              <a:t>抽象化與一般規則</a:t>
            </a:r>
          </a:p>
        </p:txBody>
      </p:sp>
      <p:sp>
        <p:nvSpPr>
          <p:cNvPr id="15" name="內容版面配置區 14">
            <a:extLst>
              <a:ext uri="{FF2B5EF4-FFF2-40B4-BE49-F238E27FC236}">
                <a16:creationId xmlns:a16="http://schemas.microsoft.com/office/drawing/2014/main" id="{B213CAD3-E4AB-4BD7-9E71-191F7E7E8C2B}"/>
              </a:ext>
            </a:extLst>
          </p:cNvPr>
          <p:cNvSpPr>
            <a:spLocks noGrp="1"/>
          </p:cNvSpPr>
          <p:nvPr>
            <p:ph idx="1"/>
          </p:nvPr>
        </p:nvSpPr>
        <p:spPr>
          <a:xfrm>
            <a:off x="828675" y="1600200"/>
            <a:ext cx="5471517" cy="4572000"/>
          </a:xfrm>
        </p:spPr>
        <p:txBody>
          <a:bodyPr/>
          <a:lstStyle/>
          <a:p>
            <a:r>
              <a:rPr lang="zh-TW" altLang="en-US" dirty="0"/>
              <a:t>要解七橋問題，只要對著抽象化後的模型做探討即可</a:t>
            </a:r>
          </a:p>
          <a:p>
            <a:r>
              <a:rPr lang="zh-TW" altLang="en-US" dirty="0"/>
              <a:t>尤拉（</a:t>
            </a:r>
            <a:r>
              <a:rPr lang="en-US" altLang="zh-TW" dirty="0"/>
              <a:t>Euler</a:t>
            </a:r>
            <a:r>
              <a:rPr lang="zh-TW" altLang="en-US" dirty="0"/>
              <a:t>）在</a:t>
            </a:r>
            <a:r>
              <a:rPr lang="en-US" altLang="zh-TW" dirty="0"/>
              <a:t>1735</a:t>
            </a:r>
            <a:r>
              <a:rPr lang="zh-TW" altLang="en-US" dirty="0"/>
              <a:t> 年論述，這個圖不存一筆劃且不重複地走完所有的邊的解</a:t>
            </a:r>
          </a:p>
          <a:p>
            <a:pPr lvl="1"/>
            <a:r>
              <a:rPr lang="zh-TW" altLang="en-US" dirty="0"/>
              <a:t>若從某點出發後最後再回到這點，則這一點上的</a:t>
            </a:r>
            <a:r>
              <a:rPr lang="zh-TW" altLang="en-US" dirty="0">
                <a:solidFill>
                  <a:srgbClr val="FF0000"/>
                </a:solidFill>
              </a:rPr>
              <a:t>連結數</a:t>
            </a:r>
            <a:r>
              <a:rPr lang="zh-TW" altLang="en-US" dirty="0"/>
              <a:t>（稱為「</a:t>
            </a:r>
            <a:r>
              <a:rPr lang="en-US" altLang="zh-TW" dirty="0"/>
              <a:t>degree</a:t>
            </a:r>
            <a:r>
              <a:rPr lang="zh-TW" altLang="en-US" dirty="0"/>
              <a:t>」）必須是</a:t>
            </a:r>
            <a:r>
              <a:rPr lang="zh-TW" altLang="en-US" dirty="0">
                <a:solidFill>
                  <a:srgbClr val="FF0000"/>
                </a:solidFill>
              </a:rPr>
              <a:t>偶數</a:t>
            </a:r>
            <a:r>
              <a:rPr lang="zh-TW" altLang="en-US" dirty="0"/>
              <a:t>，這樣的點稱為</a:t>
            </a:r>
            <a:r>
              <a:rPr lang="zh-TW" altLang="en-US" dirty="0">
                <a:solidFill>
                  <a:srgbClr val="FF0000"/>
                </a:solidFill>
              </a:rPr>
              <a:t>偶頂點</a:t>
            </a:r>
            <a:r>
              <a:rPr lang="zh-TW" altLang="en-US" dirty="0"/>
              <a:t>。</a:t>
            </a:r>
            <a:endParaRPr lang="en-US" altLang="zh-TW" dirty="0"/>
          </a:p>
          <a:p>
            <a:pPr lvl="1"/>
            <a:r>
              <a:rPr lang="zh-TW" altLang="en-US" dirty="0"/>
              <a:t>相對的，連有奇數條線的點稱為</a:t>
            </a:r>
            <a:r>
              <a:rPr lang="zh-TW" altLang="en-US" dirty="0">
                <a:solidFill>
                  <a:srgbClr val="FF0000"/>
                </a:solidFill>
              </a:rPr>
              <a:t>奇頂點</a:t>
            </a:r>
            <a:r>
              <a:rPr lang="zh-TW" altLang="en-US" dirty="0"/>
              <a:t>。</a:t>
            </a:r>
          </a:p>
          <a:p>
            <a:pPr lvl="1"/>
            <a:r>
              <a:rPr lang="zh-TW" altLang="en-US" dirty="0"/>
              <a:t>由於這個圖中存在四個奇頂點，所以必然無解</a:t>
            </a:r>
          </a:p>
          <a:p>
            <a:endParaRPr lang="zh-TW" altLang="en-US" dirty="0"/>
          </a:p>
        </p:txBody>
      </p:sp>
      <p:sp>
        <p:nvSpPr>
          <p:cNvPr id="8" name="object 8"/>
          <p:cNvSpPr/>
          <p:nvPr/>
        </p:nvSpPr>
        <p:spPr>
          <a:xfrm>
            <a:off x="6531617" y="1355057"/>
            <a:ext cx="2560320" cy="203606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764027" y="3573016"/>
            <a:ext cx="2095500" cy="272415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29565" y="5968491"/>
            <a:ext cx="62630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微軟正黑體"/>
                <a:cs typeface="微軟正黑體"/>
              </a:rPr>
              <a:t>“Königsberg </a:t>
            </a:r>
            <a:r>
              <a:rPr sz="1000" dirty="0">
                <a:latin typeface="微軟正黑體"/>
                <a:cs typeface="微軟正黑體"/>
              </a:rPr>
              <a:t>graph”by </a:t>
            </a:r>
            <a:r>
              <a:rPr sz="1000" spc="-5" dirty="0">
                <a:latin typeface="微軟正黑體"/>
                <a:cs typeface="微軟正黑體"/>
              </a:rPr>
              <a:t>Chris-martin </a:t>
            </a:r>
            <a:r>
              <a:rPr sz="1000" dirty="0">
                <a:latin typeface="微軟正黑體"/>
                <a:cs typeface="微軟正黑體"/>
              </a:rPr>
              <a:t>are </a:t>
            </a:r>
            <a:r>
              <a:rPr sz="1000" spc="-5" dirty="0">
                <a:latin typeface="微軟正黑體"/>
                <a:cs typeface="微軟正黑體"/>
              </a:rPr>
              <a:t>licensed under CC BY-SA 3.0; </a:t>
            </a:r>
            <a:r>
              <a:rPr sz="1000" spc="-5" dirty="0">
                <a:latin typeface="Calibri"/>
                <a:cs typeface="Calibri"/>
              </a:rPr>
              <a:t>Leonhard Euler is under public</a:t>
            </a:r>
            <a:r>
              <a:rPr sz="1000" spc="85" dirty="0">
                <a:latin typeface="Calibri"/>
                <a:cs typeface="Calibri"/>
              </a:rPr>
              <a:t> </a:t>
            </a:r>
            <a:r>
              <a:rPr sz="1000" spc="-5" dirty="0">
                <a:latin typeface="Calibri"/>
                <a:cs typeface="Calibri"/>
              </a:rPr>
              <a:t>domain</a:t>
            </a:r>
            <a:endParaRPr sz="1000">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Bellman-Ford</a:t>
            </a:r>
          </a:p>
        </p:txBody>
      </p:sp>
      <p:sp>
        <p:nvSpPr>
          <p:cNvPr id="4" name="文字版面配置區 3">
            <a:extLst>
              <a:ext uri="{FF2B5EF4-FFF2-40B4-BE49-F238E27FC236}">
                <a16:creationId xmlns:a16="http://schemas.microsoft.com/office/drawing/2014/main" id="{D6EEDDA2-1CD3-4F36-8749-732FACE02032}"/>
              </a:ext>
            </a:extLst>
          </p:cNvPr>
          <p:cNvSpPr>
            <a:spLocks noGrp="1"/>
          </p:cNvSpPr>
          <p:nvPr>
            <p:ph type="body" idx="1"/>
          </p:nvPr>
        </p:nvSpPr>
        <p:spPr/>
        <p:txBody>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Bellman-Ford </a:t>
            </a:r>
            <a:r>
              <a:rPr lang="zh-TW" altLang="en-US" dirty="0"/>
              <a:t>演算法</a:t>
            </a:r>
          </a:p>
        </p:txBody>
      </p:sp>
      <p:sp>
        <p:nvSpPr>
          <p:cNvPr id="17" name="內容版面配置區 16">
            <a:extLst>
              <a:ext uri="{FF2B5EF4-FFF2-40B4-BE49-F238E27FC236}">
                <a16:creationId xmlns:a16="http://schemas.microsoft.com/office/drawing/2014/main" id="{9521D1DD-7054-4AE9-B0A3-0AEC85BB07DD}"/>
              </a:ext>
            </a:extLst>
          </p:cNvPr>
          <p:cNvSpPr>
            <a:spLocks noGrp="1"/>
          </p:cNvSpPr>
          <p:nvPr>
            <p:ph idx="1"/>
          </p:nvPr>
        </p:nvSpPr>
        <p:spPr/>
        <p:txBody>
          <a:bodyPr/>
          <a:lstStyle/>
          <a:p>
            <a:r>
              <a:rPr lang="en-US" altLang="zh-TW" spc="-11" dirty="0">
                <a:latin typeface="Calibri"/>
                <a:cs typeface="Calibri"/>
              </a:rPr>
              <a:t>Bellman-Ford</a:t>
            </a:r>
            <a:r>
              <a:rPr lang="zh-TW" altLang="en-US" spc="41" dirty="0">
                <a:latin typeface="Calibri"/>
                <a:cs typeface="Calibri"/>
              </a:rPr>
              <a:t> </a:t>
            </a:r>
            <a:r>
              <a:rPr lang="zh-TW" altLang="en-US" spc="-4" dirty="0">
                <a:latin typeface="微軟正黑體"/>
                <a:cs typeface="微軟正黑體"/>
              </a:rPr>
              <a:t>演算法是用來處</a:t>
            </a:r>
            <a:r>
              <a:rPr lang="zh-TW" altLang="en-US" spc="-15" dirty="0">
                <a:latin typeface="微軟正黑體"/>
                <a:cs typeface="微軟正黑體"/>
              </a:rPr>
              <a:t>理</a:t>
            </a:r>
            <a:r>
              <a:rPr lang="zh-TW" altLang="en-US" spc="-4" dirty="0">
                <a:solidFill>
                  <a:srgbClr val="C00000"/>
                </a:solidFill>
                <a:latin typeface="微軟正黑體"/>
                <a:cs typeface="微軟正黑體"/>
              </a:rPr>
              <a:t>單源最</a:t>
            </a:r>
            <a:r>
              <a:rPr lang="zh-TW" altLang="en-US" dirty="0">
                <a:solidFill>
                  <a:srgbClr val="C00000"/>
                </a:solidFill>
                <a:latin typeface="微軟正黑體"/>
                <a:cs typeface="微軟正黑體"/>
              </a:rPr>
              <a:t>短</a:t>
            </a:r>
            <a:r>
              <a:rPr lang="zh-TW" altLang="en-US" spc="4" dirty="0">
                <a:solidFill>
                  <a:srgbClr val="C00000"/>
                </a:solidFill>
                <a:latin typeface="微軟正黑體"/>
                <a:cs typeface="微軟正黑體"/>
              </a:rPr>
              <a:t>路</a:t>
            </a:r>
            <a:r>
              <a:rPr lang="zh-TW" altLang="en-US" spc="-8" dirty="0">
                <a:solidFill>
                  <a:srgbClr val="C00000"/>
                </a:solidFill>
                <a:latin typeface="微軟正黑體"/>
                <a:cs typeface="微軟正黑體"/>
              </a:rPr>
              <a:t>徑</a:t>
            </a:r>
            <a:r>
              <a:rPr lang="zh-TW" altLang="en-US" spc="-4" dirty="0">
                <a:latin typeface="微軟正黑體"/>
                <a:cs typeface="微軟正黑體"/>
              </a:rPr>
              <a:t>問</a:t>
            </a:r>
            <a:r>
              <a:rPr lang="zh-TW" altLang="en-US" spc="4" dirty="0">
                <a:latin typeface="微軟正黑體"/>
                <a:cs typeface="微軟正黑體"/>
              </a:rPr>
              <a:t>題</a:t>
            </a:r>
            <a:r>
              <a:rPr lang="zh-TW" altLang="en-US" spc="-4" dirty="0">
                <a:latin typeface="微軟正黑體"/>
                <a:cs typeface="微軟正黑體"/>
              </a:rPr>
              <a:t>：計</a:t>
            </a:r>
            <a:r>
              <a:rPr lang="zh-TW" altLang="en-US" spc="8" dirty="0">
                <a:latin typeface="微軟正黑體"/>
                <a:cs typeface="微軟正黑體"/>
              </a:rPr>
              <a:t>算</a:t>
            </a:r>
            <a:r>
              <a:rPr lang="zh-TW" altLang="en-US" spc="-4" dirty="0">
                <a:latin typeface="微軟正黑體"/>
                <a:cs typeface="微軟正黑體"/>
              </a:rPr>
              <a:t>圖上某 一點到其他所有點的最短路徑。</a:t>
            </a:r>
            <a:endParaRPr lang="zh-TW" altLang="en-US" dirty="0">
              <a:latin typeface="微軟正黑體"/>
              <a:cs typeface="微軟正黑體"/>
            </a:endParaRPr>
          </a:p>
          <a:p>
            <a:endParaRPr lang="zh-TW" altLang="en-US" dirty="0"/>
          </a:p>
        </p:txBody>
      </p:sp>
      <p:sp>
        <p:nvSpPr>
          <p:cNvPr id="6" name="object 6"/>
          <p:cNvSpPr/>
          <p:nvPr/>
        </p:nvSpPr>
        <p:spPr>
          <a:xfrm>
            <a:off x="2502026" y="3829240"/>
            <a:ext cx="431958" cy="431958"/>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2497264" y="3162348"/>
            <a:ext cx="3640502" cy="1738979"/>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2594420" y="3892487"/>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3412807" y="452199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0" name="object 10"/>
          <p:cNvSpPr txBox="1"/>
          <p:nvPr/>
        </p:nvSpPr>
        <p:spPr>
          <a:xfrm>
            <a:off x="5834158" y="379895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1" name="object 11"/>
          <p:cNvSpPr txBox="1"/>
          <p:nvPr/>
        </p:nvSpPr>
        <p:spPr>
          <a:xfrm>
            <a:off x="3387472" y="3240463"/>
            <a:ext cx="1522571" cy="286617"/>
          </a:xfrm>
          <a:prstGeom prst="rect">
            <a:avLst/>
          </a:prstGeom>
        </p:spPr>
        <p:txBody>
          <a:bodyPr vert="horz" wrap="square" lIns="0" tIns="9525" rIns="0" bIns="0" rtlCol="0">
            <a:spAutoFit/>
          </a:bodyPr>
          <a:lstStyle/>
          <a:p>
            <a:pPr marL="9525">
              <a:spcBef>
                <a:spcPts val="75"/>
              </a:spcBef>
              <a:tabLst>
                <a:tab pos="1376363" algn="l"/>
              </a:tabLst>
            </a:pPr>
            <a:r>
              <a:rPr b="1" dirty="0">
                <a:latin typeface="微軟正黑體"/>
                <a:cs typeface="微軟正黑體"/>
              </a:rPr>
              <a:t>3	</a:t>
            </a:r>
            <a:r>
              <a:rPr sz="2700" b="1" baseline="1157" dirty="0">
                <a:latin typeface="微軟正黑體"/>
                <a:cs typeface="微軟正黑體"/>
              </a:rPr>
              <a:t>5</a:t>
            </a:r>
            <a:endParaRPr sz="2700" baseline="1157">
              <a:latin typeface="微軟正黑體"/>
              <a:cs typeface="微軟正黑體"/>
            </a:endParaRPr>
          </a:p>
        </p:txBody>
      </p:sp>
      <p:sp>
        <p:nvSpPr>
          <p:cNvPr id="12" name="object 12"/>
          <p:cNvSpPr txBox="1"/>
          <p:nvPr/>
        </p:nvSpPr>
        <p:spPr>
          <a:xfrm>
            <a:off x="4763642" y="451008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3" name="object 13"/>
          <p:cNvSpPr txBox="1"/>
          <p:nvPr/>
        </p:nvSpPr>
        <p:spPr>
          <a:xfrm>
            <a:off x="4020026" y="4461224"/>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4" name="object 14"/>
          <p:cNvSpPr txBox="1"/>
          <p:nvPr/>
        </p:nvSpPr>
        <p:spPr>
          <a:xfrm>
            <a:off x="4617888" y="3952113"/>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5" name="object 15"/>
          <p:cNvSpPr txBox="1"/>
          <p:nvPr/>
        </p:nvSpPr>
        <p:spPr>
          <a:xfrm>
            <a:off x="3945731" y="3166395"/>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Bellman-Ford </a:t>
            </a:r>
            <a:r>
              <a:rPr lang="zh-TW" altLang="en-US"/>
              <a:t>演算法</a:t>
            </a:r>
            <a:r>
              <a:rPr lang="en-US" altLang="zh-TW"/>
              <a:t>– </a:t>
            </a:r>
            <a:r>
              <a:rPr lang="zh-TW" altLang="en-US"/>
              <a:t>概念</a:t>
            </a:r>
            <a:endParaRPr lang="zh-TW" altLang="en-US" dirty="0"/>
          </a:p>
        </p:txBody>
      </p:sp>
      <p:sp>
        <p:nvSpPr>
          <p:cNvPr id="7" name="內容版面配置區 6">
            <a:extLst>
              <a:ext uri="{FF2B5EF4-FFF2-40B4-BE49-F238E27FC236}">
                <a16:creationId xmlns:a16="http://schemas.microsoft.com/office/drawing/2014/main" id="{4E50556F-9AE3-43DF-997A-84566977F161}"/>
              </a:ext>
            </a:extLst>
          </p:cNvPr>
          <p:cNvSpPr>
            <a:spLocks noGrp="1"/>
          </p:cNvSpPr>
          <p:nvPr>
            <p:ph idx="1"/>
          </p:nvPr>
        </p:nvSpPr>
        <p:spPr/>
        <p:txBody>
          <a:bodyPr/>
          <a:lstStyle/>
          <a:p>
            <a:r>
              <a:rPr lang="zh-TW" altLang="en-US" dirty="0"/>
              <a:t>若在任兩節點之間的可能路徑中加入一個邊，可以讓此兩點的路 徑距離降低，那就將這個邊加到此兩點的距離中，反之，就忽略 這個邊。</a:t>
            </a:r>
          </a:p>
          <a:p>
            <a:endParaRPr lang="zh-TW" altLang="en-US" dirty="0"/>
          </a:p>
          <a:p>
            <a:r>
              <a:rPr lang="zh-TW" altLang="en-US" dirty="0"/>
              <a:t>只要每個頂點都各別考慮過加入各個邊後是否會造成影響，就可 以產生最短路徑。</a:t>
            </a:r>
          </a:p>
          <a:p>
            <a:pPr lvl="1"/>
            <a:r>
              <a:rPr lang="zh-TW" altLang="en-US" dirty="0"/>
              <a:t>若有</a:t>
            </a:r>
            <a:r>
              <a:rPr lang="en-US" altLang="zh-TW" dirty="0"/>
              <a:t>N</a:t>
            </a:r>
            <a:r>
              <a:rPr lang="zh-TW" altLang="en-US" dirty="0"/>
              <a:t> 個頂點，</a:t>
            </a:r>
            <a:r>
              <a:rPr lang="en-US" altLang="zh-TW" dirty="0"/>
              <a:t>M</a:t>
            </a:r>
            <a:r>
              <a:rPr lang="zh-TW" altLang="en-US" dirty="0"/>
              <a:t> 條邊，最多執行 </a:t>
            </a:r>
            <a:r>
              <a:rPr lang="en-US" altLang="zh-TW" dirty="0"/>
              <a:t>N</a:t>
            </a:r>
            <a:r>
              <a:rPr lang="zh-TW" altLang="en-US" dirty="0"/>
              <a:t> * </a:t>
            </a:r>
            <a:r>
              <a:rPr lang="en-US" altLang="zh-TW" dirty="0"/>
              <a:t>M</a:t>
            </a:r>
            <a:r>
              <a:rPr lang="zh-TW" altLang="en-US" dirty="0"/>
              <a:t> 的路徑距離大小判斷就可以得到結果。</a:t>
            </a:r>
          </a:p>
          <a:p>
            <a:pPr lvl="1"/>
            <a:r>
              <a:rPr lang="zh-TW" altLang="en-US" dirty="0"/>
              <a:t>但是，若</a:t>
            </a:r>
            <a:r>
              <a:rPr lang="en-US" altLang="zh-TW" dirty="0"/>
              <a:t>M</a:t>
            </a:r>
            <a:r>
              <a:rPr lang="zh-TW" altLang="en-US" dirty="0"/>
              <a:t> 條邊的任一條邊加入後都沒有路徑會更改距離，那就可以提早結束判斷。</a:t>
            </a: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Bellman-Ford </a:t>
            </a:r>
            <a:r>
              <a:rPr lang="zh-TW" altLang="en-US"/>
              <a:t>演算法</a:t>
            </a:r>
            <a:r>
              <a:rPr lang="en-US" altLang="zh-TW"/>
              <a:t>– </a:t>
            </a:r>
            <a:r>
              <a:rPr lang="zh-TW" altLang="en-US"/>
              <a:t>流程</a:t>
            </a:r>
            <a:endParaRPr lang="zh-TW" altLang="en-US" dirty="0"/>
          </a:p>
        </p:txBody>
      </p:sp>
      <p:sp>
        <p:nvSpPr>
          <p:cNvPr id="7" name="內容版面配置區 6">
            <a:extLst>
              <a:ext uri="{FF2B5EF4-FFF2-40B4-BE49-F238E27FC236}">
                <a16:creationId xmlns:a16="http://schemas.microsoft.com/office/drawing/2014/main" id="{8B6311EB-8A95-4F46-BEBF-0E4BF6DBE733}"/>
              </a:ext>
            </a:extLst>
          </p:cNvPr>
          <p:cNvSpPr>
            <a:spLocks noGrp="1"/>
          </p:cNvSpPr>
          <p:nvPr>
            <p:ph idx="1"/>
          </p:nvPr>
        </p:nvSpPr>
        <p:spPr/>
        <p:txBody>
          <a:bodyPr/>
          <a:lstStyle/>
          <a:p>
            <a:r>
              <a:rPr lang="zh-TW" altLang="en-US" dirty="0"/>
              <a:t>步驟 </a:t>
            </a:r>
            <a:r>
              <a:rPr lang="en-US" altLang="zh-TW" dirty="0"/>
              <a:t>1</a:t>
            </a:r>
            <a:r>
              <a:rPr lang="zh-TW" altLang="en-US" dirty="0"/>
              <a:t>：將指定節點到其他任一個節點的距離長度設為無限大。</a:t>
            </a:r>
          </a:p>
          <a:p>
            <a:endParaRPr lang="zh-TW" altLang="en-US" dirty="0"/>
          </a:p>
          <a:p>
            <a:r>
              <a:rPr lang="zh-TW" altLang="en-US" dirty="0"/>
              <a:t>步驟 </a:t>
            </a:r>
            <a:r>
              <a:rPr lang="en-US" altLang="zh-TW" dirty="0"/>
              <a:t>2</a:t>
            </a:r>
            <a:r>
              <a:rPr lang="zh-TW" altLang="en-US" dirty="0"/>
              <a:t>：依序取出每一條邊，找出因為這一條邊而可以降低最短距離的兩節點。</a:t>
            </a:r>
          </a:p>
          <a:p>
            <a:endParaRPr lang="zh-TW" altLang="en-US" dirty="0"/>
          </a:p>
          <a:p>
            <a:r>
              <a:rPr lang="zh-TW" altLang="en-US" dirty="0"/>
              <a:t>步驟 </a:t>
            </a:r>
            <a:r>
              <a:rPr lang="en-US" altLang="zh-TW" dirty="0"/>
              <a:t>3</a:t>
            </a:r>
            <a:r>
              <a:rPr lang="zh-TW" altLang="en-US" dirty="0"/>
              <a:t>：為了避免步驟２中有任兩節點因為加入新邊而降低距離，會間接對其它點的最短路徑造成影響，因此需要重複執行步驟 </a:t>
            </a:r>
            <a:r>
              <a:rPr lang="en-US" altLang="zh-TW" dirty="0"/>
              <a:t>2</a:t>
            </a:r>
            <a:r>
              <a:rPr lang="zh-TW" altLang="en-US" dirty="0"/>
              <a:t>，直到所有邊都有對 每一個節點檢查。</a:t>
            </a:r>
          </a:p>
          <a:p>
            <a:endParaRPr lang="zh-TW" altLang="en-US" dirty="0"/>
          </a:p>
          <a:p>
            <a:r>
              <a:rPr lang="zh-TW" altLang="en-US" dirty="0"/>
              <a:t>步驟 </a:t>
            </a:r>
            <a:r>
              <a:rPr lang="en-US" altLang="zh-TW" dirty="0"/>
              <a:t>4</a:t>
            </a:r>
            <a:r>
              <a:rPr lang="zh-TW" altLang="en-US" dirty="0"/>
              <a:t>：除了完成所有邊對每一個節點檢查以外，如果加入任何一條邊都不 會更改任一點的最短路徑時，就可以結束。</a:t>
            </a: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Bellman-Ford </a:t>
            </a:r>
            <a:r>
              <a:rPr lang="zh-TW" altLang="en-US" dirty="0"/>
              <a:t>演算法</a:t>
            </a:r>
            <a:r>
              <a:rPr lang="en-US" altLang="zh-TW" dirty="0"/>
              <a:t>–</a:t>
            </a:r>
            <a:r>
              <a:rPr lang="zh-TW" altLang="en-US" dirty="0"/>
              <a:t>範例</a:t>
            </a:r>
          </a:p>
        </p:txBody>
      </p:sp>
      <p:sp>
        <p:nvSpPr>
          <p:cNvPr id="18" name="內容版面配置區 17">
            <a:extLst>
              <a:ext uri="{FF2B5EF4-FFF2-40B4-BE49-F238E27FC236}">
                <a16:creationId xmlns:a16="http://schemas.microsoft.com/office/drawing/2014/main" id="{CD04C6FF-B261-423F-A9D9-938716743797}"/>
              </a:ext>
            </a:extLst>
          </p:cNvPr>
          <p:cNvSpPr>
            <a:spLocks noGrp="1"/>
          </p:cNvSpPr>
          <p:nvPr>
            <p:ph idx="1"/>
          </p:nvPr>
        </p:nvSpPr>
        <p:spPr/>
        <p:txBody>
          <a:bodyPr/>
          <a:lstStyle/>
          <a:p>
            <a:r>
              <a:rPr lang="zh-TW" altLang="en-US" spc="-4" dirty="0">
                <a:latin typeface="微軟正黑體"/>
                <a:cs typeface="微軟正黑體"/>
              </a:rPr>
              <a:t>請找出節點</a:t>
            </a:r>
            <a:r>
              <a:rPr lang="zh-TW" altLang="en-US" spc="-30" dirty="0">
                <a:latin typeface="微軟正黑體"/>
                <a:cs typeface="微軟正黑體"/>
              </a:rPr>
              <a:t> </a:t>
            </a:r>
            <a:r>
              <a:rPr lang="en-US" altLang="zh-TW" spc="-4" dirty="0">
                <a:latin typeface="微軟正黑體"/>
                <a:cs typeface="微軟正黑體"/>
              </a:rPr>
              <a:t>1</a:t>
            </a:r>
            <a:r>
              <a:rPr lang="zh-TW" altLang="en-US" spc="-23" dirty="0">
                <a:latin typeface="微軟正黑體"/>
                <a:cs typeface="微軟正黑體"/>
              </a:rPr>
              <a:t> </a:t>
            </a:r>
            <a:r>
              <a:rPr lang="zh-TW" altLang="en-US" spc="-4" dirty="0">
                <a:latin typeface="微軟正黑體"/>
                <a:cs typeface="微軟正黑體"/>
              </a:rPr>
              <a:t>到其它各節點的最短路徑</a:t>
            </a:r>
            <a:endParaRPr lang="zh-TW" altLang="en-US" dirty="0">
              <a:latin typeface="微軟正黑體"/>
              <a:cs typeface="微軟正黑體"/>
            </a:endParaRPr>
          </a:p>
          <a:p>
            <a:endParaRPr lang="zh-TW" altLang="en-US" dirty="0"/>
          </a:p>
        </p:txBody>
      </p:sp>
      <p:sp>
        <p:nvSpPr>
          <p:cNvPr id="6" name="object 6"/>
          <p:cNvSpPr/>
          <p:nvPr/>
        </p:nvSpPr>
        <p:spPr>
          <a:xfrm>
            <a:off x="2368390" y="3833146"/>
            <a:ext cx="515969" cy="543305"/>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2363628" y="2997280"/>
            <a:ext cx="4344781" cy="2181434"/>
          </a:xfrm>
          <a:prstGeom prst="rect">
            <a:avLst/>
          </a:prstGeom>
          <a:blipFill>
            <a:blip r:embed="rId3" cstate="print"/>
            <a:stretch>
              <a:fillRect/>
            </a:stretch>
          </a:blipFill>
        </p:spPr>
        <p:txBody>
          <a:bodyPr wrap="square" lIns="0" tIns="0" rIns="0" bIns="0" rtlCol="0"/>
          <a:lstStyle/>
          <a:p>
            <a:endParaRPr sz="1350"/>
          </a:p>
        </p:txBody>
      </p:sp>
      <p:sp>
        <p:nvSpPr>
          <p:cNvPr id="8" name="object 8"/>
          <p:cNvSpPr txBox="1"/>
          <p:nvPr/>
        </p:nvSpPr>
        <p:spPr>
          <a:xfrm>
            <a:off x="2502789" y="3952113"/>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9" name="object 9"/>
          <p:cNvSpPr txBox="1"/>
          <p:nvPr/>
        </p:nvSpPr>
        <p:spPr>
          <a:xfrm>
            <a:off x="3441001" y="313239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10" name="object 10"/>
          <p:cNvSpPr txBox="1"/>
          <p:nvPr/>
        </p:nvSpPr>
        <p:spPr>
          <a:xfrm>
            <a:off x="3471100" y="474373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1" name="object 11"/>
          <p:cNvSpPr txBox="1"/>
          <p:nvPr/>
        </p:nvSpPr>
        <p:spPr>
          <a:xfrm>
            <a:off x="6362890" y="383438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2" name="object 12"/>
          <p:cNvSpPr txBox="1"/>
          <p:nvPr/>
        </p:nvSpPr>
        <p:spPr>
          <a:xfrm>
            <a:off x="5073872" y="31266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3" name="object 13"/>
          <p:cNvSpPr txBox="1"/>
          <p:nvPr/>
        </p:nvSpPr>
        <p:spPr>
          <a:xfrm>
            <a:off x="5084635" y="472887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4" name="object 14"/>
          <p:cNvSpPr txBox="1"/>
          <p:nvPr/>
        </p:nvSpPr>
        <p:spPr>
          <a:xfrm>
            <a:off x="4169759" y="4657821"/>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5" name="object 15"/>
          <p:cNvSpPr txBox="1"/>
          <p:nvPr/>
        </p:nvSpPr>
        <p:spPr>
          <a:xfrm>
            <a:off x="4920498" y="4060031"/>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6" name="object 16"/>
          <p:cNvSpPr txBox="1"/>
          <p:nvPr/>
        </p:nvSpPr>
        <p:spPr>
          <a:xfrm>
            <a:off x="4081081" y="3029521"/>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Bellman-Ford </a:t>
            </a:r>
            <a:r>
              <a:rPr lang="zh-TW" altLang="en-US" dirty="0"/>
              <a:t>演算法</a:t>
            </a:r>
            <a:r>
              <a:rPr lang="en-US" altLang="zh-TW" dirty="0"/>
              <a:t>– </a:t>
            </a:r>
            <a:r>
              <a:rPr lang="zh-TW" altLang="en-US" dirty="0"/>
              <a:t>步驟</a:t>
            </a:r>
            <a:r>
              <a:rPr lang="en-US" altLang="zh-TW" dirty="0"/>
              <a:t>1</a:t>
            </a:r>
          </a:p>
        </p:txBody>
      </p:sp>
      <p:sp>
        <p:nvSpPr>
          <p:cNvPr id="23" name="內容版面配置區 22">
            <a:extLst>
              <a:ext uri="{FF2B5EF4-FFF2-40B4-BE49-F238E27FC236}">
                <a16:creationId xmlns:a16="http://schemas.microsoft.com/office/drawing/2014/main" id="{4B309F50-7F8F-424D-B56D-D474744B1D3B}"/>
              </a:ext>
            </a:extLst>
          </p:cNvPr>
          <p:cNvSpPr>
            <a:spLocks noGrp="1"/>
          </p:cNvSpPr>
          <p:nvPr>
            <p:ph idx="1"/>
          </p:nvPr>
        </p:nvSpPr>
        <p:spPr/>
        <p:txBody>
          <a:bodyPr/>
          <a:lstStyle/>
          <a:p>
            <a:r>
              <a:rPr lang="zh-TW" altLang="en-US" dirty="0">
                <a:latin typeface="微軟正黑體"/>
                <a:cs typeface="微軟正黑體"/>
              </a:rPr>
              <a:t>步驟</a:t>
            </a:r>
            <a:r>
              <a:rPr lang="zh-TW" altLang="en-US" spc="-68" dirty="0">
                <a:latin typeface="微軟正黑體"/>
                <a:cs typeface="微軟正黑體"/>
              </a:rPr>
              <a:t> </a:t>
            </a:r>
            <a:r>
              <a:rPr lang="en-US" altLang="zh-TW" dirty="0">
                <a:latin typeface="微軟正黑體"/>
                <a:cs typeface="微軟正黑體"/>
              </a:rPr>
              <a:t>1</a:t>
            </a:r>
            <a:r>
              <a:rPr lang="zh-TW" altLang="en-US" dirty="0">
                <a:latin typeface="微軟正黑體"/>
                <a:cs typeface="微軟正黑體"/>
              </a:rPr>
              <a:t>：先將指定點</a:t>
            </a:r>
            <a:r>
              <a:rPr lang="en-US" altLang="zh-TW" spc="-4" dirty="0">
                <a:latin typeface="微軟正黑體"/>
                <a:cs typeface="微軟正黑體"/>
              </a:rPr>
              <a:t>(</a:t>
            </a:r>
            <a:r>
              <a:rPr lang="zh-TW" altLang="en-US" dirty="0">
                <a:latin typeface="微軟正黑體"/>
                <a:cs typeface="微軟正黑體"/>
              </a:rPr>
              <a:t>節點</a:t>
            </a:r>
            <a:r>
              <a:rPr lang="en-US" altLang="zh-TW" spc="-4" dirty="0">
                <a:latin typeface="微軟正黑體"/>
                <a:cs typeface="微軟正黑體"/>
              </a:rPr>
              <a:t>1)</a:t>
            </a:r>
            <a:r>
              <a:rPr lang="zh-TW" altLang="en-US" dirty="0">
                <a:latin typeface="微軟正黑體"/>
                <a:cs typeface="微軟正黑體"/>
              </a:rPr>
              <a:t>到其它點的初始距離都設為無限大</a:t>
            </a:r>
          </a:p>
          <a:p>
            <a:endParaRPr lang="zh-TW" altLang="en-US" dirty="0"/>
          </a:p>
        </p:txBody>
      </p:sp>
      <p:sp>
        <p:nvSpPr>
          <p:cNvPr id="4" name="object 4"/>
          <p:cNvSpPr/>
          <p:nvPr/>
        </p:nvSpPr>
        <p:spPr>
          <a:xfrm>
            <a:off x="5376482" y="3784663"/>
            <a:ext cx="432054" cy="431958"/>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5371720" y="3117866"/>
            <a:ext cx="3640502" cy="1738884"/>
          </a:xfrm>
          <a:prstGeom prst="rect">
            <a:avLst/>
          </a:prstGeom>
          <a:blipFill>
            <a:blip r:embed="rId3" cstate="print"/>
            <a:stretch>
              <a:fillRect/>
            </a:stretch>
          </a:blipFill>
        </p:spPr>
        <p:txBody>
          <a:bodyPr wrap="square" lIns="0" tIns="0" rIns="0" bIns="0" rtlCol="0"/>
          <a:lstStyle/>
          <a:p>
            <a:endParaRPr sz="1350"/>
          </a:p>
        </p:txBody>
      </p:sp>
      <p:sp>
        <p:nvSpPr>
          <p:cNvPr id="6" name="object 6"/>
          <p:cNvSpPr txBox="1"/>
          <p:nvPr/>
        </p:nvSpPr>
        <p:spPr>
          <a:xfrm>
            <a:off x="5469350" y="3847909"/>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7" name="object 7"/>
          <p:cNvSpPr txBox="1"/>
          <p:nvPr/>
        </p:nvSpPr>
        <p:spPr>
          <a:xfrm>
            <a:off x="6262306" y="319611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8" name="object 8"/>
          <p:cNvSpPr txBox="1"/>
          <p:nvPr/>
        </p:nvSpPr>
        <p:spPr>
          <a:xfrm>
            <a:off x="6287452" y="447741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9" name="object 9"/>
          <p:cNvSpPr txBox="1"/>
          <p:nvPr/>
        </p:nvSpPr>
        <p:spPr>
          <a:xfrm>
            <a:off x="8709088" y="3754375"/>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629620" y="3191542"/>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638478" y="446551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2" name="object 12"/>
          <p:cNvSpPr txBox="1"/>
          <p:nvPr/>
        </p:nvSpPr>
        <p:spPr>
          <a:xfrm>
            <a:off x="6894861" y="4416648"/>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3" name="object 13"/>
          <p:cNvSpPr txBox="1"/>
          <p:nvPr/>
        </p:nvSpPr>
        <p:spPr>
          <a:xfrm>
            <a:off x="7492724" y="3907535"/>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6820567" y="3121819"/>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graphicFrame>
        <p:nvGraphicFramePr>
          <p:cNvPr id="16" name="object 16"/>
          <p:cNvGraphicFramePr>
            <a:graphicFrameLocks noGrp="1"/>
          </p:cNvGraphicFramePr>
          <p:nvPr>
            <p:extLst>
              <p:ext uri="{D42A27DB-BD31-4B8C-83A1-F6EECF244321}">
                <p14:modId xmlns:p14="http://schemas.microsoft.com/office/powerpoint/2010/main" val="1085976974"/>
              </p:ext>
            </p:extLst>
          </p:nvPr>
        </p:nvGraphicFramePr>
        <p:xfrm>
          <a:off x="173956" y="3382995"/>
          <a:ext cx="5083015" cy="742759"/>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74858">
                  <a:extLst>
                    <a:ext uri="{9D8B030D-6E8A-4147-A177-3AD203B41FA5}">
                      <a16:colId xmlns:a16="http://schemas.microsoft.com/office/drawing/2014/main" val="20001"/>
                    </a:ext>
                  </a:extLst>
                </a:gridCol>
                <a:gridCol w="670560">
                  <a:extLst>
                    <a:ext uri="{9D8B030D-6E8A-4147-A177-3AD203B41FA5}">
                      <a16:colId xmlns:a16="http://schemas.microsoft.com/office/drawing/2014/main" val="20002"/>
                    </a:ext>
                  </a:extLst>
                </a:gridCol>
                <a:gridCol w="726281">
                  <a:extLst>
                    <a:ext uri="{9D8B030D-6E8A-4147-A177-3AD203B41FA5}">
                      <a16:colId xmlns:a16="http://schemas.microsoft.com/office/drawing/2014/main" val="20003"/>
                    </a:ext>
                  </a:extLst>
                </a:gridCol>
                <a:gridCol w="726281">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4853">
                  <a:extLst>
                    <a:ext uri="{9D8B030D-6E8A-4147-A177-3AD203B41FA5}">
                      <a16:colId xmlns:a16="http://schemas.microsoft.com/office/drawing/2014/main" val="20006"/>
                    </a:ext>
                  </a:extLst>
                </a:gridCol>
              </a:tblGrid>
              <a:tr h="376142">
                <a:tc>
                  <a:txBody>
                    <a:bodyPr/>
                    <a:lstStyle/>
                    <a:p>
                      <a:pPr>
                        <a:lnSpc>
                          <a:spcPct val="100000"/>
                        </a:lnSpc>
                      </a:pPr>
                      <a:endParaRPr sz="19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00685" algn="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408305">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408305">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408305">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17">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61913" marB="0">
                    <a:lnB w="76200">
                      <a:solidFill>
                        <a:srgbClr val="006FC0"/>
                      </a:solidFill>
                      <a:prstDash val="solid"/>
                    </a:lnB>
                  </a:tcPr>
                </a:tc>
                <a:tc>
                  <a:txBody>
                    <a:bodyPr/>
                    <a:lstStyle/>
                    <a:p>
                      <a:pPr marR="363855" algn="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L="371475">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L="371475">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L="371475">
                        <a:lnSpc>
                          <a:spcPct val="100000"/>
                        </a:lnSpc>
                        <a:spcBef>
                          <a:spcPts val="650"/>
                        </a:spcBef>
                      </a:pPr>
                      <a:r>
                        <a:rPr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17" name="object 17"/>
          <p:cNvSpPr/>
          <p:nvPr/>
        </p:nvSpPr>
        <p:spPr>
          <a:xfrm>
            <a:off x="506123" y="4220431"/>
            <a:ext cx="1614011" cy="1303973"/>
          </a:xfrm>
          <a:custGeom>
            <a:avLst/>
            <a:gdLst/>
            <a:ahLst/>
            <a:cxnLst/>
            <a:rect l="l" t="t" r="r" b="b"/>
            <a:pathLst>
              <a:path w="2152015" h="1738629">
                <a:moveTo>
                  <a:pt x="1056052" y="0"/>
                </a:moveTo>
                <a:lnTo>
                  <a:pt x="859075" y="455294"/>
                </a:lnTo>
                <a:lnTo>
                  <a:pt x="801117" y="463483"/>
                </a:lnTo>
                <a:lnTo>
                  <a:pt x="744446" y="473500"/>
                </a:lnTo>
                <a:lnTo>
                  <a:pt x="689149" y="485290"/>
                </a:lnTo>
                <a:lnTo>
                  <a:pt x="635317" y="498799"/>
                </a:lnTo>
                <a:lnTo>
                  <a:pt x="583037" y="513973"/>
                </a:lnTo>
                <a:lnTo>
                  <a:pt x="532398" y="530755"/>
                </a:lnTo>
                <a:lnTo>
                  <a:pt x="483489" y="549092"/>
                </a:lnTo>
                <a:lnTo>
                  <a:pt x="436398" y="568928"/>
                </a:lnTo>
                <a:lnTo>
                  <a:pt x="391213" y="590210"/>
                </a:lnTo>
                <a:lnTo>
                  <a:pt x="348025" y="612881"/>
                </a:lnTo>
                <a:lnTo>
                  <a:pt x="306921" y="636889"/>
                </a:lnTo>
                <a:lnTo>
                  <a:pt x="267989" y="662177"/>
                </a:lnTo>
                <a:lnTo>
                  <a:pt x="231319" y="688691"/>
                </a:lnTo>
                <a:lnTo>
                  <a:pt x="196999" y="716376"/>
                </a:lnTo>
                <a:lnTo>
                  <a:pt x="165117" y="745178"/>
                </a:lnTo>
                <a:lnTo>
                  <a:pt x="135763" y="775041"/>
                </a:lnTo>
                <a:lnTo>
                  <a:pt x="109025" y="805912"/>
                </a:lnTo>
                <a:lnTo>
                  <a:pt x="84992" y="837735"/>
                </a:lnTo>
                <a:lnTo>
                  <a:pt x="63751" y="870455"/>
                </a:lnTo>
                <a:lnTo>
                  <a:pt x="45392" y="904019"/>
                </a:lnTo>
                <a:lnTo>
                  <a:pt x="17675" y="973454"/>
                </a:lnTo>
                <a:lnTo>
                  <a:pt x="2489" y="1046024"/>
                </a:lnTo>
                <a:lnTo>
                  <a:pt x="0" y="1081995"/>
                </a:lnTo>
                <a:lnTo>
                  <a:pt x="816" y="1117673"/>
                </a:lnTo>
                <a:lnTo>
                  <a:pt x="12072" y="1187891"/>
                </a:lnTo>
                <a:lnTo>
                  <a:pt x="35675" y="1256169"/>
                </a:lnTo>
                <a:lnTo>
                  <a:pt x="71040" y="1321997"/>
                </a:lnTo>
                <a:lnTo>
                  <a:pt x="92951" y="1353834"/>
                </a:lnTo>
                <a:lnTo>
                  <a:pt x="117583" y="1384867"/>
                </a:lnTo>
                <a:lnTo>
                  <a:pt x="144865" y="1415034"/>
                </a:lnTo>
                <a:lnTo>
                  <a:pt x="174722" y="1444269"/>
                </a:lnTo>
                <a:lnTo>
                  <a:pt x="207082" y="1472511"/>
                </a:lnTo>
                <a:lnTo>
                  <a:pt x="241871" y="1499694"/>
                </a:lnTo>
                <a:lnTo>
                  <a:pt x="279018" y="1525755"/>
                </a:lnTo>
                <a:lnTo>
                  <a:pt x="318449" y="1550632"/>
                </a:lnTo>
                <a:lnTo>
                  <a:pt x="360091" y="1574259"/>
                </a:lnTo>
                <a:lnTo>
                  <a:pt x="403870" y="1596573"/>
                </a:lnTo>
                <a:lnTo>
                  <a:pt x="449715" y="1617511"/>
                </a:lnTo>
                <a:lnTo>
                  <a:pt x="497552" y="1637009"/>
                </a:lnTo>
                <a:lnTo>
                  <a:pt x="547308" y="1655003"/>
                </a:lnTo>
                <a:lnTo>
                  <a:pt x="598911" y="1671429"/>
                </a:lnTo>
                <a:lnTo>
                  <a:pt x="652286" y="1686225"/>
                </a:lnTo>
                <a:lnTo>
                  <a:pt x="707362" y="1699325"/>
                </a:lnTo>
                <a:lnTo>
                  <a:pt x="764066" y="1710667"/>
                </a:lnTo>
                <a:lnTo>
                  <a:pt x="822323" y="1720188"/>
                </a:lnTo>
                <a:lnTo>
                  <a:pt x="882062" y="1727822"/>
                </a:lnTo>
                <a:lnTo>
                  <a:pt x="938521" y="1733138"/>
                </a:lnTo>
                <a:lnTo>
                  <a:pt x="994744" y="1736632"/>
                </a:lnTo>
                <a:lnTo>
                  <a:pt x="1050646" y="1738340"/>
                </a:lnTo>
                <a:lnTo>
                  <a:pt x="1106138" y="1738297"/>
                </a:lnTo>
                <a:lnTo>
                  <a:pt x="1161136" y="1736540"/>
                </a:lnTo>
                <a:lnTo>
                  <a:pt x="1215551" y="1733104"/>
                </a:lnTo>
                <a:lnTo>
                  <a:pt x="1269299" y="1728026"/>
                </a:lnTo>
                <a:lnTo>
                  <a:pt x="1322292" y="1721341"/>
                </a:lnTo>
                <a:lnTo>
                  <a:pt x="1374445" y="1713086"/>
                </a:lnTo>
                <a:lnTo>
                  <a:pt x="1425669" y="1703296"/>
                </a:lnTo>
                <a:lnTo>
                  <a:pt x="1475879" y="1692008"/>
                </a:lnTo>
                <a:lnTo>
                  <a:pt x="1524989" y="1679257"/>
                </a:lnTo>
                <a:lnTo>
                  <a:pt x="1572912" y="1665079"/>
                </a:lnTo>
                <a:lnTo>
                  <a:pt x="1619560" y="1649511"/>
                </a:lnTo>
                <a:lnTo>
                  <a:pt x="1664849" y="1632589"/>
                </a:lnTo>
                <a:lnTo>
                  <a:pt x="1708691" y="1614348"/>
                </a:lnTo>
                <a:lnTo>
                  <a:pt x="1751000" y="1594824"/>
                </a:lnTo>
                <a:lnTo>
                  <a:pt x="1791690" y="1574054"/>
                </a:lnTo>
                <a:lnTo>
                  <a:pt x="1830673" y="1552073"/>
                </a:lnTo>
                <a:lnTo>
                  <a:pt x="1867863" y="1528918"/>
                </a:lnTo>
                <a:lnTo>
                  <a:pt x="1903175" y="1504624"/>
                </a:lnTo>
                <a:lnTo>
                  <a:pt x="1936520" y="1479228"/>
                </a:lnTo>
                <a:lnTo>
                  <a:pt x="1967814" y="1452765"/>
                </a:lnTo>
                <a:lnTo>
                  <a:pt x="1996968" y="1425271"/>
                </a:lnTo>
                <a:lnTo>
                  <a:pt x="2023898" y="1396783"/>
                </a:lnTo>
                <a:lnTo>
                  <a:pt x="2048516" y="1367336"/>
                </a:lnTo>
                <a:lnTo>
                  <a:pt x="2090470" y="1305710"/>
                </a:lnTo>
                <a:lnTo>
                  <a:pt x="2122140" y="1240682"/>
                </a:lnTo>
                <a:lnTo>
                  <a:pt x="2143226" y="1170615"/>
                </a:lnTo>
                <a:lnTo>
                  <a:pt x="2151591" y="1098446"/>
                </a:lnTo>
                <a:lnTo>
                  <a:pt x="2150778" y="1062770"/>
                </a:lnTo>
                <a:lnTo>
                  <a:pt x="2139524" y="992556"/>
                </a:lnTo>
                <a:lnTo>
                  <a:pt x="2115921" y="924282"/>
                </a:lnTo>
                <a:lnTo>
                  <a:pt x="2080554" y="858457"/>
                </a:lnTo>
                <a:lnTo>
                  <a:pt x="2058641" y="826622"/>
                </a:lnTo>
                <a:lnTo>
                  <a:pt x="2034007" y="795591"/>
                </a:lnTo>
                <a:lnTo>
                  <a:pt x="2006723" y="765426"/>
                </a:lnTo>
                <a:lnTo>
                  <a:pt x="1976864" y="736192"/>
                </a:lnTo>
                <a:lnTo>
                  <a:pt x="1944501" y="707952"/>
                </a:lnTo>
                <a:lnTo>
                  <a:pt x="1909709" y="680770"/>
                </a:lnTo>
                <a:lnTo>
                  <a:pt x="1872561" y="654709"/>
                </a:lnTo>
                <a:lnTo>
                  <a:pt x="1833128" y="629834"/>
                </a:lnTo>
                <a:lnTo>
                  <a:pt x="1791485" y="606207"/>
                </a:lnTo>
                <a:lnTo>
                  <a:pt x="1747704" y="583893"/>
                </a:lnTo>
                <a:lnTo>
                  <a:pt x="1701859" y="562955"/>
                </a:lnTo>
                <a:lnTo>
                  <a:pt x="1654022" y="543456"/>
                </a:lnTo>
                <a:lnTo>
                  <a:pt x="1604267" y="525462"/>
                </a:lnTo>
                <a:lnTo>
                  <a:pt x="1552667" y="509034"/>
                </a:lnTo>
                <a:lnTo>
                  <a:pt x="1499294" y="494236"/>
                </a:lnTo>
                <a:lnTo>
                  <a:pt x="1444221" y="481134"/>
                </a:lnTo>
                <a:lnTo>
                  <a:pt x="1387523" y="469789"/>
                </a:lnTo>
                <a:lnTo>
                  <a:pt x="1329271" y="460265"/>
                </a:lnTo>
                <a:lnTo>
                  <a:pt x="1269539" y="452627"/>
                </a:lnTo>
                <a:lnTo>
                  <a:pt x="1056052" y="0"/>
                </a:lnTo>
                <a:close/>
              </a:path>
            </a:pathLst>
          </a:custGeom>
          <a:solidFill>
            <a:srgbClr val="DEEBF7"/>
          </a:solidFill>
        </p:spPr>
        <p:txBody>
          <a:bodyPr wrap="square" lIns="0" tIns="0" rIns="0" bIns="0" rtlCol="0"/>
          <a:lstStyle/>
          <a:p>
            <a:endParaRPr sz="1350"/>
          </a:p>
        </p:txBody>
      </p:sp>
      <p:sp>
        <p:nvSpPr>
          <p:cNvPr id="18" name="object 18"/>
          <p:cNvSpPr/>
          <p:nvPr/>
        </p:nvSpPr>
        <p:spPr>
          <a:xfrm>
            <a:off x="506123" y="4220431"/>
            <a:ext cx="1614011" cy="1303973"/>
          </a:xfrm>
          <a:custGeom>
            <a:avLst/>
            <a:gdLst/>
            <a:ahLst/>
            <a:cxnLst/>
            <a:rect l="l" t="t" r="r" b="b"/>
            <a:pathLst>
              <a:path w="2152015" h="1738629">
                <a:moveTo>
                  <a:pt x="1056052" y="0"/>
                </a:moveTo>
                <a:lnTo>
                  <a:pt x="1269539" y="452627"/>
                </a:lnTo>
                <a:lnTo>
                  <a:pt x="1329271" y="460265"/>
                </a:lnTo>
                <a:lnTo>
                  <a:pt x="1387523" y="469789"/>
                </a:lnTo>
                <a:lnTo>
                  <a:pt x="1444221" y="481134"/>
                </a:lnTo>
                <a:lnTo>
                  <a:pt x="1499294" y="494236"/>
                </a:lnTo>
                <a:lnTo>
                  <a:pt x="1552667" y="509034"/>
                </a:lnTo>
                <a:lnTo>
                  <a:pt x="1604267" y="525462"/>
                </a:lnTo>
                <a:lnTo>
                  <a:pt x="1654022" y="543456"/>
                </a:lnTo>
                <a:lnTo>
                  <a:pt x="1701859" y="562955"/>
                </a:lnTo>
                <a:lnTo>
                  <a:pt x="1747704" y="583893"/>
                </a:lnTo>
                <a:lnTo>
                  <a:pt x="1791485" y="606207"/>
                </a:lnTo>
                <a:lnTo>
                  <a:pt x="1833128" y="629834"/>
                </a:lnTo>
                <a:lnTo>
                  <a:pt x="1872561" y="654709"/>
                </a:lnTo>
                <a:lnTo>
                  <a:pt x="1909709" y="680770"/>
                </a:lnTo>
                <a:lnTo>
                  <a:pt x="1944501" y="707952"/>
                </a:lnTo>
                <a:lnTo>
                  <a:pt x="1976864" y="736192"/>
                </a:lnTo>
                <a:lnTo>
                  <a:pt x="2006723" y="765426"/>
                </a:lnTo>
                <a:lnTo>
                  <a:pt x="2034007" y="795591"/>
                </a:lnTo>
                <a:lnTo>
                  <a:pt x="2058641" y="826622"/>
                </a:lnTo>
                <a:lnTo>
                  <a:pt x="2080554" y="858457"/>
                </a:lnTo>
                <a:lnTo>
                  <a:pt x="2115921" y="924282"/>
                </a:lnTo>
                <a:lnTo>
                  <a:pt x="2139524" y="992556"/>
                </a:lnTo>
                <a:lnTo>
                  <a:pt x="2150778" y="1062770"/>
                </a:lnTo>
                <a:lnTo>
                  <a:pt x="2151591" y="1098446"/>
                </a:lnTo>
                <a:lnTo>
                  <a:pt x="2149098" y="1134415"/>
                </a:lnTo>
                <a:lnTo>
                  <a:pt x="2133901" y="1206982"/>
                </a:lnTo>
                <a:lnTo>
                  <a:pt x="2107634" y="1273604"/>
                </a:lnTo>
                <a:lnTo>
                  <a:pt x="2070735" y="1336966"/>
                </a:lnTo>
                <a:lnTo>
                  <a:pt x="2023898" y="1396783"/>
                </a:lnTo>
                <a:lnTo>
                  <a:pt x="1996968" y="1425271"/>
                </a:lnTo>
                <a:lnTo>
                  <a:pt x="1967814" y="1452765"/>
                </a:lnTo>
                <a:lnTo>
                  <a:pt x="1936520" y="1479228"/>
                </a:lnTo>
                <a:lnTo>
                  <a:pt x="1903175" y="1504624"/>
                </a:lnTo>
                <a:lnTo>
                  <a:pt x="1867863" y="1528918"/>
                </a:lnTo>
                <a:lnTo>
                  <a:pt x="1830673" y="1552073"/>
                </a:lnTo>
                <a:lnTo>
                  <a:pt x="1791690" y="1574054"/>
                </a:lnTo>
                <a:lnTo>
                  <a:pt x="1751000" y="1594824"/>
                </a:lnTo>
                <a:lnTo>
                  <a:pt x="1708691" y="1614348"/>
                </a:lnTo>
                <a:lnTo>
                  <a:pt x="1664849" y="1632589"/>
                </a:lnTo>
                <a:lnTo>
                  <a:pt x="1619560" y="1649511"/>
                </a:lnTo>
                <a:lnTo>
                  <a:pt x="1572912" y="1665079"/>
                </a:lnTo>
                <a:lnTo>
                  <a:pt x="1524989" y="1679257"/>
                </a:lnTo>
                <a:lnTo>
                  <a:pt x="1475879" y="1692008"/>
                </a:lnTo>
                <a:lnTo>
                  <a:pt x="1425669" y="1703296"/>
                </a:lnTo>
                <a:lnTo>
                  <a:pt x="1374445" y="1713086"/>
                </a:lnTo>
                <a:lnTo>
                  <a:pt x="1322292" y="1721341"/>
                </a:lnTo>
                <a:lnTo>
                  <a:pt x="1269299" y="1728026"/>
                </a:lnTo>
                <a:lnTo>
                  <a:pt x="1215551" y="1733104"/>
                </a:lnTo>
                <a:lnTo>
                  <a:pt x="1161136" y="1736540"/>
                </a:lnTo>
                <a:lnTo>
                  <a:pt x="1106138" y="1738297"/>
                </a:lnTo>
                <a:lnTo>
                  <a:pt x="1050646" y="1738340"/>
                </a:lnTo>
                <a:lnTo>
                  <a:pt x="994744" y="1736632"/>
                </a:lnTo>
                <a:lnTo>
                  <a:pt x="938521" y="1733138"/>
                </a:lnTo>
                <a:lnTo>
                  <a:pt x="882062" y="1727822"/>
                </a:lnTo>
                <a:lnTo>
                  <a:pt x="822323" y="1720188"/>
                </a:lnTo>
                <a:lnTo>
                  <a:pt x="764066" y="1710667"/>
                </a:lnTo>
                <a:lnTo>
                  <a:pt x="707362" y="1699325"/>
                </a:lnTo>
                <a:lnTo>
                  <a:pt x="652286" y="1686225"/>
                </a:lnTo>
                <a:lnTo>
                  <a:pt x="598911" y="1671429"/>
                </a:lnTo>
                <a:lnTo>
                  <a:pt x="547308" y="1655003"/>
                </a:lnTo>
                <a:lnTo>
                  <a:pt x="497552" y="1637009"/>
                </a:lnTo>
                <a:lnTo>
                  <a:pt x="449715" y="1617511"/>
                </a:lnTo>
                <a:lnTo>
                  <a:pt x="403870" y="1596573"/>
                </a:lnTo>
                <a:lnTo>
                  <a:pt x="360091" y="1574259"/>
                </a:lnTo>
                <a:lnTo>
                  <a:pt x="318449" y="1550632"/>
                </a:lnTo>
                <a:lnTo>
                  <a:pt x="279018" y="1525755"/>
                </a:lnTo>
                <a:lnTo>
                  <a:pt x="241871" y="1499694"/>
                </a:lnTo>
                <a:lnTo>
                  <a:pt x="207082" y="1472511"/>
                </a:lnTo>
                <a:lnTo>
                  <a:pt x="174722" y="1444269"/>
                </a:lnTo>
                <a:lnTo>
                  <a:pt x="144865" y="1415034"/>
                </a:lnTo>
                <a:lnTo>
                  <a:pt x="117583" y="1384867"/>
                </a:lnTo>
                <a:lnTo>
                  <a:pt x="92951" y="1353834"/>
                </a:lnTo>
                <a:lnTo>
                  <a:pt x="71040" y="1321997"/>
                </a:lnTo>
                <a:lnTo>
                  <a:pt x="35675" y="1256169"/>
                </a:lnTo>
                <a:lnTo>
                  <a:pt x="12072" y="1187891"/>
                </a:lnTo>
                <a:lnTo>
                  <a:pt x="816" y="1117673"/>
                </a:lnTo>
                <a:lnTo>
                  <a:pt x="0" y="1081995"/>
                </a:lnTo>
                <a:lnTo>
                  <a:pt x="2489" y="1046024"/>
                </a:lnTo>
                <a:lnTo>
                  <a:pt x="17675" y="973454"/>
                </a:lnTo>
                <a:lnTo>
                  <a:pt x="45392" y="904019"/>
                </a:lnTo>
                <a:lnTo>
                  <a:pt x="63751" y="870455"/>
                </a:lnTo>
                <a:lnTo>
                  <a:pt x="84992" y="837735"/>
                </a:lnTo>
                <a:lnTo>
                  <a:pt x="109025" y="805912"/>
                </a:lnTo>
                <a:lnTo>
                  <a:pt x="135763" y="775041"/>
                </a:lnTo>
                <a:lnTo>
                  <a:pt x="165117" y="745178"/>
                </a:lnTo>
                <a:lnTo>
                  <a:pt x="196999" y="716376"/>
                </a:lnTo>
                <a:lnTo>
                  <a:pt x="231319" y="688691"/>
                </a:lnTo>
                <a:lnTo>
                  <a:pt x="267989" y="662177"/>
                </a:lnTo>
                <a:lnTo>
                  <a:pt x="306921" y="636889"/>
                </a:lnTo>
                <a:lnTo>
                  <a:pt x="348025" y="612881"/>
                </a:lnTo>
                <a:lnTo>
                  <a:pt x="391213" y="590210"/>
                </a:lnTo>
                <a:lnTo>
                  <a:pt x="436398" y="568928"/>
                </a:lnTo>
                <a:lnTo>
                  <a:pt x="483489" y="549092"/>
                </a:lnTo>
                <a:lnTo>
                  <a:pt x="532398" y="530755"/>
                </a:lnTo>
                <a:lnTo>
                  <a:pt x="583037" y="513973"/>
                </a:lnTo>
                <a:lnTo>
                  <a:pt x="635317" y="498799"/>
                </a:lnTo>
                <a:lnTo>
                  <a:pt x="689149" y="485290"/>
                </a:lnTo>
                <a:lnTo>
                  <a:pt x="744446" y="473500"/>
                </a:lnTo>
                <a:lnTo>
                  <a:pt x="801117" y="463483"/>
                </a:lnTo>
                <a:lnTo>
                  <a:pt x="859075" y="455294"/>
                </a:lnTo>
                <a:lnTo>
                  <a:pt x="1056052" y="0"/>
                </a:lnTo>
                <a:close/>
              </a:path>
            </a:pathLst>
          </a:custGeom>
          <a:ln w="12700">
            <a:solidFill>
              <a:srgbClr val="5B9BD4"/>
            </a:solidFill>
          </a:ln>
        </p:spPr>
        <p:txBody>
          <a:bodyPr wrap="square" lIns="0" tIns="0" rIns="0" bIns="0" rtlCol="0"/>
          <a:lstStyle/>
          <a:p>
            <a:endParaRPr sz="1350"/>
          </a:p>
        </p:txBody>
      </p:sp>
      <p:sp>
        <p:nvSpPr>
          <p:cNvPr id="19" name="object 19"/>
          <p:cNvSpPr txBox="1"/>
          <p:nvPr/>
        </p:nvSpPr>
        <p:spPr>
          <a:xfrm>
            <a:off x="803834" y="4819174"/>
            <a:ext cx="1017270" cy="425116"/>
          </a:xfrm>
          <a:prstGeom prst="rect">
            <a:avLst/>
          </a:prstGeom>
        </p:spPr>
        <p:txBody>
          <a:bodyPr vert="horz" wrap="square" lIns="0" tIns="9525" rIns="0" bIns="0" rtlCol="0">
            <a:spAutoFit/>
          </a:bodyPr>
          <a:lstStyle/>
          <a:p>
            <a:pPr marL="476" algn="ctr">
              <a:spcBef>
                <a:spcPts val="75"/>
              </a:spcBef>
            </a:pPr>
            <a:r>
              <a:rPr sz="1350" dirty="0">
                <a:latin typeface="微軟正黑體"/>
                <a:cs typeface="微軟正黑體"/>
              </a:rPr>
              <a:t>自己到自己</a:t>
            </a:r>
            <a:endParaRPr sz="1350">
              <a:latin typeface="微軟正黑體"/>
              <a:cs typeface="微軟正黑體"/>
            </a:endParaRPr>
          </a:p>
          <a:p>
            <a:pPr algn="ctr">
              <a:lnSpc>
                <a:spcPct val="100000"/>
              </a:lnSpc>
            </a:pPr>
            <a:r>
              <a:rPr sz="1350" spc="-4" dirty="0">
                <a:latin typeface="微軟正黑體"/>
                <a:cs typeface="微軟正黑體"/>
              </a:rPr>
              <a:t>的距離設</a:t>
            </a:r>
            <a:r>
              <a:rPr sz="1350" dirty="0">
                <a:latin typeface="微軟正黑體"/>
                <a:cs typeface="微軟正黑體"/>
              </a:rPr>
              <a:t>為</a:t>
            </a:r>
            <a:r>
              <a:rPr sz="1350" spc="-83" dirty="0">
                <a:latin typeface="微軟正黑體"/>
                <a:cs typeface="微軟正黑體"/>
              </a:rPr>
              <a:t> </a:t>
            </a:r>
            <a:r>
              <a:rPr sz="1350" dirty="0">
                <a:latin typeface="微軟正黑體"/>
                <a:cs typeface="微軟正黑體"/>
              </a:rPr>
              <a:t>0</a:t>
            </a:r>
            <a:endParaRPr sz="1350">
              <a:latin typeface="微軟正黑體"/>
              <a:cs typeface="微軟正黑體"/>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6"/>
          <p:cNvGraphicFramePr>
            <a:graphicFrameLocks noGrp="1"/>
          </p:cNvGraphicFramePr>
          <p:nvPr>
            <p:extLst>
              <p:ext uri="{D42A27DB-BD31-4B8C-83A1-F6EECF244321}">
                <p14:modId xmlns:p14="http://schemas.microsoft.com/office/powerpoint/2010/main" val="3817031863"/>
              </p:ext>
            </p:extLst>
          </p:nvPr>
        </p:nvGraphicFramePr>
        <p:xfrm>
          <a:off x="1259490" y="4528756"/>
          <a:ext cx="5081109" cy="742778"/>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047">
                  <a:extLst>
                    <a:ext uri="{9D8B030D-6E8A-4147-A177-3AD203B41FA5}">
                      <a16:colId xmlns:a16="http://schemas.microsoft.com/office/drawing/2014/main" val="20001"/>
                    </a:ext>
                  </a:extLst>
                </a:gridCol>
                <a:gridCol w="683419">
                  <a:extLst>
                    <a:ext uri="{9D8B030D-6E8A-4147-A177-3AD203B41FA5}">
                      <a16:colId xmlns:a16="http://schemas.microsoft.com/office/drawing/2014/main" val="20002"/>
                    </a:ext>
                  </a:extLst>
                </a:gridCol>
                <a:gridCol w="739616">
                  <a:extLst>
                    <a:ext uri="{9D8B030D-6E8A-4147-A177-3AD203B41FA5}">
                      <a16:colId xmlns:a16="http://schemas.microsoft.com/office/drawing/2014/main" val="20003"/>
                    </a:ext>
                  </a:extLst>
                </a:gridCol>
                <a:gridCol w="712946">
                  <a:extLst>
                    <a:ext uri="{9D8B030D-6E8A-4147-A177-3AD203B41FA5}">
                      <a16:colId xmlns:a16="http://schemas.microsoft.com/office/drawing/2014/main" val="20004"/>
                    </a:ext>
                  </a:extLst>
                </a:gridCol>
                <a:gridCol w="725804">
                  <a:extLst>
                    <a:ext uri="{9D8B030D-6E8A-4147-A177-3AD203B41FA5}">
                      <a16:colId xmlns:a16="http://schemas.microsoft.com/office/drawing/2014/main" val="20005"/>
                    </a:ext>
                  </a:extLst>
                </a:gridCol>
                <a:gridCol w="724376">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990"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R="825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R="8890"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R="400685" algn="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R="398780" algn="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36">
                <a:tc>
                  <a:txBody>
                    <a:bodyPr/>
                    <a:lstStyle/>
                    <a:p>
                      <a:pPr marL="229235">
                        <a:lnSpc>
                          <a:spcPct val="100000"/>
                        </a:lnSpc>
                        <a:spcBef>
                          <a:spcPts val="650"/>
                        </a:spcBef>
                      </a:pPr>
                      <a:r>
                        <a:rPr sz="1500" dirty="0">
                          <a:latin typeface="微軟正黑體"/>
                          <a:cs typeface="微軟正黑體"/>
                        </a:rPr>
                        <a:t>距離</a:t>
                      </a: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marR="48895" algn="ctr">
                        <a:lnSpc>
                          <a:spcPct val="100000"/>
                        </a:lnSpc>
                        <a:spcBef>
                          <a:spcPts val="650"/>
                        </a:spcBef>
                      </a:pPr>
                      <a:r>
                        <a:rPr sz="1500" dirty="0">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tcPr>
                </a:tc>
                <a:tc>
                  <a:txBody>
                    <a:bodyPr/>
                    <a:lstStyle/>
                    <a:p>
                      <a:pPr marR="10160"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R="9525" algn="ct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R="363855" algn="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R="362585" algn="r">
                        <a:lnSpc>
                          <a:spcPct val="100000"/>
                        </a:lnSpc>
                        <a:spcBef>
                          <a:spcPts val="650"/>
                        </a:spcBef>
                      </a:pPr>
                      <a:r>
                        <a:rPr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4" name="object 24"/>
          <p:cNvGraphicFramePr>
            <a:graphicFrameLocks noGrp="1"/>
          </p:cNvGraphicFramePr>
          <p:nvPr>
            <p:extLst>
              <p:ext uri="{D42A27DB-BD31-4B8C-83A1-F6EECF244321}">
                <p14:modId xmlns:p14="http://schemas.microsoft.com/office/powerpoint/2010/main" val="33148474"/>
              </p:ext>
            </p:extLst>
          </p:nvPr>
        </p:nvGraphicFramePr>
        <p:xfrm>
          <a:off x="1216437" y="2962655"/>
          <a:ext cx="5083967" cy="742855"/>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74858">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752951">
                  <a:extLst>
                    <a:ext uri="{9D8B030D-6E8A-4147-A177-3AD203B41FA5}">
                      <a16:colId xmlns:a16="http://schemas.microsoft.com/office/drawing/2014/main" val="20003"/>
                    </a:ext>
                  </a:extLst>
                </a:gridCol>
                <a:gridCol w="713423">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5328">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L="334645">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63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R="8890"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408305">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127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713">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61913" marB="0">
                    <a:lnB w="76200">
                      <a:solidFill>
                        <a:srgbClr val="006FC0"/>
                      </a:solidFill>
                      <a:prstDash val="solid"/>
                    </a:lnB>
                  </a:tcPr>
                </a:tc>
                <a:tc>
                  <a:txBody>
                    <a:bodyPr/>
                    <a:lstStyle/>
                    <a:p>
                      <a:pPr marL="297815">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R="9525" algn="ctr">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L="371475">
                        <a:lnSpc>
                          <a:spcPct val="100000"/>
                        </a:lnSpc>
                        <a:spcBef>
                          <a:spcPts val="650"/>
                        </a:spcBef>
                      </a:pPr>
                      <a:r>
                        <a:rPr sz="1500" dirty="0">
                          <a:latin typeface="微軟正黑體"/>
                          <a:cs typeface="微軟正黑體"/>
                        </a:rPr>
                        <a:t>∞</a:t>
                      </a:r>
                      <a:endParaRPr sz="1500">
                        <a:latin typeface="微軟正黑體"/>
                        <a:cs typeface="微軟正黑體"/>
                      </a:endParaRPr>
                    </a:p>
                  </a:txBody>
                  <a:tcPr marL="0" marR="0" marT="61913" marB="0">
                    <a:lnB w="12700">
                      <a:solidFill>
                        <a:srgbClr val="000000"/>
                      </a:solidFill>
                      <a:prstDash val="solid"/>
                    </a:lnB>
                  </a:tcPr>
                </a:tc>
                <a:tc>
                  <a:txBody>
                    <a:bodyPr/>
                    <a:lstStyle/>
                    <a:p>
                      <a:pPr marL="1270" algn="ctr">
                        <a:lnSpc>
                          <a:spcPct val="100000"/>
                        </a:lnSpc>
                        <a:spcBef>
                          <a:spcPts val="650"/>
                        </a:spcBef>
                      </a:pPr>
                      <a:r>
                        <a:rPr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dirty="0"/>
              <a:t>Bellman-Ford </a:t>
            </a:r>
            <a:r>
              <a:rPr lang="zh-TW" altLang="en-US" dirty="0"/>
              <a:t>演算法</a:t>
            </a:r>
            <a:r>
              <a:rPr lang="en-US" altLang="zh-TW" dirty="0"/>
              <a:t>– </a:t>
            </a:r>
            <a:r>
              <a:rPr lang="zh-TW" altLang="en-US" dirty="0"/>
              <a:t>步驟</a:t>
            </a:r>
            <a:r>
              <a:rPr lang="en-US" altLang="zh-TW" dirty="0"/>
              <a:t>2(1)</a:t>
            </a:r>
          </a:p>
        </p:txBody>
      </p:sp>
      <p:sp>
        <p:nvSpPr>
          <p:cNvPr id="32" name="內容版面配置區 31">
            <a:extLst>
              <a:ext uri="{FF2B5EF4-FFF2-40B4-BE49-F238E27FC236}">
                <a16:creationId xmlns:a16="http://schemas.microsoft.com/office/drawing/2014/main" id="{F20D06B6-A3BD-48DB-83F5-A67EF0CDCEA7}"/>
              </a:ext>
            </a:extLst>
          </p:cNvPr>
          <p:cNvSpPr>
            <a:spLocks noGrp="1"/>
          </p:cNvSpPr>
          <p:nvPr>
            <p:ph idx="1"/>
          </p:nvPr>
        </p:nvSpPr>
        <p:spPr/>
        <p:txBody>
          <a:bodyPr/>
          <a:lstStyle/>
          <a:p>
            <a:endParaRPr lang="zh-TW" altLang="en-US" dirty="0"/>
          </a:p>
        </p:txBody>
      </p:sp>
      <p:sp>
        <p:nvSpPr>
          <p:cNvPr id="3" name="object 3"/>
          <p:cNvSpPr txBox="1"/>
          <p:nvPr/>
        </p:nvSpPr>
        <p:spPr>
          <a:xfrm>
            <a:off x="687704" y="4128802"/>
            <a:ext cx="5855018" cy="332303"/>
          </a:xfrm>
          <a:prstGeom prst="rect">
            <a:avLst/>
          </a:prstGeom>
        </p:spPr>
        <p:txBody>
          <a:bodyPr vert="horz" wrap="square" lIns="0" tIns="9049" rIns="0" bIns="0" rtlCol="0">
            <a:spAutoFit/>
          </a:bodyPr>
          <a:lstStyle/>
          <a:p>
            <a:pPr marL="180975" indent="-171450">
              <a:spcBef>
                <a:spcPts val="71"/>
              </a:spcBef>
              <a:buFont typeface="Arial"/>
              <a:buChar char="•"/>
              <a:tabLst>
                <a:tab pos="180975" algn="l"/>
              </a:tabLst>
            </a:pPr>
            <a:r>
              <a:rPr sz="2100" spc="-4" dirty="0">
                <a:latin typeface="微軟正黑體"/>
                <a:cs typeface="微軟正黑體"/>
              </a:rPr>
              <a:t>加入第</a:t>
            </a:r>
            <a:r>
              <a:rPr sz="2100" spc="-19" dirty="0">
                <a:latin typeface="微軟正黑體"/>
                <a:cs typeface="微軟正黑體"/>
              </a:rPr>
              <a:t> </a:t>
            </a:r>
            <a:r>
              <a:rPr sz="2100" spc="-4" dirty="0">
                <a:latin typeface="微軟正黑體"/>
                <a:cs typeface="微軟正黑體"/>
              </a:rPr>
              <a:t>2 條邊：降低節點</a:t>
            </a:r>
            <a:r>
              <a:rPr sz="2100" spc="4" dirty="0">
                <a:latin typeface="微軟正黑體"/>
                <a:cs typeface="微軟正黑體"/>
              </a:rPr>
              <a:t> </a:t>
            </a:r>
            <a:r>
              <a:rPr sz="2100" spc="-4" dirty="0">
                <a:latin typeface="微軟正黑體"/>
                <a:cs typeface="微軟正黑體"/>
              </a:rPr>
              <a:t>1 到節點 2</a:t>
            </a:r>
            <a:r>
              <a:rPr sz="2100" spc="-8" dirty="0">
                <a:latin typeface="微軟正黑體"/>
                <a:cs typeface="微軟正黑體"/>
              </a:rPr>
              <a:t> </a:t>
            </a:r>
            <a:r>
              <a:rPr sz="2100" spc="-4" dirty="0">
                <a:latin typeface="微軟正黑體"/>
                <a:cs typeface="微軟正黑體"/>
              </a:rPr>
              <a:t>的路徑距離</a:t>
            </a:r>
            <a:endParaRPr sz="2100">
              <a:latin typeface="微軟正黑體"/>
              <a:cs typeface="微軟正黑體"/>
            </a:endParaRPr>
          </a:p>
        </p:txBody>
      </p:sp>
      <p:sp>
        <p:nvSpPr>
          <p:cNvPr id="4" name="object 4"/>
          <p:cNvSpPr/>
          <p:nvPr/>
        </p:nvSpPr>
        <p:spPr>
          <a:xfrm>
            <a:off x="6342887" y="1835629"/>
            <a:ext cx="257889" cy="230438"/>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5833776" y="2021205"/>
            <a:ext cx="394430" cy="374047"/>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5829014" y="1442514"/>
            <a:ext cx="3325701" cy="1508284"/>
          </a:xfrm>
          <a:prstGeom prst="rect">
            <a:avLst/>
          </a:prstGeom>
          <a:blipFill>
            <a:blip r:embed="rId4" cstate="print"/>
            <a:stretch>
              <a:fillRect/>
            </a:stretch>
          </a:blipFill>
        </p:spPr>
        <p:txBody>
          <a:bodyPr wrap="square" lIns="0" tIns="0" rIns="0" bIns="0" rtlCol="0"/>
          <a:lstStyle/>
          <a:p>
            <a:endParaRPr sz="1350" dirty="0"/>
          </a:p>
        </p:txBody>
      </p:sp>
      <p:sp>
        <p:nvSpPr>
          <p:cNvPr id="7" name="object 7"/>
          <p:cNvSpPr txBox="1"/>
          <p:nvPr/>
        </p:nvSpPr>
        <p:spPr>
          <a:xfrm>
            <a:off x="6635401" y="149075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8" name="object 8"/>
          <p:cNvSpPr txBox="1"/>
          <p:nvPr/>
        </p:nvSpPr>
        <p:spPr>
          <a:xfrm>
            <a:off x="655131" y="2605380"/>
            <a:ext cx="6126480" cy="332783"/>
          </a:xfrm>
          <a:prstGeom prst="rect">
            <a:avLst/>
          </a:prstGeom>
        </p:spPr>
        <p:txBody>
          <a:bodyPr vert="horz" wrap="square" lIns="0" tIns="9525" rIns="0" bIns="0" rtlCol="0">
            <a:spAutoFit/>
          </a:bodyPr>
          <a:lstStyle/>
          <a:p>
            <a:pPr marL="180975" indent="-171450">
              <a:spcBef>
                <a:spcPts val="2096"/>
              </a:spcBef>
              <a:buFont typeface="Arial"/>
              <a:buChar char="•"/>
              <a:tabLst>
                <a:tab pos="180975" algn="l"/>
                <a:tab pos="5980271" algn="l"/>
              </a:tabLst>
            </a:pPr>
            <a:r>
              <a:rPr sz="2100" spc="-4" dirty="0" err="1">
                <a:latin typeface="微軟正黑體"/>
                <a:cs typeface="微軟正黑體"/>
              </a:rPr>
              <a:t>加入第</a:t>
            </a:r>
            <a:r>
              <a:rPr sz="2100" spc="-8" dirty="0">
                <a:latin typeface="微軟正黑體"/>
                <a:cs typeface="微軟正黑體"/>
              </a:rPr>
              <a:t> </a:t>
            </a:r>
            <a:r>
              <a:rPr sz="2100" spc="-4" dirty="0">
                <a:latin typeface="微軟正黑體"/>
                <a:cs typeface="微軟正黑體"/>
              </a:rPr>
              <a:t>1</a:t>
            </a:r>
            <a:r>
              <a:rPr sz="2100" spc="4" dirty="0">
                <a:latin typeface="微軟正黑體"/>
                <a:cs typeface="微軟正黑體"/>
              </a:rPr>
              <a:t> </a:t>
            </a:r>
            <a:r>
              <a:rPr sz="2100" spc="-4" dirty="0">
                <a:latin typeface="微軟正黑體"/>
                <a:cs typeface="微軟正黑體"/>
              </a:rPr>
              <a:t>條邊：降低節點</a:t>
            </a:r>
            <a:r>
              <a:rPr sz="2100" spc="11" dirty="0">
                <a:latin typeface="微軟正黑體"/>
                <a:cs typeface="微軟正黑體"/>
              </a:rPr>
              <a:t> </a:t>
            </a:r>
            <a:r>
              <a:rPr sz="2100" spc="-4" dirty="0">
                <a:latin typeface="微軟正黑體"/>
                <a:cs typeface="微軟正黑體"/>
              </a:rPr>
              <a:t>1</a:t>
            </a:r>
            <a:r>
              <a:rPr sz="2100" spc="4" dirty="0">
                <a:latin typeface="微軟正黑體"/>
                <a:cs typeface="微軟正黑體"/>
              </a:rPr>
              <a:t> </a:t>
            </a:r>
            <a:r>
              <a:rPr sz="2100" spc="-4" dirty="0">
                <a:latin typeface="微軟正黑體"/>
                <a:cs typeface="微軟正黑體"/>
              </a:rPr>
              <a:t>到節點</a:t>
            </a:r>
            <a:r>
              <a:rPr sz="2100" dirty="0">
                <a:latin typeface="微軟正黑體"/>
                <a:cs typeface="微軟正黑體"/>
              </a:rPr>
              <a:t> </a:t>
            </a:r>
            <a:r>
              <a:rPr sz="2100" spc="-4" dirty="0">
                <a:latin typeface="微軟正黑體"/>
                <a:cs typeface="微軟正黑體"/>
              </a:rPr>
              <a:t>3</a:t>
            </a:r>
            <a:r>
              <a:rPr sz="2100" spc="4" dirty="0">
                <a:latin typeface="微軟正黑體"/>
                <a:cs typeface="微軟正黑體"/>
              </a:rPr>
              <a:t> </a:t>
            </a:r>
            <a:r>
              <a:rPr sz="2100" spc="-4" dirty="0">
                <a:latin typeface="微軟正黑體"/>
                <a:cs typeface="微軟正黑體"/>
              </a:rPr>
              <a:t>的路徑距離</a:t>
            </a:r>
            <a:r>
              <a:rPr sz="2100" dirty="0">
                <a:latin typeface="微軟正黑體"/>
                <a:cs typeface="微軟正黑體"/>
              </a:rPr>
              <a:t>	</a:t>
            </a:r>
            <a:endParaRPr sz="2700" baseline="8101" dirty="0">
              <a:latin typeface="微軟正黑體"/>
              <a:cs typeface="微軟正黑體"/>
            </a:endParaRPr>
          </a:p>
        </p:txBody>
      </p:sp>
      <p:sp>
        <p:nvSpPr>
          <p:cNvPr id="9" name="object 9"/>
          <p:cNvSpPr txBox="1"/>
          <p:nvPr/>
        </p:nvSpPr>
        <p:spPr>
          <a:xfrm>
            <a:off x="8869489" y="197405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84032" y="148685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892224" y="258965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2" name="object 12"/>
          <p:cNvSpPr txBox="1"/>
          <p:nvPr/>
        </p:nvSpPr>
        <p:spPr>
          <a:xfrm>
            <a:off x="7225475" y="2552129"/>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3" name="object 13"/>
          <p:cNvSpPr txBox="1"/>
          <p:nvPr/>
        </p:nvSpPr>
        <p:spPr>
          <a:xfrm>
            <a:off x="7754948" y="2089499"/>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7157751" y="1431321"/>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p:nvPr/>
        </p:nvSpPr>
        <p:spPr>
          <a:xfrm>
            <a:off x="6080474" y="2293972"/>
            <a:ext cx="259127" cy="230438"/>
          </a:xfrm>
          <a:prstGeom prst="rect">
            <a:avLst/>
          </a:prstGeom>
          <a:blipFill>
            <a:blip r:embed="rId5" cstate="print"/>
            <a:stretch>
              <a:fillRect/>
            </a:stretch>
          </a:blipFill>
        </p:spPr>
        <p:txBody>
          <a:bodyPr wrap="square" lIns="0" tIns="0" rIns="0" bIns="0" rtlCol="0"/>
          <a:lstStyle/>
          <a:p>
            <a:endParaRPr sz="1350"/>
          </a:p>
        </p:txBody>
      </p:sp>
      <p:sp>
        <p:nvSpPr>
          <p:cNvPr id="16" name="object 16"/>
          <p:cNvSpPr/>
          <p:nvPr/>
        </p:nvSpPr>
        <p:spPr>
          <a:xfrm>
            <a:off x="7354443" y="1527781"/>
            <a:ext cx="259127" cy="230438"/>
          </a:xfrm>
          <a:prstGeom prst="rect">
            <a:avLst/>
          </a:prstGeom>
          <a:blipFill>
            <a:blip r:embed="rId6" cstate="print"/>
            <a:stretch>
              <a:fillRect/>
            </a:stretch>
          </a:blipFill>
        </p:spPr>
        <p:txBody>
          <a:bodyPr wrap="square" lIns="0" tIns="0" rIns="0" bIns="0" rtlCol="0"/>
          <a:lstStyle/>
          <a:p>
            <a:endParaRPr sz="1350"/>
          </a:p>
        </p:txBody>
      </p:sp>
      <p:sp>
        <p:nvSpPr>
          <p:cNvPr id="17" name="object 17"/>
          <p:cNvSpPr/>
          <p:nvPr/>
        </p:nvSpPr>
        <p:spPr>
          <a:xfrm>
            <a:off x="6725126" y="2373030"/>
            <a:ext cx="259127" cy="230438"/>
          </a:xfrm>
          <a:prstGeom prst="rect">
            <a:avLst/>
          </a:prstGeom>
          <a:blipFill>
            <a:blip r:embed="rId7" cstate="print"/>
            <a:stretch>
              <a:fillRect/>
            </a:stretch>
          </a:blipFill>
        </p:spPr>
        <p:txBody>
          <a:bodyPr wrap="square" lIns="0" tIns="0" rIns="0" bIns="0" rtlCol="0"/>
          <a:lstStyle/>
          <a:p>
            <a:endParaRPr sz="1350"/>
          </a:p>
        </p:txBody>
      </p:sp>
      <p:sp>
        <p:nvSpPr>
          <p:cNvPr id="18" name="object 18"/>
          <p:cNvSpPr/>
          <p:nvPr/>
        </p:nvSpPr>
        <p:spPr>
          <a:xfrm>
            <a:off x="6835998" y="1746542"/>
            <a:ext cx="259127" cy="231610"/>
          </a:xfrm>
          <a:prstGeom prst="rect">
            <a:avLst/>
          </a:prstGeom>
          <a:blipFill>
            <a:blip r:embed="rId8" cstate="print"/>
            <a:stretch>
              <a:fillRect/>
            </a:stretch>
          </a:blipFill>
        </p:spPr>
        <p:txBody>
          <a:bodyPr wrap="square" lIns="0" tIns="0" rIns="0" bIns="0" rtlCol="0"/>
          <a:lstStyle/>
          <a:p>
            <a:endParaRPr sz="1350"/>
          </a:p>
        </p:txBody>
      </p:sp>
      <p:sp>
        <p:nvSpPr>
          <p:cNvPr id="19" name="object 19"/>
          <p:cNvSpPr/>
          <p:nvPr/>
        </p:nvSpPr>
        <p:spPr>
          <a:xfrm>
            <a:off x="6937915" y="2707424"/>
            <a:ext cx="257889" cy="231610"/>
          </a:xfrm>
          <a:prstGeom prst="rect">
            <a:avLst/>
          </a:prstGeom>
          <a:blipFill>
            <a:blip r:embed="rId9" cstate="print"/>
            <a:stretch>
              <a:fillRect/>
            </a:stretch>
          </a:blipFill>
        </p:spPr>
        <p:txBody>
          <a:bodyPr wrap="square" lIns="0" tIns="0" rIns="0" bIns="0" rtlCol="0"/>
          <a:lstStyle/>
          <a:p>
            <a:endParaRPr sz="1350"/>
          </a:p>
        </p:txBody>
      </p:sp>
      <p:sp>
        <p:nvSpPr>
          <p:cNvPr id="20" name="object 20"/>
          <p:cNvSpPr/>
          <p:nvPr/>
        </p:nvSpPr>
        <p:spPr>
          <a:xfrm>
            <a:off x="7888224" y="2325976"/>
            <a:ext cx="260356" cy="230438"/>
          </a:xfrm>
          <a:prstGeom prst="rect">
            <a:avLst/>
          </a:prstGeom>
          <a:blipFill>
            <a:blip r:embed="rId10" cstate="print"/>
            <a:stretch>
              <a:fillRect/>
            </a:stretch>
          </a:blipFill>
        </p:spPr>
        <p:txBody>
          <a:bodyPr wrap="square" lIns="0" tIns="0" rIns="0" bIns="0" rtlCol="0"/>
          <a:lstStyle/>
          <a:p>
            <a:endParaRPr sz="1350"/>
          </a:p>
        </p:txBody>
      </p:sp>
      <p:sp>
        <p:nvSpPr>
          <p:cNvPr id="21" name="object 21"/>
          <p:cNvSpPr/>
          <p:nvPr/>
        </p:nvSpPr>
        <p:spPr>
          <a:xfrm>
            <a:off x="8160830" y="2562930"/>
            <a:ext cx="259127" cy="231610"/>
          </a:xfrm>
          <a:prstGeom prst="rect">
            <a:avLst/>
          </a:prstGeom>
          <a:blipFill>
            <a:blip r:embed="rId11" cstate="print"/>
            <a:stretch>
              <a:fillRect/>
            </a:stretch>
          </a:blipFill>
        </p:spPr>
        <p:txBody>
          <a:bodyPr wrap="square" lIns="0" tIns="0" rIns="0" bIns="0" rtlCol="0"/>
          <a:lstStyle/>
          <a:p>
            <a:endParaRPr sz="1350"/>
          </a:p>
        </p:txBody>
      </p:sp>
      <p:sp>
        <p:nvSpPr>
          <p:cNvPr id="22" name="object 22"/>
          <p:cNvSpPr/>
          <p:nvPr/>
        </p:nvSpPr>
        <p:spPr>
          <a:xfrm>
            <a:off x="8149685" y="1479871"/>
            <a:ext cx="259127" cy="230438"/>
          </a:xfrm>
          <a:prstGeom prst="rect">
            <a:avLst/>
          </a:prstGeom>
          <a:blipFill>
            <a:blip r:embed="rId12" cstate="print"/>
            <a:stretch>
              <a:fillRect/>
            </a:stretch>
          </a:blipFill>
        </p:spPr>
        <p:txBody>
          <a:bodyPr wrap="square" lIns="0" tIns="0" rIns="0" bIns="0" rtlCol="0"/>
          <a:lstStyle/>
          <a:p>
            <a:endParaRPr sz="1350"/>
          </a:p>
        </p:txBody>
      </p:sp>
      <p:sp>
        <p:nvSpPr>
          <p:cNvPr id="27" name="object 27"/>
          <p:cNvSpPr/>
          <p:nvPr/>
        </p:nvSpPr>
        <p:spPr>
          <a:xfrm>
            <a:off x="3576733" y="3662810"/>
            <a:ext cx="381124" cy="381124"/>
          </a:xfrm>
          <a:prstGeom prst="rect">
            <a:avLst/>
          </a:prstGeom>
          <a:blipFill>
            <a:blip r:embed="rId13" cstate="print"/>
            <a:stretch>
              <a:fillRect/>
            </a:stretch>
          </a:blipFill>
        </p:spPr>
        <p:txBody>
          <a:bodyPr wrap="square" lIns="0" tIns="0" rIns="0" bIns="0" rtlCol="0"/>
          <a:lstStyle/>
          <a:p>
            <a:endParaRPr sz="1350"/>
          </a:p>
        </p:txBody>
      </p:sp>
      <p:sp>
        <p:nvSpPr>
          <p:cNvPr id="28" name="object 28"/>
          <p:cNvSpPr/>
          <p:nvPr/>
        </p:nvSpPr>
        <p:spPr>
          <a:xfrm>
            <a:off x="2925032" y="5211032"/>
            <a:ext cx="381124" cy="381124"/>
          </a:xfrm>
          <a:prstGeom prst="rect">
            <a:avLst/>
          </a:prstGeom>
          <a:blipFill>
            <a:blip r:embed="rId13" cstate="print"/>
            <a:stretch>
              <a:fillRect/>
            </a:stretch>
          </a:blipFill>
        </p:spPr>
        <p:txBody>
          <a:bodyPr wrap="square" lIns="0" tIns="0" rIns="0" bIns="0" rtlCol="0"/>
          <a:lstStyle/>
          <a:p>
            <a:endParaRPr sz="1350"/>
          </a:p>
        </p:txBody>
      </p:sp>
      <p:sp>
        <p:nvSpPr>
          <p:cNvPr id="29" name="矩形 28">
            <a:extLst>
              <a:ext uri="{FF2B5EF4-FFF2-40B4-BE49-F238E27FC236}">
                <a16:creationId xmlns:a16="http://schemas.microsoft.com/office/drawing/2014/main" id="{F964D4D1-359E-4599-8F07-63F64CC1769E}"/>
              </a:ext>
            </a:extLst>
          </p:cNvPr>
          <p:cNvSpPr/>
          <p:nvPr/>
        </p:nvSpPr>
        <p:spPr>
          <a:xfrm>
            <a:off x="5821155" y="2041712"/>
            <a:ext cx="1084271" cy="369332"/>
          </a:xfrm>
          <a:prstGeom prst="rect">
            <a:avLst/>
          </a:prstGeom>
        </p:spPr>
        <p:txBody>
          <a:bodyPr wrap="none">
            <a:spAutoFit/>
          </a:bodyPr>
          <a:lstStyle/>
          <a:p>
            <a:pPr marR="661988" algn="r">
              <a:spcBef>
                <a:spcPts val="75"/>
              </a:spcBef>
            </a:pPr>
            <a:r>
              <a:rPr lang="zh-TW" altLang="en-US" b="1" dirty="0">
                <a:latin typeface="微軟正黑體"/>
                <a:cs typeface="微軟正黑體"/>
              </a:rPr>
              <a:t>１</a:t>
            </a:r>
            <a:endParaRPr lang="zh-TW" altLang="en-US" dirty="0">
              <a:latin typeface="微軟正黑體"/>
              <a:cs typeface="微軟正黑體"/>
            </a:endParaRPr>
          </a:p>
        </p:txBody>
      </p:sp>
      <p:sp>
        <p:nvSpPr>
          <p:cNvPr id="30" name="矩形 29">
            <a:extLst>
              <a:ext uri="{FF2B5EF4-FFF2-40B4-BE49-F238E27FC236}">
                <a16:creationId xmlns:a16="http://schemas.microsoft.com/office/drawing/2014/main" id="{184A9880-413E-47A8-8441-C854E32D4424}"/>
              </a:ext>
            </a:extLst>
          </p:cNvPr>
          <p:cNvSpPr/>
          <p:nvPr/>
        </p:nvSpPr>
        <p:spPr>
          <a:xfrm>
            <a:off x="6558381" y="2499997"/>
            <a:ext cx="327334" cy="523220"/>
          </a:xfrm>
          <a:prstGeom prst="rect">
            <a:avLst/>
          </a:prstGeom>
        </p:spPr>
        <p:txBody>
          <a:bodyPr wrap="none">
            <a:spAutoFit/>
          </a:bodyPr>
          <a:lstStyle/>
          <a:p>
            <a:r>
              <a:rPr lang="en-US" altLang="zh-TW" sz="2800" b="1" baseline="8101" dirty="0">
                <a:latin typeface="微軟正黑體"/>
                <a:cs typeface="微軟正黑體"/>
              </a:rPr>
              <a:t>2</a:t>
            </a:r>
            <a:endParaRPr lang="zh-TW" alt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6"/>
          <p:cNvGraphicFramePr>
            <a:graphicFrameLocks noGrp="1"/>
          </p:cNvGraphicFramePr>
          <p:nvPr>
            <p:extLst>
              <p:ext uri="{D42A27DB-BD31-4B8C-83A1-F6EECF244321}">
                <p14:modId xmlns:p14="http://schemas.microsoft.com/office/powerpoint/2010/main" val="2941087565"/>
              </p:ext>
            </p:extLst>
          </p:nvPr>
        </p:nvGraphicFramePr>
        <p:xfrm>
          <a:off x="1411414" y="3832398"/>
          <a:ext cx="4889183" cy="594360"/>
        </p:xfrm>
        <a:graphic>
          <a:graphicData uri="http://schemas.openxmlformats.org/drawingml/2006/table">
            <a:tbl>
              <a:tblPr firstRow="1" bandRow="1">
                <a:tableStyleId>{2D5ABB26-0587-4C30-8999-92F81FD0307C}</a:tableStyleId>
              </a:tblPr>
              <a:tblGrid>
                <a:gridCol w="70580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56273">
                  <a:extLst>
                    <a:ext uri="{9D8B030D-6E8A-4147-A177-3AD203B41FA5}">
                      <a16:colId xmlns:a16="http://schemas.microsoft.com/office/drawing/2014/main" val="20002"/>
                    </a:ext>
                  </a:extLst>
                </a:gridCol>
                <a:gridCol w="712470">
                  <a:extLst>
                    <a:ext uri="{9D8B030D-6E8A-4147-A177-3AD203B41FA5}">
                      <a16:colId xmlns:a16="http://schemas.microsoft.com/office/drawing/2014/main" val="20003"/>
                    </a:ext>
                  </a:extLst>
                </a:gridCol>
                <a:gridCol w="671989">
                  <a:extLst>
                    <a:ext uri="{9D8B030D-6E8A-4147-A177-3AD203B41FA5}">
                      <a16:colId xmlns:a16="http://schemas.microsoft.com/office/drawing/2014/main" val="20004"/>
                    </a:ext>
                  </a:extLst>
                </a:gridCol>
                <a:gridCol w="724853">
                  <a:extLst>
                    <a:ext uri="{9D8B030D-6E8A-4147-A177-3AD203B41FA5}">
                      <a16:colId xmlns:a16="http://schemas.microsoft.com/office/drawing/2014/main" val="20005"/>
                    </a:ext>
                  </a:extLst>
                </a:gridCol>
                <a:gridCol w="684371">
                  <a:extLst>
                    <a:ext uri="{9D8B030D-6E8A-4147-A177-3AD203B41FA5}">
                      <a16:colId xmlns:a16="http://schemas.microsoft.com/office/drawing/2014/main" val="20006"/>
                    </a:ext>
                  </a:extLst>
                </a:gridCol>
              </a:tblGrid>
              <a:tr h="301942">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380365">
                        <a:lnSpc>
                          <a:spcPct val="100000"/>
                        </a:lnSpc>
                        <a:spcBef>
                          <a:spcPts val="310"/>
                        </a:spcBef>
                      </a:pPr>
                      <a:r>
                        <a:rPr sz="1500" b="1" dirty="0">
                          <a:solidFill>
                            <a:srgbClr val="FFFFFF"/>
                          </a:solidFill>
                          <a:latin typeface="微軟正黑體"/>
                          <a:cs typeface="微軟正黑體"/>
                        </a:rPr>
                        <a:t>1</a:t>
                      </a:r>
                      <a:endParaRPr sz="1500">
                        <a:latin typeface="微軟正黑體"/>
                        <a:cs typeface="微軟正黑體"/>
                      </a:endParaRPr>
                    </a:p>
                  </a:txBody>
                  <a:tcPr marL="0" marR="0" marT="29528" marB="0">
                    <a:lnT w="76200">
                      <a:solidFill>
                        <a:srgbClr val="006FC0"/>
                      </a:solidFill>
                      <a:prstDash val="solid"/>
                    </a:lnT>
                    <a:solidFill>
                      <a:srgbClr val="000000"/>
                    </a:solidFill>
                  </a:tcPr>
                </a:tc>
                <a:tc>
                  <a:txBody>
                    <a:bodyPr/>
                    <a:lstStyle/>
                    <a:p>
                      <a:pPr marR="46355" algn="ctr">
                        <a:lnSpc>
                          <a:spcPct val="100000"/>
                        </a:lnSpc>
                        <a:spcBef>
                          <a:spcPts val="310"/>
                        </a:spcBef>
                      </a:pPr>
                      <a:r>
                        <a:rPr sz="1500" b="1" dirty="0">
                          <a:solidFill>
                            <a:srgbClr val="FFFFFF"/>
                          </a:solidFill>
                          <a:latin typeface="微軟正黑體"/>
                          <a:cs typeface="微軟正黑體"/>
                        </a:rPr>
                        <a:t>2</a:t>
                      </a:r>
                      <a:endParaRPr sz="1500">
                        <a:latin typeface="微軟正黑體"/>
                        <a:cs typeface="微軟正黑體"/>
                      </a:endParaRPr>
                    </a:p>
                  </a:txBody>
                  <a:tcPr marL="0" marR="0" marT="29528" marB="0">
                    <a:solidFill>
                      <a:srgbClr val="000000"/>
                    </a:solidFill>
                  </a:tcPr>
                </a:tc>
                <a:tc>
                  <a:txBody>
                    <a:bodyPr/>
                    <a:lstStyle/>
                    <a:p>
                      <a:pPr marR="7620" algn="ctr">
                        <a:lnSpc>
                          <a:spcPct val="100000"/>
                        </a:lnSpc>
                        <a:spcBef>
                          <a:spcPts val="310"/>
                        </a:spcBef>
                      </a:pPr>
                      <a:r>
                        <a:rPr sz="1500" b="1" dirty="0">
                          <a:solidFill>
                            <a:srgbClr val="FFFFFF"/>
                          </a:solidFill>
                          <a:latin typeface="微軟正黑體"/>
                          <a:cs typeface="微軟正黑體"/>
                        </a:rPr>
                        <a:t>3</a:t>
                      </a:r>
                      <a:endParaRPr sz="1500">
                        <a:latin typeface="微軟正黑體"/>
                        <a:cs typeface="微軟正黑體"/>
                      </a:endParaRPr>
                    </a:p>
                  </a:txBody>
                  <a:tcPr marL="0" marR="0" marT="29528" marB="0">
                    <a:solidFill>
                      <a:srgbClr val="000000"/>
                    </a:solidFill>
                  </a:tcPr>
                </a:tc>
                <a:tc>
                  <a:txBody>
                    <a:bodyPr/>
                    <a:lstStyle/>
                    <a:p>
                      <a:pPr marR="363855" algn="r">
                        <a:lnSpc>
                          <a:spcPct val="100000"/>
                        </a:lnSpc>
                        <a:spcBef>
                          <a:spcPts val="310"/>
                        </a:spcBef>
                      </a:pPr>
                      <a:r>
                        <a:rPr sz="1500" b="1" dirty="0">
                          <a:solidFill>
                            <a:srgbClr val="FFFFFF"/>
                          </a:solidFill>
                          <a:latin typeface="微軟正黑體"/>
                          <a:cs typeface="微軟正黑體"/>
                        </a:rPr>
                        <a:t>4</a:t>
                      </a:r>
                      <a:endParaRPr sz="1500">
                        <a:latin typeface="微軟正黑體"/>
                        <a:cs typeface="微軟正黑體"/>
                      </a:endParaRPr>
                    </a:p>
                  </a:txBody>
                  <a:tcPr marL="0" marR="0" marT="29528" marB="0">
                    <a:solidFill>
                      <a:srgbClr val="000000"/>
                    </a:solidFill>
                  </a:tcPr>
                </a:tc>
                <a:tc>
                  <a:txBody>
                    <a:bodyPr/>
                    <a:lstStyle/>
                    <a:p>
                      <a:pPr marL="635" algn="ctr">
                        <a:lnSpc>
                          <a:spcPct val="100000"/>
                        </a:lnSpc>
                        <a:spcBef>
                          <a:spcPts val="310"/>
                        </a:spcBef>
                      </a:pPr>
                      <a:r>
                        <a:rPr sz="1500" b="1" dirty="0">
                          <a:solidFill>
                            <a:srgbClr val="FFFFFF"/>
                          </a:solidFill>
                          <a:latin typeface="微軟正黑體"/>
                          <a:cs typeface="微軟正黑體"/>
                        </a:rPr>
                        <a:t>5</a:t>
                      </a:r>
                      <a:endParaRPr sz="1500">
                        <a:latin typeface="微軟正黑體"/>
                        <a:cs typeface="微軟正黑體"/>
                      </a:endParaRPr>
                    </a:p>
                  </a:txBody>
                  <a:tcPr marL="0" marR="0" marT="29528" marB="0">
                    <a:solidFill>
                      <a:srgbClr val="000000"/>
                    </a:solidFill>
                  </a:tcPr>
                </a:tc>
                <a:tc>
                  <a:txBody>
                    <a:bodyPr/>
                    <a:lstStyle/>
                    <a:p>
                      <a:pPr marL="372110">
                        <a:lnSpc>
                          <a:spcPct val="100000"/>
                        </a:lnSpc>
                        <a:spcBef>
                          <a:spcPts val="310"/>
                        </a:spcBef>
                      </a:pPr>
                      <a:r>
                        <a:rPr sz="1500" b="1" dirty="0">
                          <a:solidFill>
                            <a:srgbClr val="FFFFFF"/>
                          </a:solidFill>
                          <a:latin typeface="微軟正黑體"/>
                          <a:cs typeface="微軟正黑體"/>
                        </a:rPr>
                        <a:t>6</a:t>
                      </a:r>
                      <a:endParaRPr sz="1500">
                        <a:latin typeface="微軟正黑體"/>
                        <a:cs typeface="微軟正黑體"/>
                      </a:endParaRPr>
                    </a:p>
                  </a:txBody>
                  <a:tcPr marL="0" marR="0" marT="29528" marB="0">
                    <a:solidFill>
                      <a:srgbClr val="000000"/>
                    </a:solidFill>
                  </a:tcPr>
                </a:tc>
                <a:extLst>
                  <a:ext uri="{0D108BD9-81ED-4DB2-BD59-A6C34878D82A}">
                    <a16:rowId xmlns:a16="http://schemas.microsoft.com/office/drawing/2014/main" val="10000"/>
                  </a:ext>
                </a:extLst>
              </a:tr>
              <a:tr h="292418">
                <a:tc>
                  <a:txBody>
                    <a:bodyPr/>
                    <a:lstStyle/>
                    <a:p>
                      <a:pPr marL="210185">
                        <a:lnSpc>
                          <a:spcPct val="100000"/>
                        </a:lnSpc>
                        <a:spcBef>
                          <a:spcPts val="260"/>
                        </a:spcBef>
                      </a:pPr>
                      <a:r>
                        <a:rPr sz="1500" dirty="0">
                          <a:latin typeface="微軟正黑體"/>
                          <a:cs typeface="微軟正黑體"/>
                        </a:rPr>
                        <a:t>距離</a:t>
                      </a:r>
                      <a:endParaRPr sz="1500">
                        <a:latin typeface="微軟正黑體"/>
                        <a:cs typeface="微軟正黑體"/>
                      </a:endParaRPr>
                    </a:p>
                  </a:txBody>
                  <a:tcPr marL="0" marR="0" marT="24765" marB="0">
                    <a:lnL w="12700">
                      <a:solidFill>
                        <a:srgbClr val="000000"/>
                      </a:solidFill>
                      <a:prstDash val="solid"/>
                    </a:lnL>
                    <a:lnB w="12700">
                      <a:solidFill>
                        <a:srgbClr val="000000"/>
                      </a:solidFill>
                      <a:prstDash val="solid"/>
                    </a:lnB>
                  </a:tcPr>
                </a:tc>
                <a:tc>
                  <a:txBody>
                    <a:bodyPr/>
                    <a:lstStyle/>
                    <a:p>
                      <a:pPr marL="380365">
                        <a:lnSpc>
                          <a:spcPct val="100000"/>
                        </a:lnSpc>
                        <a:spcBef>
                          <a:spcPts val="260"/>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24765" marB="0">
                    <a:lnB w="76200">
                      <a:solidFill>
                        <a:srgbClr val="006FC0"/>
                      </a:solidFill>
                      <a:prstDash val="solid"/>
                    </a:lnB>
                  </a:tcPr>
                </a:tc>
                <a:tc>
                  <a:txBody>
                    <a:bodyPr/>
                    <a:lstStyle/>
                    <a:p>
                      <a:pPr marR="48895" algn="ctr">
                        <a:lnSpc>
                          <a:spcPct val="100000"/>
                        </a:lnSpc>
                        <a:spcBef>
                          <a:spcPts val="260"/>
                        </a:spcBef>
                      </a:pPr>
                      <a:r>
                        <a:rPr sz="1500" dirty="0">
                          <a:latin typeface="微軟正黑體"/>
                          <a:cs typeface="微軟正黑體"/>
                        </a:rPr>
                        <a:t>10</a:t>
                      </a:r>
                      <a:endParaRPr sz="1500">
                        <a:latin typeface="微軟正黑體"/>
                        <a:cs typeface="微軟正黑體"/>
                      </a:endParaRPr>
                    </a:p>
                  </a:txBody>
                  <a:tcPr marL="0" marR="0" marT="24765" marB="0">
                    <a:lnB w="12700">
                      <a:solidFill>
                        <a:srgbClr val="000000"/>
                      </a:solidFill>
                      <a:prstDash val="solid"/>
                    </a:lnB>
                  </a:tcPr>
                </a:tc>
                <a:tc>
                  <a:txBody>
                    <a:bodyPr/>
                    <a:lstStyle/>
                    <a:p>
                      <a:pPr marR="10160" algn="ctr">
                        <a:lnSpc>
                          <a:spcPct val="100000"/>
                        </a:lnSpc>
                        <a:spcBef>
                          <a:spcPts val="260"/>
                        </a:spcBef>
                      </a:pPr>
                      <a:r>
                        <a:rPr sz="1500" dirty="0">
                          <a:latin typeface="微軟正黑體"/>
                          <a:cs typeface="微軟正黑體"/>
                        </a:rPr>
                        <a:t>20</a:t>
                      </a:r>
                      <a:endParaRPr sz="1500">
                        <a:latin typeface="微軟正黑體"/>
                        <a:cs typeface="微軟正黑體"/>
                      </a:endParaRPr>
                    </a:p>
                  </a:txBody>
                  <a:tcPr marL="0" marR="0" marT="24765" marB="0">
                    <a:lnB w="12700">
                      <a:solidFill>
                        <a:srgbClr val="000000"/>
                      </a:solidFill>
                      <a:prstDash val="solid"/>
                    </a:lnB>
                  </a:tcPr>
                </a:tc>
                <a:tc>
                  <a:txBody>
                    <a:bodyPr/>
                    <a:lstStyle/>
                    <a:p>
                      <a:pPr marR="327025" algn="r">
                        <a:lnSpc>
                          <a:spcPct val="100000"/>
                        </a:lnSpc>
                        <a:spcBef>
                          <a:spcPts val="260"/>
                        </a:spcBef>
                      </a:pPr>
                      <a:r>
                        <a:rPr sz="1500" dirty="0">
                          <a:latin typeface="微軟正黑體"/>
                          <a:cs typeface="微軟正黑體"/>
                        </a:rPr>
                        <a:t>∞</a:t>
                      </a:r>
                      <a:endParaRPr sz="1500">
                        <a:latin typeface="微軟正黑體"/>
                        <a:cs typeface="微軟正黑體"/>
                      </a:endParaRPr>
                    </a:p>
                  </a:txBody>
                  <a:tcPr marL="0" marR="0" marT="24765" marB="0">
                    <a:lnB w="12700">
                      <a:solidFill>
                        <a:srgbClr val="000000"/>
                      </a:solidFill>
                      <a:prstDash val="solid"/>
                    </a:lnB>
                  </a:tcPr>
                </a:tc>
                <a:tc>
                  <a:txBody>
                    <a:bodyPr/>
                    <a:lstStyle/>
                    <a:p>
                      <a:pPr algn="ctr">
                        <a:lnSpc>
                          <a:spcPct val="100000"/>
                        </a:lnSpc>
                        <a:spcBef>
                          <a:spcPts val="260"/>
                        </a:spcBef>
                      </a:pPr>
                      <a:r>
                        <a:rPr sz="1500" dirty="0">
                          <a:latin typeface="微軟正黑體"/>
                          <a:cs typeface="微軟正黑體"/>
                        </a:rPr>
                        <a:t>53</a:t>
                      </a:r>
                      <a:endParaRPr sz="1500">
                        <a:latin typeface="微軟正黑體"/>
                        <a:cs typeface="微軟正黑體"/>
                      </a:endParaRPr>
                    </a:p>
                  </a:txBody>
                  <a:tcPr marL="0" marR="0" marT="24765" marB="0">
                    <a:lnB w="12700">
                      <a:solidFill>
                        <a:srgbClr val="000000"/>
                      </a:solidFill>
                      <a:prstDash val="solid"/>
                    </a:lnB>
                  </a:tcPr>
                </a:tc>
                <a:tc>
                  <a:txBody>
                    <a:bodyPr/>
                    <a:lstStyle/>
                    <a:p>
                      <a:pPr marL="335915">
                        <a:lnSpc>
                          <a:spcPct val="100000"/>
                        </a:lnSpc>
                        <a:spcBef>
                          <a:spcPts val="260"/>
                        </a:spcBef>
                      </a:pPr>
                      <a:r>
                        <a:rPr sz="1500" dirty="0">
                          <a:latin typeface="微軟正黑體"/>
                          <a:cs typeface="微軟正黑體"/>
                        </a:rPr>
                        <a:t>∞</a:t>
                      </a:r>
                    </a:p>
                  </a:txBody>
                  <a:tcPr marL="0" marR="0" marT="24765"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p:nvPr/>
        </p:nvSpPr>
        <p:spPr>
          <a:xfrm>
            <a:off x="687704" y="2852936"/>
            <a:ext cx="5855018" cy="316914"/>
          </a:xfrm>
          <a:prstGeom prst="rect">
            <a:avLst/>
          </a:prstGeom>
        </p:spPr>
        <p:txBody>
          <a:bodyPr vert="horz" wrap="square" lIns="0" tIns="9049" rIns="0" bIns="0" rtlCol="0">
            <a:spAutoFit/>
          </a:bodyPr>
          <a:lstStyle/>
          <a:p>
            <a:pPr marL="180975" indent="-171450">
              <a:spcBef>
                <a:spcPts val="71"/>
              </a:spcBef>
              <a:buFont typeface="Arial"/>
              <a:buChar char="•"/>
              <a:tabLst>
                <a:tab pos="180975" algn="l"/>
              </a:tabLst>
            </a:pPr>
            <a:r>
              <a:rPr sz="2000" spc="-4" dirty="0">
                <a:latin typeface="微軟正黑體"/>
                <a:cs typeface="微軟正黑體"/>
              </a:rPr>
              <a:t>加入第</a:t>
            </a:r>
            <a:r>
              <a:rPr sz="2000" spc="-19" dirty="0">
                <a:latin typeface="微軟正黑體"/>
                <a:cs typeface="微軟正黑體"/>
              </a:rPr>
              <a:t> </a:t>
            </a:r>
            <a:r>
              <a:rPr sz="2000" spc="-4" dirty="0">
                <a:latin typeface="微軟正黑體"/>
                <a:cs typeface="微軟正黑體"/>
              </a:rPr>
              <a:t>3 條邊：降低節點</a:t>
            </a:r>
            <a:r>
              <a:rPr sz="2000" spc="4" dirty="0">
                <a:latin typeface="微軟正黑體"/>
                <a:cs typeface="微軟正黑體"/>
              </a:rPr>
              <a:t> </a:t>
            </a:r>
            <a:r>
              <a:rPr sz="2000" spc="-4" dirty="0">
                <a:latin typeface="微軟正黑體"/>
                <a:cs typeface="微軟正黑體"/>
              </a:rPr>
              <a:t>3 到節點 5</a:t>
            </a:r>
            <a:r>
              <a:rPr sz="2000" spc="-8" dirty="0">
                <a:latin typeface="微軟正黑體"/>
                <a:cs typeface="微軟正黑體"/>
              </a:rPr>
              <a:t> </a:t>
            </a:r>
            <a:r>
              <a:rPr sz="2000" spc="-4" dirty="0">
                <a:latin typeface="微軟正黑體"/>
                <a:cs typeface="微軟正黑體"/>
              </a:rPr>
              <a:t>的路徑距離</a:t>
            </a:r>
            <a:endParaRPr sz="2000" dirty="0">
              <a:latin typeface="微軟正黑體"/>
              <a:cs typeface="微軟正黑體"/>
            </a:endParaRPr>
          </a:p>
        </p:txBody>
      </p:sp>
      <p:sp>
        <p:nvSpPr>
          <p:cNvPr id="3" name="object 3"/>
          <p:cNvSpPr txBox="1"/>
          <p:nvPr/>
        </p:nvSpPr>
        <p:spPr>
          <a:xfrm>
            <a:off x="1030795" y="3194750"/>
            <a:ext cx="7331393" cy="548227"/>
          </a:xfrm>
          <a:prstGeom prst="rect">
            <a:avLst/>
          </a:prstGeom>
        </p:spPr>
        <p:txBody>
          <a:bodyPr vert="horz" wrap="square" lIns="0" tIns="9525" rIns="0" bIns="0" rtlCol="0">
            <a:spAutoFit/>
          </a:bodyPr>
          <a:lstStyle/>
          <a:p>
            <a:pPr marL="180975" indent="-171450">
              <a:lnSpc>
                <a:spcPts val="2051"/>
              </a:lnSpc>
              <a:spcBef>
                <a:spcPts val="75"/>
              </a:spcBef>
              <a:buFont typeface="Arial"/>
              <a:buChar char="•"/>
              <a:tabLst>
                <a:tab pos="180975" algn="l"/>
              </a:tabLst>
            </a:pPr>
            <a:r>
              <a:rPr sz="1600" spc="-4" dirty="0">
                <a:latin typeface="微軟正黑體"/>
                <a:cs typeface="微軟正黑體"/>
              </a:rPr>
              <a:t>節</a:t>
            </a:r>
            <a:r>
              <a:rPr sz="1600" dirty="0">
                <a:latin typeface="微軟正黑體"/>
                <a:cs typeface="微軟正黑體"/>
              </a:rPr>
              <a:t>點</a:t>
            </a:r>
            <a:r>
              <a:rPr sz="1600" spc="-23" dirty="0">
                <a:latin typeface="微軟正黑體"/>
                <a:cs typeface="微軟正黑體"/>
              </a:rPr>
              <a:t> </a:t>
            </a:r>
            <a:r>
              <a:rPr sz="1600" dirty="0">
                <a:latin typeface="微軟正黑體"/>
                <a:cs typeface="微軟正黑體"/>
              </a:rPr>
              <a:t>1</a:t>
            </a:r>
            <a:r>
              <a:rPr sz="1600" spc="-11" dirty="0">
                <a:latin typeface="微軟正黑體"/>
                <a:cs typeface="微軟正黑體"/>
              </a:rPr>
              <a:t> </a:t>
            </a:r>
            <a:r>
              <a:rPr sz="1600" spc="-4" dirty="0">
                <a:latin typeface="微軟正黑體"/>
                <a:cs typeface="微軟正黑體"/>
              </a:rPr>
              <a:t>可到節</a:t>
            </a:r>
            <a:r>
              <a:rPr sz="1600" dirty="0">
                <a:latin typeface="微軟正黑體"/>
                <a:cs typeface="微軟正黑體"/>
              </a:rPr>
              <a:t>點</a:t>
            </a:r>
            <a:r>
              <a:rPr sz="1600" spc="-4" dirty="0">
                <a:latin typeface="微軟正黑體"/>
                <a:cs typeface="微軟正黑體"/>
              </a:rPr>
              <a:t>3，因此更新節點３到節點5的最短路徑就代表可能也會</a:t>
            </a:r>
            <a:r>
              <a:rPr sz="1600" dirty="0">
                <a:latin typeface="微軟正黑體"/>
                <a:cs typeface="微軟正黑體"/>
              </a:rPr>
              <a:t>更新節點</a:t>
            </a:r>
            <a:r>
              <a:rPr sz="1600" spc="-15" dirty="0">
                <a:latin typeface="微軟正黑體"/>
                <a:cs typeface="微軟正黑體"/>
              </a:rPr>
              <a:t> </a:t>
            </a:r>
            <a:r>
              <a:rPr sz="1600" dirty="0">
                <a:latin typeface="微軟正黑體"/>
                <a:cs typeface="微軟正黑體"/>
              </a:rPr>
              <a:t>1 到節點5的最短路徑</a:t>
            </a:r>
          </a:p>
        </p:txBody>
      </p:sp>
      <p:sp>
        <p:nvSpPr>
          <p:cNvPr id="4" name="object 4"/>
          <p:cNvSpPr txBox="1"/>
          <p:nvPr/>
        </p:nvSpPr>
        <p:spPr>
          <a:xfrm>
            <a:off x="687704" y="4547347"/>
            <a:ext cx="7660005" cy="950581"/>
          </a:xfrm>
          <a:prstGeom prst="rect">
            <a:avLst/>
          </a:prstGeom>
        </p:spPr>
        <p:txBody>
          <a:bodyPr vert="horz" wrap="square" lIns="0" tIns="113348" rIns="0" bIns="0" rtlCol="0">
            <a:spAutoFit/>
          </a:bodyPr>
          <a:lstStyle/>
          <a:p>
            <a:pPr marL="180975" indent="-171450">
              <a:spcBef>
                <a:spcPts val="893"/>
              </a:spcBef>
              <a:buFont typeface="Arial"/>
              <a:buChar char="•"/>
              <a:tabLst>
                <a:tab pos="180975" algn="l"/>
              </a:tabLst>
            </a:pPr>
            <a:r>
              <a:rPr sz="2000" spc="-4" dirty="0">
                <a:latin typeface="微軟正黑體"/>
                <a:cs typeface="微軟正黑體"/>
              </a:rPr>
              <a:t>加入第</a:t>
            </a:r>
            <a:r>
              <a:rPr sz="2000" spc="-11" dirty="0">
                <a:latin typeface="微軟正黑體"/>
                <a:cs typeface="微軟正黑體"/>
              </a:rPr>
              <a:t> </a:t>
            </a:r>
            <a:r>
              <a:rPr sz="2000" spc="-4" dirty="0">
                <a:latin typeface="微軟正黑體"/>
                <a:cs typeface="微軟正黑體"/>
              </a:rPr>
              <a:t>4</a:t>
            </a:r>
            <a:r>
              <a:rPr sz="2000" spc="4" dirty="0">
                <a:latin typeface="微軟正黑體"/>
                <a:cs typeface="微軟正黑體"/>
              </a:rPr>
              <a:t> </a:t>
            </a:r>
            <a:r>
              <a:rPr sz="2000" spc="-4" dirty="0">
                <a:latin typeface="微軟正黑體"/>
                <a:cs typeface="微軟正黑體"/>
              </a:rPr>
              <a:t>條邊：降低節點</a:t>
            </a:r>
            <a:r>
              <a:rPr sz="2000" spc="11" dirty="0">
                <a:latin typeface="微軟正黑體"/>
                <a:cs typeface="微軟正黑體"/>
              </a:rPr>
              <a:t> </a:t>
            </a:r>
            <a:r>
              <a:rPr sz="2000" spc="-4" dirty="0">
                <a:latin typeface="微軟正黑體"/>
                <a:cs typeface="微軟正黑體"/>
              </a:rPr>
              <a:t>2</a:t>
            </a:r>
            <a:r>
              <a:rPr sz="2000" spc="4" dirty="0">
                <a:latin typeface="微軟正黑體"/>
                <a:cs typeface="微軟正黑體"/>
              </a:rPr>
              <a:t> </a:t>
            </a:r>
            <a:r>
              <a:rPr sz="2000" spc="-4" dirty="0">
                <a:latin typeface="微軟正黑體"/>
                <a:cs typeface="微軟正黑體"/>
              </a:rPr>
              <a:t>到節點</a:t>
            </a:r>
            <a:r>
              <a:rPr sz="2000" dirty="0">
                <a:latin typeface="微軟正黑體"/>
                <a:cs typeface="微軟正黑體"/>
              </a:rPr>
              <a:t> </a:t>
            </a:r>
            <a:r>
              <a:rPr sz="2000" spc="-4" dirty="0">
                <a:latin typeface="微軟正黑體"/>
                <a:cs typeface="微軟正黑體"/>
              </a:rPr>
              <a:t>5</a:t>
            </a:r>
            <a:r>
              <a:rPr sz="2000" spc="4" dirty="0">
                <a:latin typeface="微軟正黑體"/>
                <a:cs typeface="微軟正黑體"/>
              </a:rPr>
              <a:t> </a:t>
            </a:r>
            <a:r>
              <a:rPr sz="2000" spc="-4" dirty="0">
                <a:latin typeface="微軟正黑體"/>
                <a:cs typeface="微軟正黑體"/>
              </a:rPr>
              <a:t>的路徑距離</a:t>
            </a:r>
            <a:endParaRPr sz="2000">
              <a:latin typeface="微軟正黑體"/>
              <a:cs typeface="微軟正黑體"/>
            </a:endParaRPr>
          </a:p>
          <a:p>
            <a:pPr marL="523875" marR="3810" lvl="1" indent="-171450">
              <a:lnSpc>
                <a:spcPts val="1620"/>
              </a:lnSpc>
              <a:spcBef>
                <a:spcPts val="795"/>
              </a:spcBef>
              <a:buFont typeface="Arial"/>
              <a:buChar char="•"/>
              <a:tabLst>
                <a:tab pos="523875" algn="l"/>
                <a:tab pos="524351" algn="l"/>
              </a:tabLst>
            </a:pPr>
            <a:r>
              <a:rPr sz="1400" dirty="0">
                <a:latin typeface="微軟正黑體"/>
                <a:cs typeface="微軟正黑體"/>
              </a:rPr>
              <a:t>節點</a:t>
            </a:r>
            <a:r>
              <a:rPr sz="1400" spc="-11" dirty="0">
                <a:latin typeface="微軟正黑體"/>
                <a:cs typeface="微軟正黑體"/>
              </a:rPr>
              <a:t> </a:t>
            </a:r>
            <a:r>
              <a:rPr sz="1400" dirty="0">
                <a:latin typeface="微軟正黑體"/>
                <a:cs typeface="微軟正黑體"/>
              </a:rPr>
              <a:t>1</a:t>
            </a:r>
            <a:r>
              <a:rPr sz="1400" spc="8" dirty="0">
                <a:latin typeface="微軟正黑體"/>
                <a:cs typeface="微軟正黑體"/>
              </a:rPr>
              <a:t> </a:t>
            </a:r>
            <a:r>
              <a:rPr sz="1400" dirty="0">
                <a:latin typeface="微軟正黑體"/>
                <a:cs typeface="微軟正黑體"/>
              </a:rPr>
              <a:t>可到節點2，因此更新節點</a:t>
            </a:r>
            <a:r>
              <a:rPr sz="1400" spc="-34" dirty="0">
                <a:latin typeface="微軟正黑體"/>
                <a:cs typeface="微軟正黑體"/>
              </a:rPr>
              <a:t> </a:t>
            </a:r>
            <a:r>
              <a:rPr sz="1400" dirty="0">
                <a:latin typeface="微軟正黑體"/>
                <a:cs typeface="微軟正黑體"/>
              </a:rPr>
              <a:t>2</a:t>
            </a:r>
            <a:r>
              <a:rPr sz="1400" spc="8" dirty="0">
                <a:latin typeface="微軟正黑體"/>
                <a:cs typeface="微軟正黑體"/>
              </a:rPr>
              <a:t> </a:t>
            </a:r>
            <a:r>
              <a:rPr sz="1400" dirty="0">
                <a:latin typeface="微軟正黑體"/>
                <a:cs typeface="微軟正黑體"/>
              </a:rPr>
              <a:t>到節點5的最短路徑就代表可能</a:t>
            </a:r>
            <a:r>
              <a:rPr sz="1400" spc="-11" dirty="0">
                <a:latin typeface="微軟正黑體"/>
                <a:cs typeface="微軟正黑體"/>
              </a:rPr>
              <a:t>也</a:t>
            </a:r>
            <a:r>
              <a:rPr sz="1400" dirty="0">
                <a:latin typeface="微軟正黑體"/>
                <a:cs typeface="微軟正黑體"/>
              </a:rPr>
              <a:t>會更</a:t>
            </a:r>
            <a:r>
              <a:rPr sz="1400" spc="-11" dirty="0">
                <a:latin typeface="微軟正黑體"/>
                <a:cs typeface="微軟正黑體"/>
              </a:rPr>
              <a:t>新</a:t>
            </a:r>
            <a:r>
              <a:rPr sz="1400" dirty="0">
                <a:latin typeface="微軟正黑體"/>
                <a:cs typeface="微軟正黑體"/>
              </a:rPr>
              <a:t>節點</a:t>
            </a:r>
            <a:r>
              <a:rPr sz="1400" spc="-34" dirty="0">
                <a:latin typeface="微軟正黑體"/>
                <a:cs typeface="微軟正黑體"/>
              </a:rPr>
              <a:t> </a:t>
            </a:r>
            <a:r>
              <a:rPr sz="1400" dirty="0">
                <a:latin typeface="微軟正黑體"/>
                <a:cs typeface="微軟正黑體"/>
              </a:rPr>
              <a:t>1</a:t>
            </a:r>
            <a:r>
              <a:rPr sz="1400" spc="8" dirty="0">
                <a:latin typeface="微軟正黑體"/>
                <a:cs typeface="微軟正黑體"/>
              </a:rPr>
              <a:t> </a:t>
            </a:r>
            <a:r>
              <a:rPr sz="1400" dirty="0">
                <a:latin typeface="微軟正黑體"/>
                <a:cs typeface="微軟正黑體"/>
              </a:rPr>
              <a:t>到 節點5的最短路徑</a:t>
            </a:r>
            <a:endParaRPr sz="1400">
              <a:latin typeface="微軟正黑體"/>
              <a:cs typeface="微軟正黑體"/>
            </a:endParaRPr>
          </a:p>
        </p:txBody>
      </p:sp>
      <p:sp>
        <p:nvSpPr>
          <p:cNvPr id="5" name="object 5"/>
          <p:cNvSpPr/>
          <p:nvPr/>
        </p:nvSpPr>
        <p:spPr>
          <a:xfrm>
            <a:off x="6508718" y="1768995"/>
            <a:ext cx="242621" cy="226609"/>
          </a:xfrm>
          <a:prstGeom prst="rect">
            <a:avLst/>
          </a:prstGeom>
          <a:blipFill>
            <a:blip r:embed="rId2" cstate="print"/>
            <a:stretch>
              <a:fillRect/>
            </a:stretch>
          </a:blipFill>
        </p:spPr>
        <p:txBody>
          <a:bodyPr wrap="square" lIns="0" tIns="0" rIns="0" bIns="0" rtlCol="0"/>
          <a:lstStyle/>
          <a:p>
            <a:endParaRPr sz="1200"/>
          </a:p>
        </p:txBody>
      </p:sp>
      <p:sp>
        <p:nvSpPr>
          <p:cNvPr id="6" name="object 6"/>
          <p:cNvSpPr/>
          <p:nvPr/>
        </p:nvSpPr>
        <p:spPr>
          <a:xfrm>
            <a:off x="6029705" y="1951504"/>
            <a:ext cx="371094" cy="367760"/>
          </a:xfrm>
          <a:prstGeom prst="rect">
            <a:avLst/>
          </a:prstGeom>
          <a:blipFill>
            <a:blip r:embed="rId3" cstate="print"/>
            <a:stretch>
              <a:fillRect/>
            </a:stretch>
          </a:blipFill>
        </p:spPr>
        <p:txBody>
          <a:bodyPr wrap="square" lIns="0" tIns="0" rIns="0" bIns="0" rtlCol="0"/>
          <a:lstStyle/>
          <a:p>
            <a:endParaRPr sz="1200"/>
          </a:p>
        </p:txBody>
      </p:sp>
      <p:sp>
        <p:nvSpPr>
          <p:cNvPr id="7" name="object 7"/>
          <p:cNvSpPr/>
          <p:nvPr/>
        </p:nvSpPr>
        <p:spPr>
          <a:xfrm>
            <a:off x="6024943" y="1382242"/>
            <a:ext cx="3129772" cy="1483519"/>
          </a:xfrm>
          <a:prstGeom prst="rect">
            <a:avLst/>
          </a:prstGeom>
          <a:blipFill>
            <a:blip r:embed="rId4" cstate="print"/>
            <a:stretch>
              <a:fillRect/>
            </a:stretch>
          </a:blipFill>
        </p:spPr>
        <p:txBody>
          <a:bodyPr wrap="square" lIns="0" tIns="0" rIns="0" bIns="0" rtlCol="0"/>
          <a:lstStyle/>
          <a:p>
            <a:endParaRPr sz="1200"/>
          </a:p>
        </p:txBody>
      </p:sp>
      <p:sp>
        <p:nvSpPr>
          <p:cNvPr id="9" name="object 9"/>
          <p:cNvSpPr txBox="1"/>
          <p:nvPr/>
        </p:nvSpPr>
        <p:spPr>
          <a:xfrm>
            <a:off x="6780085" y="1427248"/>
            <a:ext cx="155258" cy="255839"/>
          </a:xfrm>
          <a:prstGeom prst="rect">
            <a:avLst/>
          </a:prstGeom>
        </p:spPr>
        <p:txBody>
          <a:bodyPr vert="horz" wrap="square" lIns="0" tIns="9525" rIns="0" bIns="0" rtlCol="0">
            <a:spAutoFit/>
          </a:bodyPr>
          <a:lstStyle/>
          <a:p>
            <a:pPr marL="9525">
              <a:spcBef>
                <a:spcPts val="75"/>
              </a:spcBef>
            </a:pPr>
            <a:r>
              <a:rPr sz="1600" b="1" dirty="0">
                <a:latin typeface="微軟正黑體"/>
                <a:cs typeface="微軟正黑體"/>
              </a:rPr>
              <a:t>3</a:t>
            </a:r>
            <a:endParaRPr sz="1600">
              <a:latin typeface="微軟正黑體"/>
              <a:cs typeface="微軟正黑體"/>
            </a:endParaRPr>
          </a:p>
        </p:txBody>
      </p:sp>
      <p:sp>
        <p:nvSpPr>
          <p:cNvPr id="10" name="object 10"/>
          <p:cNvSpPr txBox="1"/>
          <p:nvPr/>
        </p:nvSpPr>
        <p:spPr>
          <a:xfrm>
            <a:off x="6801802" y="2517955"/>
            <a:ext cx="155258" cy="255839"/>
          </a:xfrm>
          <a:prstGeom prst="rect">
            <a:avLst/>
          </a:prstGeom>
        </p:spPr>
        <p:txBody>
          <a:bodyPr vert="horz" wrap="square" lIns="0" tIns="9525" rIns="0" bIns="0" rtlCol="0">
            <a:spAutoFit/>
          </a:bodyPr>
          <a:lstStyle/>
          <a:p>
            <a:pPr marL="9525">
              <a:spcBef>
                <a:spcPts val="75"/>
              </a:spcBef>
            </a:pPr>
            <a:r>
              <a:rPr sz="1600" b="1" dirty="0">
                <a:latin typeface="微軟正黑體"/>
                <a:cs typeface="微軟正黑體"/>
              </a:rPr>
              <a:t>2</a:t>
            </a:r>
            <a:endParaRPr sz="1600">
              <a:latin typeface="微軟正黑體"/>
              <a:cs typeface="微軟正黑體"/>
            </a:endParaRPr>
          </a:p>
        </p:txBody>
      </p:sp>
      <p:sp>
        <p:nvSpPr>
          <p:cNvPr id="11" name="object 11"/>
          <p:cNvSpPr txBox="1"/>
          <p:nvPr/>
        </p:nvSpPr>
        <p:spPr>
          <a:xfrm>
            <a:off x="8882062" y="1902546"/>
            <a:ext cx="155258" cy="255839"/>
          </a:xfrm>
          <a:prstGeom prst="rect">
            <a:avLst/>
          </a:prstGeom>
        </p:spPr>
        <p:txBody>
          <a:bodyPr vert="horz" wrap="square" lIns="0" tIns="9525" rIns="0" bIns="0" rtlCol="0">
            <a:spAutoFit/>
          </a:bodyPr>
          <a:lstStyle/>
          <a:p>
            <a:pPr marL="9525">
              <a:spcBef>
                <a:spcPts val="75"/>
              </a:spcBef>
            </a:pPr>
            <a:r>
              <a:rPr sz="1600" b="1" dirty="0">
                <a:latin typeface="微軟正黑體"/>
                <a:cs typeface="微軟正黑體"/>
              </a:rPr>
              <a:t>6</a:t>
            </a:r>
            <a:endParaRPr sz="1600">
              <a:latin typeface="微軟正黑體"/>
              <a:cs typeface="微軟正黑體"/>
            </a:endParaRPr>
          </a:p>
        </p:txBody>
      </p:sp>
      <p:sp>
        <p:nvSpPr>
          <p:cNvPr id="12" name="object 12"/>
          <p:cNvSpPr txBox="1"/>
          <p:nvPr/>
        </p:nvSpPr>
        <p:spPr>
          <a:xfrm>
            <a:off x="7954898" y="1423343"/>
            <a:ext cx="155258" cy="255839"/>
          </a:xfrm>
          <a:prstGeom prst="rect">
            <a:avLst/>
          </a:prstGeom>
        </p:spPr>
        <p:txBody>
          <a:bodyPr vert="horz" wrap="square" lIns="0" tIns="9525" rIns="0" bIns="0" rtlCol="0">
            <a:spAutoFit/>
          </a:bodyPr>
          <a:lstStyle/>
          <a:p>
            <a:pPr marL="9525">
              <a:spcBef>
                <a:spcPts val="75"/>
              </a:spcBef>
            </a:pPr>
            <a:r>
              <a:rPr sz="1600" b="1" dirty="0">
                <a:latin typeface="微軟正黑體"/>
                <a:cs typeface="微軟正黑體"/>
              </a:rPr>
              <a:t>5</a:t>
            </a:r>
            <a:endParaRPr sz="1600">
              <a:latin typeface="微軟正黑體"/>
              <a:cs typeface="微軟正黑體"/>
            </a:endParaRPr>
          </a:p>
        </p:txBody>
      </p:sp>
      <p:sp>
        <p:nvSpPr>
          <p:cNvPr id="13" name="object 13"/>
          <p:cNvSpPr txBox="1"/>
          <p:nvPr/>
        </p:nvSpPr>
        <p:spPr>
          <a:xfrm>
            <a:off x="7962424" y="2507859"/>
            <a:ext cx="155258" cy="255839"/>
          </a:xfrm>
          <a:prstGeom prst="rect">
            <a:avLst/>
          </a:prstGeom>
        </p:spPr>
        <p:txBody>
          <a:bodyPr vert="horz" wrap="square" lIns="0" tIns="9525" rIns="0" bIns="0" rtlCol="0">
            <a:spAutoFit/>
          </a:bodyPr>
          <a:lstStyle/>
          <a:p>
            <a:pPr marL="9525">
              <a:spcBef>
                <a:spcPts val="75"/>
              </a:spcBef>
            </a:pPr>
            <a:r>
              <a:rPr sz="1600" b="1" dirty="0">
                <a:latin typeface="微軟正黑體"/>
                <a:cs typeface="微軟正黑體"/>
              </a:rPr>
              <a:t>4</a:t>
            </a:r>
            <a:endParaRPr sz="1600">
              <a:latin typeface="微軟正黑體"/>
              <a:cs typeface="微軟正黑體"/>
            </a:endParaRPr>
          </a:p>
        </p:txBody>
      </p:sp>
      <p:sp>
        <p:nvSpPr>
          <p:cNvPr id="14" name="object 14"/>
          <p:cNvSpPr txBox="1"/>
          <p:nvPr/>
        </p:nvSpPr>
        <p:spPr>
          <a:xfrm>
            <a:off x="7342441" y="2471760"/>
            <a:ext cx="222885" cy="194284"/>
          </a:xfrm>
          <a:prstGeom prst="rect">
            <a:avLst/>
          </a:prstGeom>
        </p:spPr>
        <p:txBody>
          <a:bodyPr vert="horz" wrap="square" lIns="0" tIns="9525" rIns="0" bIns="0" rtlCol="0">
            <a:spAutoFit/>
          </a:bodyPr>
          <a:lstStyle/>
          <a:p>
            <a:pPr marL="9525">
              <a:spcBef>
                <a:spcPts val="75"/>
              </a:spcBef>
            </a:pPr>
            <a:r>
              <a:rPr sz="1200" b="1" spc="-4" dirty="0">
                <a:solidFill>
                  <a:srgbClr val="385622"/>
                </a:solidFill>
                <a:latin typeface="微軟正黑體"/>
                <a:cs typeface="微軟正黑體"/>
              </a:rPr>
              <a:t>50</a:t>
            </a:r>
            <a:endParaRPr sz="1200">
              <a:latin typeface="微軟正黑體"/>
              <a:cs typeface="微軟正黑體"/>
            </a:endParaRPr>
          </a:p>
        </p:txBody>
      </p:sp>
      <p:sp>
        <p:nvSpPr>
          <p:cNvPr id="15" name="object 15"/>
          <p:cNvSpPr txBox="1"/>
          <p:nvPr/>
        </p:nvSpPr>
        <p:spPr>
          <a:xfrm>
            <a:off x="7829472" y="2013892"/>
            <a:ext cx="184666" cy="222885"/>
          </a:xfrm>
          <a:prstGeom prst="rect">
            <a:avLst/>
          </a:prstGeom>
        </p:spPr>
        <p:txBody>
          <a:bodyPr vert="vert270" wrap="square" lIns="0" tIns="22384" rIns="0" bIns="0" rtlCol="0">
            <a:spAutoFit/>
          </a:bodyPr>
          <a:lstStyle/>
          <a:p>
            <a:pPr marL="9525">
              <a:spcBef>
                <a:spcPts val="176"/>
              </a:spcBef>
            </a:pPr>
            <a:r>
              <a:rPr sz="1200" b="1" spc="-8" dirty="0">
                <a:solidFill>
                  <a:srgbClr val="385622"/>
                </a:solidFill>
                <a:latin typeface="微軟正黑體"/>
                <a:cs typeface="微軟正黑體"/>
              </a:rPr>
              <a:t>20</a:t>
            </a:r>
            <a:endParaRPr sz="1200">
              <a:latin typeface="微軟正黑體"/>
              <a:cs typeface="微軟正黑體"/>
            </a:endParaRPr>
          </a:p>
        </p:txBody>
      </p:sp>
      <p:sp>
        <p:nvSpPr>
          <p:cNvPr id="16" name="object 16"/>
          <p:cNvSpPr txBox="1"/>
          <p:nvPr/>
        </p:nvSpPr>
        <p:spPr>
          <a:xfrm>
            <a:off x="7278910" y="1369431"/>
            <a:ext cx="222885" cy="194284"/>
          </a:xfrm>
          <a:prstGeom prst="rect">
            <a:avLst/>
          </a:prstGeom>
        </p:spPr>
        <p:txBody>
          <a:bodyPr vert="horz" wrap="square" lIns="0" tIns="9525" rIns="0" bIns="0" rtlCol="0">
            <a:spAutoFit/>
          </a:bodyPr>
          <a:lstStyle/>
          <a:p>
            <a:pPr marL="9525">
              <a:spcBef>
                <a:spcPts val="75"/>
              </a:spcBef>
            </a:pPr>
            <a:r>
              <a:rPr sz="1200" b="1" spc="-4" dirty="0">
                <a:solidFill>
                  <a:srgbClr val="385622"/>
                </a:solidFill>
                <a:latin typeface="微軟正黑體"/>
                <a:cs typeface="微軟正黑體"/>
              </a:rPr>
              <a:t>33</a:t>
            </a:r>
            <a:endParaRPr sz="1200">
              <a:latin typeface="微軟正黑體"/>
              <a:cs typeface="微軟正黑體"/>
            </a:endParaRPr>
          </a:p>
        </p:txBody>
      </p:sp>
      <p:sp>
        <p:nvSpPr>
          <p:cNvPr id="17" name="object 17"/>
          <p:cNvSpPr/>
          <p:nvPr/>
        </p:nvSpPr>
        <p:spPr>
          <a:xfrm>
            <a:off x="6261830" y="2219623"/>
            <a:ext cx="243782" cy="226609"/>
          </a:xfrm>
          <a:prstGeom prst="rect">
            <a:avLst/>
          </a:prstGeom>
          <a:blipFill>
            <a:blip r:embed="rId5" cstate="print"/>
            <a:stretch>
              <a:fillRect/>
            </a:stretch>
          </a:blipFill>
        </p:spPr>
        <p:txBody>
          <a:bodyPr wrap="square" lIns="0" tIns="0" rIns="0" bIns="0" rtlCol="0"/>
          <a:lstStyle/>
          <a:p>
            <a:endParaRPr sz="1200"/>
          </a:p>
        </p:txBody>
      </p:sp>
      <p:sp>
        <p:nvSpPr>
          <p:cNvPr id="18" name="object 18"/>
          <p:cNvSpPr/>
          <p:nvPr/>
        </p:nvSpPr>
        <p:spPr>
          <a:xfrm>
            <a:off x="7460361" y="1466196"/>
            <a:ext cx="243782" cy="226609"/>
          </a:xfrm>
          <a:prstGeom prst="rect">
            <a:avLst/>
          </a:prstGeom>
          <a:blipFill>
            <a:blip r:embed="rId6" cstate="print"/>
            <a:stretch>
              <a:fillRect/>
            </a:stretch>
          </a:blipFill>
        </p:spPr>
        <p:txBody>
          <a:bodyPr wrap="square" lIns="0" tIns="0" rIns="0" bIns="0" rtlCol="0"/>
          <a:lstStyle/>
          <a:p>
            <a:endParaRPr sz="1200"/>
          </a:p>
        </p:txBody>
      </p:sp>
      <p:sp>
        <p:nvSpPr>
          <p:cNvPr id="19" name="object 19"/>
          <p:cNvSpPr/>
          <p:nvPr/>
        </p:nvSpPr>
        <p:spPr>
          <a:xfrm>
            <a:off x="6868288" y="2297442"/>
            <a:ext cx="243782" cy="226609"/>
          </a:xfrm>
          <a:prstGeom prst="rect">
            <a:avLst/>
          </a:prstGeom>
          <a:blipFill>
            <a:blip r:embed="rId7" cstate="print"/>
            <a:stretch>
              <a:fillRect/>
            </a:stretch>
          </a:blipFill>
        </p:spPr>
        <p:txBody>
          <a:bodyPr wrap="square" lIns="0" tIns="0" rIns="0" bIns="0" rtlCol="0"/>
          <a:lstStyle/>
          <a:p>
            <a:endParaRPr sz="1200"/>
          </a:p>
        </p:txBody>
      </p:sp>
      <p:sp>
        <p:nvSpPr>
          <p:cNvPr id="20" name="object 20"/>
          <p:cNvSpPr/>
          <p:nvPr/>
        </p:nvSpPr>
        <p:spPr>
          <a:xfrm>
            <a:off x="6972586" y="1681260"/>
            <a:ext cx="243782" cy="227762"/>
          </a:xfrm>
          <a:prstGeom prst="rect">
            <a:avLst/>
          </a:prstGeom>
          <a:blipFill>
            <a:blip r:embed="rId8" cstate="print"/>
            <a:stretch>
              <a:fillRect/>
            </a:stretch>
          </a:blipFill>
        </p:spPr>
        <p:txBody>
          <a:bodyPr wrap="square" lIns="0" tIns="0" rIns="0" bIns="0" rtlCol="0"/>
          <a:lstStyle/>
          <a:p>
            <a:endParaRPr sz="1200"/>
          </a:p>
        </p:txBody>
      </p:sp>
      <p:sp>
        <p:nvSpPr>
          <p:cNvPr id="21" name="object 21"/>
          <p:cNvSpPr/>
          <p:nvPr/>
        </p:nvSpPr>
        <p:spPr>
          <a:xfrm>
            <a:off x="7068502" y="2626235"/>
            <a:ext cx="242621" cy="227762"/>
          </a:xfrm>
          <a:prstGeom prst="rect">
            <a:avLst/>
          </a:prstGeom>
          <a:blipFill>
            <a:blip r:embed="rId9" cstate="print"/>
            <a:stretch>
              <a:fillRect/>
            </a:stretch>
          </a:blipFill>
        </p:spPr>
        <p:txBody>
          <a:bodyPr wrap="square" lIns="0" tIns="0" rIns="0" bIns="0" rtlCol="0"/>
          <a:lstStyle/>
          <a:p>
            <a:endParaRPr sz="1200"/>
          </a:p>
        </p:txBody>
      </p:sp>
      <p:sp>
        <p:nvSpPr>
          <p:cNvPr id="22" name="object 22"/>
          <p:cNvSpPr/>
          <p:nvPr/>
        </p:nvSpPr>
        <p:spPr>
          <a:xfrm>
            <a:off x="7962519" y="2251151"/>
            <a:ext cx="244945" cy="226609"/>
          </a:xfrm>
          <a:prstGeom prst="rect">
            <a:avLst/>
          </a:prstGeom>
          <a:blipFill>
            <a:blip r:embed="rId10" cstate="print"/>
            <a:stretch>
              <a:fillRect/>
            </a:stretch>
          </a:blipFill>
        </p:spPr>
        <p:txBody>
          <a:bodyPr wrap="square" lIns="0" tIns="0" rIns="0" bIns="0" rtlCol="0"/>
          <a:lstStyle/>
          <a:p>
            <a:endParaRPr sz="1200"/>
          </a:p>
        </p:txBody>
      </p:sp>
      <p:sp>
        <p:nvSpPr>
          <p:cNvPr id="23" name="object 23"/>
          <p:cNvSpPr/>
          <p:nvPr/>
        </p:nvSpPr>
        <p:spPr>
          <a:xfrm>
            <a:off x="8219028" y="2484217"/>
            <a:ext cx="243782" cy="227762"/>
          </a:xfrm>
          <a:prstGeom prst="rect">
            <a:avLst/>
          </a:prstGeom>
          <a:blipFill>
            <a:blip r:embed="rId11" cstate="print"/>
            <a:stretch>
              <a:fillRect/>
            </a:stretch>
          </a:blipFill>
        </p:spPr>
        <p:txBody>
          <a:bodyPr wrap="square" lIns="0" tIns="0" rIns="0" bIns="0" rtlCol="0"/>
          <a:lstStyle/>
          <a:p>
            <a:endParaRPr sz="1200"/>
          </a:p>
        </p:txBody>
      </p:sp>
      <p:sp>
        <p:nvSpPr>
          <p:cNvPr id="24" name="object 24"/>
          <p:cNvSpPr/>
          <p:nvPr/>
        </p:nvSpPr>
        <p:spPr>
          <a:xfrm>
            <a:off x="8208550" y="1419142"/>
            <a:ext cx="243782" cy="226609"/>
          </a:xfrm>
          <a:prstGeom prst="rect">
            <a:avLst/>
          </a:prstGeom>
          <a:blipFill>
            <a:blip r:embed="rId12" cstate="print"/>
            <a:stretch>
              <a:fillRect/>
            </a:stretch>
          </a:blipFill>
        </p:spPr>
        <p:txBody>
          <a:bodyPr wrap="square" lIns="0" tIns="0" rIns="0" bIns="0" rtlCol="0"/>
          <a:lstStyle/>
          <a:p>
            <a:endParaRPr sz="1200"/>
          </a:p>
        </p:txBody>
      </p:sp>
      <p:sp>
        <p:nvSpPr>
          <p:cNvPr id="27" name="object 27"/>
          <p:cNvSpPr/>
          <p:nvPr/>
        </p:nvSpPr>
        <p:spPr>
          <a:xfrm>
            <a:off x="2240279" y="5355977"/>
            <a:ext cx="371475" cy="309229"/>
          </a:xfrm>
          <a:prstGeom prst="rect">
            <a:avLst/>
          </a:prstGeom>
          <a:blipFill>
            <a:blip r:embed="rId13" cstate="print"/>
            <a:stretch>
              <a:fillRect/>
            </a:stretch>
          </a:blipFill>
        </p:spPr>
        <p:txBody>
          <a:bodyPr wrap="square" lIns="0" tIns="0" rIns="0" bIns="0" rtlCol="0"/>
          <a:lstStyle/>
          <a:p>
            <a:endParaRPr sz="1200"/>
          </a:p>
        </p:txBody>
      </p:sp>
      <p:graphicFrame>
        <p:nvGraphicFramePr>
          <p:cNvPr id="28" name="object 28"/>
          <p:cNvGraphicFramePr>
            <a:graphicFrameLocks noGrp="1"/>
          </p:cNvGraphicFramePr>
          <p:nvPr>
            <p:extLst>
              <p:ext uri="{D42A27DB-BD31-4B8C-83A1-F6EECF244321}">
                <p14:modId xmlns:p14="http://schemas.microsoft.com/office/powerpoint/2010/main" val="1942879557"/>
              </p:ext>
            </p:extLst>
          </p:nvPr>
        </p:nvGraphicFramePr>
        <p:xfrm>
          <a:off x="1321785" y="5517274"/>
          <a:ext cx="5086825" cy="742739"/>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524">
                  <a:extLst>
                    <a:ext uri="{9D8B030D-6E8A-4147-A177-3AD203B41FA5}">
                      <a16:colId xmlns:a16="http://schemas.microsoft.com/office/drawing/2014/main" val="20001"/>
                    </a:ext>
                  </a:extLst>
                </a:gridCol>
                <a:gridCol w="684371">
                  <a:extLst>
                    <a:ext uri="{9D8B030D-6E8A-4147-A177-3AD203B41FA5}">
                      <a16:colId xmlns:a16="http://schemas.microsoft.com/office/drawing/2014/main" val="20002"/>
                    </a:ext>
                  </a:extLst>
                </a:gridCol>
                <a:gridCol w="740569">
                  <a:extLst>
                    <a:ext uri="{9D8B030D-6E8A-4147-A177-3AD203B41FA5}">
                      <a16:colId xmlns:a16="http://schemas.microsoft.com/office/drawing/2014/main" val="20003"/>
                    </a:ext>
                  </a:extLst>
                </a:gridCol>
                <a:gridCol w="700564">
                  <a:extLst>
                    <a:ext uri="{9D8B030D-6E8A-4147-A177-3AD203B41FA5}">
                      <a16:colId xmlns:a16="http://schemas.microsoft.com/office/drawing/2014/main" val="20004"/>
                    </a:ext>
                  </a:extLst>
                </a:gridCol>
                <a:gridCol w="753427">
                  <a:extLst>
                    <a:ext uri="{9D8B030D-6E8A-4147-A177-3AD203B41FA5}">
                      <a16:colId xmlns:a16="http://schemas.microsoft.com/office/drawing/2014/main" val="20005"/>
                    </a:ext>
                  </a:extLst>
                </a:gridCol>
                <a:gridCol w="712469">
                  <a:extLst>
                    <a:ext uri="{9D8B030D-6E8A-4147-A177-3AD203B41FA5}">
                      <a16:colId xmlns:a16="http://schemas.microsoft.com/office/drawing/2014/main" val="20006"/>
                    </a:ext>
                  </a:extLst>
                </a:gridCol>
              </a:tblGrid>
              <a:tr h="376113">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399415">
                        <a:lnSpc>
                          <a:spcPct val="100000"/>
                        </a:lnSpc>
                        <a:spcBef>
                          <a:spcPts val="705"/>
                        </a:spcBef>
                      </a:pPr>
                      <a:r>
                        <a:rPr sz="1500" b="1" dirty="0">
                          <a:solidFill>
                            <a:srgbClr val="FFFFFF"/>
                          </a:solidFill>
                          <a:latin typeface="微軟正黑體"/>
                          <a:cs typeface="微軟正黑體"/>
                        </a:rPr>
                        <a:t>1</a:t>
                      </a:r>
                      <a:endParaRPr sz="1500">
                        <a:latin typeface="微軟正黑體"/>
                        <a:cs typeface="微軟正黑體"/>
                      </a:endParaRPr>
                    </a:p>
                  </a:txBody>
                  <a:tcPr marL="0" marR="0" marT="67151" marB="0">
                    <a:lnT w="76200">
                      <a:solidFill>
                        <a:srgbClr val="006FC0"/>
                      </a:solidFill>
                      <a:prstDash val="solid"/>
                    </a:lnT>
                    <a:solidFill>
                      <a:srgbClr val="000000"/>
                    </a:solidFill>
                  </a:tcPr>
                </a:tc>
                <a:tc>
                  <a:txBody>
                    <a:bodyPr/>
                    <a:lstStyle/>
                    <a:p>
                      <a:pPr marR="46355" algn="ctr">
                        <a:lnSpc>
                          <a:spcPct val="100000"/>
                        </a:lnSpc>
                        <a:spcBef>
                          <a:spcPts val="705"/>
                        </a:spcBef>
                      </a:pPr>
                      <a:r>
                        <a:rPr sz="1500" b="1" dirty="0">
                          <a:solidFill>
                            <a:srgbClr val="FFFFFF"/>
                          </a:solidFill>
                          <a:latin typeface="微軟正黑體"/>
                          <a:cs typeface="微軟正黑體"/>
                        </a:rPr>
                        <a:t>2</a:t>
                      </a:r>
                      <a:endParaRPr sz="1500">
                        <a:latin typeface="微軟正黑體"/>
                        <a:cs typeface="微軟正黑體"/>
                      </a:endParaRPr>
                    </a:p>
                  </a:txBody>
                  <a:tcPr marL="0" marR="0" marT="67151" marB="0">
                    <a:solidFill>
                      <a:srgbClr val="000000"/>
                    </a:solidFill>
                  </a:tcPr>
                </a:tc>
                <a:tc>
                  <a:txBody>
                    <a:bodyPr/>
                    <a:lstStyle/>
                    <a:p>
                      <a:pPr marR="7620" algn="ctr">
                        <a:lnSpc>
                          <a:spcPct val="100000"/>
                        </a:lnSpc>
                        <a:spcBef>
                          <a:spcPts val="705"/>
                        </a:spcBef>
                      </a:pPr>
                      <a:r>
                        <a:rPr sz="1500" b="1" dirty="0">
                          <a:solidFill>
                            <a:srgbClr val="FFFFFF"/>
                          </a:solidFill>
                          <a:latin typeface="微軟正黑體"/>
                          <a:cs typeface="微軟正黑體"/>
                        </a:rPr>
                        <a:t>3</a:t>
                      </a:r>
                      <a:endParaRPr sz="1500">
                        <a:latin typeface="微軟正黑體"/>
                        <a:cs typeface="微軟正黑體"/>
                      </a:endParaRPr>
                    </a:p>
                  </a:txBody>
                  <a:tcPr marL="0" marR="0" marT="67151" marB="0">
                    <a:solidFill>
                      <a:srgbClr val="000000"/>
                    </a:solidFill>
                  </a:tcPr>
                </a:tc>
                <a:tc>
                  <a:txBody>
                    <a:bodyPr/>
                    <a:lstStyle/>
                    <a:p>
                      <a:pPr marR="382270" algn="r">
                        <a:lnSpc>
                          <a:spcPct val="100000"/>
                        </a:lnSpc>
                        <a:spcBef>
                          <a:spcPts val="705"/>
                        </a:spcBef>
                      </a:pPr>
                      <a:r>
                        <a:rPr sz="1500" b="1" dirty="0">
                          <a:solidFill>
                            <a:srgbClr val="FFFFFF"/>
                          </a:solidFill>
                          <a:latin typeface="微軟正黑體"/>
                          <a:cs typeface="微軟正黑體"/>
                        </a:rPr>
                        <a:t>4</a:t>
                      </a:r>
                      <a:endParaRPr sz="1500">
                        <a:latin typeface="微軟正黑體"/>
                        <a:cs typeface="微軟正黑體"/>
                      </a:endParaRPr>
                    </a:p>
                  </a:txBody>
                  <a:tcPr marL="0" marR="0" marT="67151" marB="0">
                    <a:solidFill>
                      <a:srgbClr val="000000"/>
                    </a:solidFill>
                  </a:tcPr>
                </a:tc>
                <a:tc>
                  <a:txBody>
                    <a:bodyPr/>
                    <a:lstStyle/>
                    <a:p>
                      <a:pPr marL="635" algn="ctr">
                        <a:lnSpc>
                          <a:spcPct val="100000"/>
                        </a:lnSpc>
                        <a:spcBef>
                          <a:spcPts val="705"/>
                        </a:spcBef>
                      </a:pPr>
                      <a:r>
                        <a:rPr sz="1500" b="1" dirty="0">
                          <a:solidFill>
                            <a:srgbClr val="FFFFFF"/>
                          </a:solidFill>
                          <a:latin typeface="微軟正黑體"/>
                          <a:cs typeface="微軟正黑體"/>
                        </a:rPr>
                        <a:t>5</a:t>
                      </a:r>
                      <a:endParaRPr sz="1500">
                        <a:latin typeface="微軟正黑體"/>
                        <a:cs typeface="微軟正黑體"/>
                      </a:endParaRPr>
                    </a:p>
                  </a:txBody>
                  <a:tcPr marL="0" marR="0" marT="67151" marB="0">
                    <a:solidFill>
                      <a:srgbClr val="000000"/>
                    </a:solidFill>
                  </a:tcPr>
                </a:tc>
                <a:tc>
                  <a:txBody>
                    <a:bodyPr/>
                    <a:lstStyle/>
                    <a:p>
                      <a:pPr marL="391160">
                        <a:lnSpc>
                          <a:spcPct val="100000"/>
                        </a:lnSpc>
                        <a:spcBef>
                          <a:spcPts val="705"/>
                        </a:spcBef>
                      </a:pPr>
                      <a:r>
                        <a:rPr sz="1500" b="1" dirty="0">
                          <a:solidFill>
                            <a:srgbClr val="FFFFFF"/>
                          </a:solidFill>
                          <a:latin typeface="微軟正黑體"/>
                          <a:cs typeface="微軟正黑體"/>
                        </a:rPr>
                        <a:t>6</a:t>
                      </a:r>
                      <a:endParaRPr sz="1500">
                        <a:latin typeface="微軟正黑體"/>
                        <a:cs typeface="微軟正黑體"/>
                      </a:endParaRPr>
                    </a:p>
                  </a:txBody>
                  <a:tcPr marL="0" marR="0" marT="67151" marB="0">
                    <a:solidFill>
                      <a:srgbClr val="000000"/>
                    </a:solidFill>
                  </a:tcPr>
                </a:tc>
                <a:extLst>
                  <a:ext uri="{0D108BD9-81ED-4DB2-BD59-A6C34878D82A}">
                    <a16:rowId xmlns:a16="http://schemas.microsoft.com/office/drawing/2014/main" val="10000"/>
                  </a:ext>
                </a:extLst>
              </a:tr>
              <a:tr h="366626">
                <a:tc>
                  <a:txBody>
                    <a:bodyPr/>
                    <a:lstStyle/>
                    <a:p>
                      <a:pPr marL="229235">
                        <a:lnSpc>
                          <a:spcPct val="100000"/>
                        </a:lnSpc>
                        <a:spcBef>
                          <a:spcPts val="655"/>
                        </a:spcBef>
                      </a:pPr>
                      <a:r>
                        <a:rPr sz="1500" dirty="0">
                          <a:latin typeface="微軟正黑體"/>
                          <a:cs typeface="微軟正黑體"/>
                        </a:rPr>
                        <a:t>距離</a:t>
                      </a:r>
                      <a:endParaRPr sz="1500">
                        <a:latin typeface="微軟正黑體"/>
                        <a:cs typeface="微軟正黑體"/>
                      </a:endParaRPr>
                    </a:p>
                  </a:txBody>
                  <a:tcPr marL="0" marR="0" marT="62389" marB="0">
                    <a:lnL w="12700">
                      <a:solidFill>
                        <a:srgbClr val="000000"/>
                      </a:solidFill>
                      <a:prstDash val="solid"/>
                    </a:lnL>
                    <a:lnB w="12700">
                      <a:solidFill>
                        <a:srgbClr val="000000"/>
                      </a:solidFill>
                      <a:prstDash val="solid"/>
                    </a:lnB>
                  </a:tcPr>
                </a:tc>
                <a:tc>
                  <a:txBody>
                    <a:bodyPr/>
                    <a:lstStyle/>
                    <a:p>
                      <a:pPr marL="399415">
                        <a:lnSpc>
                          <a:spcPct val="100000"/>
                        </a:lnSpc>
                        <a:spcBef>
                          <a:spcPts val="655"/>
                        </a:spcBef>
                      </a:pPr>
                      <a:r>
                        <a:rPr sz="1500" b="1" dirty="0">
                          <a:solidFill>
                            <a:srgbClr val="006FC0"/>
                          </a:solidFill>
                          <a:latin typeface="微軟正黑體"/>
                          <a:cs typeface="微軟正黑體"/>
                        </a:rPr>
                        <a:t>0</a:t>
                      </a:r>
                      <a:endParaRPr sz="1500">
                        <a:latin typeface="微軟正黑體"/>
                        <a:cs typeface="微軟正黑體"/>
                      </a:endParaRPr>
                    </a:p>
                  </a:txBody>
                  <a:tcPr marL="0" marR="0" marT="62389" marB="0">
                    <a:lnB w="76200">
                      <a:solidFill>
                        <a:srgbClr val="006FC0"/>
                      </a:solidFill>
                      <a:prstDash val="solid"/>
                    </a:lnB>
                  </a:tcPr>
                </a:tc>
                <a:tc>
                  <a:txBody>
                    <a:bodyPr/>
                    <a:lstStyle/>
                    <a:p>
                      <a:pPr marR="49530" algn="ctr">
                        <a:lnSpc>
                          <a:spcPct val="100000"/>
                        </a:lnSpc>
                        <a:spcBef>
                          <a:spcPts val="655"/>
                        </a:spcBef>
                      </a:pPr>
                      <a:r>
                        <a:rPr sz="1500" dirty="0">
                          <a:latin typeface="微軟正黑體"/>
                          <a:cs typeface="微軟正黑體"/>
                        </a:rPr>
                        <a:t>10</a:t>
                      </a:r>
                      <a:endParaRPr sz="1500">
                        <a:latin typeface="微軟正黑體"/>
                        <a:cs typeface="微軟正黑體"/>
                      </a:endParaRPr>
                    </a:p>
                  </a:txBody>
                  <a:tcPr marL="0" marR="0" marT="62389" marB="0">
                    <a:lnB w="12700">
                      <a:solidFill>
                        <a:srgbClr val="000000"/>
                      </a:solidFill>
                      <a:prstDash val="solid"/>
                    </a:lnB>
                  </a:tcPr>
                </a:tc>
                <a:tc>
                  <a:txBody>
                    <a:bodyPr/>
                    <a:lstStyle/>
                    <a:p>
                      <a:pPr marR="10160" algn="ctr">
                        <a:lnSpc>
                          <a:spcPct val="100000"/>
                        </a:lnSpc>
                        <a:spcBef>
                          <a:spcPts val="655"/>
                        </a:spcBef>
                      </a:pPr>
                      <a:r>
                        <a:rPr sz="1500" dirty="0">
                          <a:latin typeface="微軟正黑體"/>
                          <a:cs typeface="微軟正黑體"/>
                        </a:rPr>
                        <a:t>20</a:t>
                      </a:r>
                      <a:endParaRPr sz="1500">
                        <a:latin typeface="微軟正黑體"/>
                        <a:cs typeface="微軟正黑體"/>
                      </a:endParaRPr>
                    </a:p>
                  </a:txBody>
                  <a:tcPr marL="0" marR="0" marT="62389" marB="0">
                    <a:lnB w="12700">
                      <a:solidFill>
                        <a:srgbClr val="000000"/>
                      </a:solidFill>
                      <a:prstDash val="solid"/>
                    </a:lnB>
                  </a:tcPr>
                </a:tc>
                <a:tc>
                  <a:txBody>
                    <a:bodyPr/>
                    <a:lstStyle/>
                    <a:p>
                      <a:pPr marR="345440" algn="r">
                        <a:lnSpc>
                          <a:spcPct val="100000"/>
                        </a:lnSpc>
                        <a:spcBef>
                          <a:spcPts val="655"/>
                        </a:spcBef>
                      </a:pPr>
                      <a:r>
                        <a:rPr sz="1500" dirty="0">
                          <a:latin typeface="微軟正黑體"/>
                          <a:cs typeface="微軟正黑體"/>
                        </a:rPr>
                        <a:t>∞</a:t>
                      </a:r>
                      <a:endParaRPr sz="1500">
                        <a:latin typeface="微軟正黑體"/>
                        <a:cs typeface="微軟正黑體"/>
                      </a:endParaRPr>
                    </a:p>
                  </a:txBody>
                  <a:tcPr marL="0" marR="0" marT="62389" marB="0">
                    <a:lnB w="12700">
                      <a:solidFill>
                        <a:srgbClr val="000000"/>
                      </a:solidFill>
                      <a:prstDash val="solid"/>
                    </a:lnB>
                  </a:tcPr>
                </a:tc>
                <a:tc>
                  <a:txBody>
                    <a:bodyPr/>
                    <a:lstStyle/>
                    <a:p>
                      <a:pPr algn="ctr">
                        <a:lnSpc>
                          <a:spcPct val="100000"/>
                        </a:lnSpc>
                        <a:spcBef>
                          <a:spcPts val="655"/>
                        </a:spcBef>
                      </a:pPr>
                      <a:r>
                        <a:rPr sz="1500" dirty="0">
                          <a:latin typeface="微軟正黑體"/>
                          <a:cs typeface="微軟正黑體"/>
                        </a:rPr>
                        <a:t>20</a:t>
                      </a:r>
                      <a:endParaRPr sz="1500">
                        <a:latin typeface="微軟正黑體"/>
                        <a:cs typeface="微軟正黑體"/>
                      </a:endParaRPr>
                    </a:p>
                  </a:txBody>
                  <a:tcPr marL="0" marR="0" marT="62389" marB="0">
                    <a:lnB w="12700">
                      <a:solidFill>
                        <a:srgbClr val="000000"/>
                      </a:solidFill>
                      <a:prstDash val="solid"/>
                    </a:lnB>
                  </a:tcPr>
                </a:tc>
                <a:tc>
                  <a:txBody>
                    <a:bodyPr/>
                    <a:lstStyle/>
                    <a:p>
                      <a:pPr marL="354330">
                        <a:lnSpc>
                          <a:spcPct val="100000"/>
                        </a:lnSpc>
                        <a:spcBef>
                          <a:spcPts val="655"/>
                        </a:spcBef>
                      </a:pPr>
                      <a:r>
                        <a:rPr sz="1500" dirty="0">
                          <a:latin typeface="微軟正黑體"/>
                          <a:cs typeface="微軟正黑體"/>
                        </a:rPr>
                        <a:t>∞</a:t>
                      </a:r>
                      <a:endParaRPr sz="1500">
                        <a:latin typeface="微軟正黑體"/>
                        <a:cs typeface="微軟正黑體"/>
                      </a:endParaRPr>
                    </a:p>
                  </a:txBody>
                  <a:tcPr marL="0" marR="0" marT="62389"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9" name="object 29"/>
          <p:cNvSpPr/>
          <p:nvPr/>
        </p:nvSpPr>
        <p:spPr>
          <a:xfrm>
            <a:off x="5197698" y="4357387"/>
            <a:ext cx="381124" cy="381124"/>
          </a:xfrm>
          <a:prstGeom prst="rect">
            <a:avLst/>
          </a:prstGeom>
          <a:blipFill>
            <a:blip r:embed="rId14" cstate="print"/>
            <a:stretch>
              <a:fillRect/>
            </a:stretch>
          </a:blipFill>
        </p:spPr>
        <p:txBody>
          <a:bodyPr wrap="square" lIns="0" tIns="0" rIns="0" bIns="0" rtlCol="0"/>
          <a:lstStyle/>
          <a:p>
            <a:endParaRPr sz="1200"/>
          </a:p>
        </p:txBody>
      </p:sp>
      <p:sp>
        <p:nvSpPr>
          <p:cNvPr id="30" name="object 30"/>
          <p:cNvSpPr/>
          <p:nvPr/>
        </p:nvSpPr>
        <p:spPr>
          <a:xfrm>
            <a:off x="5133879" y="6216238"/>
            <a:ext cx="381124" cy="381114"/>
          </a:xfrm>
          <a:prstGeom prst="rect">
            <a:avLst/>
          </a:prstGeom>
          <a:blipFill>
            <a:blip r:embed="rId14" cstate="print"/>
            <a:stretch>
              <a:fillRect/>
            </a:stretch>
          </a:blipFill>
        </p:spPr>
        <p:txBody>
          <a:bodyPr wrap="square" lIns="0" tIns="0" rIns="0" bIns="0" rtlCol="0"/>
          <a:lstStyle/>
          <a:p>
            <a:endParaRPr sz="1200"/>
          </a:p>
        </p:txBody>
      </p:sp>
      <p:sp>
        <p:nvSpPr>
          <p:cNvPr id="33" name="標題 32">
            <a:extLst>
              <a:ext uri="{FF2B5EF4-FFF2-40B4-BE49-F238E27FC236}">
                <a16:creationId xmlns:a16="http://schemas.microsoft.com/office/drawing/2014/main" id="{80B12EAF-0326-4018-B802-BD71FDC0A82F}"/>
              </a:ext>
            </a:extLst>
          </p:cNvPr>
          <p:cNvSpPr>
            <a:spLocks noGrp="1"/>
          </p:cNvSpPr>
          <p:nvPr>
            <p:ph type="title"/>
          </p:nvPr>
        </p:nvSpPr>
        <p:spPr/>
        <p:txBody>
          <a:bodyPr>
            <a:normAutofit/>
          </a:bodyPr>
          <a:lstStyle/>
          <a:p>
            <a:r>
              <a:rPr lang="en-US" altLang="zh-TW" sz="2000" dirty="0"/>
              <a:t>Bellman-Ford </a:t>
            </a:r>
            <a:r>
              <a:rPr lang="zh-TW" altLang="en-US" sz="2000" dirty="0"/>
              <a:t>演算法</a:t>
            </a:r>
            <a:r>
              <a:rPr lang="en-US" altLang="zh-TW" sz="2000" dirty="0"/>
              <a:t>– </a:t>
            </a:r>
            <a:r>
              <a:rPr lang="zh-TW" altLang="en-US" sz="2000" dirty="0"/>
              <a:t>步驟 </a:t>
            </a:r>
            <a:r>
              <a:rPr lang="en-US" altLang="zh-TW" sz="2000" dirty="0"/>
              <a:t>2</a:t>
            </a:r>
            <a:endParaRPr lang="zh-TW"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4"/>
          <p:cNvGraphicFramePr>
            <a:graphicFrameLocks noGrp="1"/>
          </p:cNvGraphicFramePr>
          <p:nvPr/>
        </p:nvGraphicFramePr>
        <p:xfrm>
          <a:off x="1216437" y="2962655"/>
          <a:ext cx="5086826" cy="742855"/>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524">
                  <a:extLst>
                    <a:ext uri="{9D8B030D-6E8A-4147-A177-3AD203B41FA5}">
                      <a16:colId xmlns:a16="http://schemas.microsoft.com/office/drawing/2014/main" val="20001"/>
                    </a:ext>
                  </a:extLst>
                </a:gridCol>
                <a:gridCol w="684371">
                  <a:extLst>
                    <a:ext uri="{9D8B030D-6E8A-4147-A177-3AD203B41FA5}">
                      <a16:colId xmlns:a16="http://schemas.microsoft.com/office/drawing/2014/main" val="20002"/>
                    </a:ext>
                  </a:extLst>
                </a:gridCol>
                <a:gridCol w="726757">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40569">
                  <a:extLst>
                    <a:ext uri="{9D8B030D-6E8A-4147-A177-3AD203B41FA5}">
                      <a16:colId xmlns:a16="http://schemas.microsoft.com/office/drawing/2014/main" val="20005"/>
                    </a:ext>
                  </a:extLst>
                </a:gridCol>
                <a:gridCol w="712946">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35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R="7620"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R="762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713">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marR="48895" algn="ctr">
                        <a:lnSpc>
                          <a:spcPct val="100000"/>
                        </a:lnSpc>
                        <a:spcBef>
                          <a:spcPts val="650"/>
                        </a:spcBef>
                      </a:pPr>
                      <a:r>
                        <a:rPr sz="1500" dirty="0">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40</a:t>
                      </a:r>
                      <a:endParaRPr sz="1500">
                        <a:latin typeface="微軟正黑體"/>
                        <a:cs typeface="微軟正黑體"/>
                      </a:endParaRPr>
                    </a:p>
                  </a:txBody>
                  <a:tcPr marL="0" marR="0" marT="61913" marB="0">
                    <a:lnB w="12700">
                      <a:solidFill>
                        <a:srgbClr val="000000"/>
                      </a:solidFill>
                      <a:prstDash val="solid"/>
                    </a:lnB>
                  </a:tcPr>
                </a:tc>
                <a:tc>
                  <a:txBody>
                    <a:bodyPr/>
                    <a:lstStyle/>
                    <a:p>
                      <a:pPr marR="11430"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R="7620" algn="ctr">
                        <a:lnSpc>
                          <a:spcPct val="100000"/>
                        </a:lnSpc>
                        <a:spcBef>
                          <a:spcPts val="650"/>
                        </a:spcBef>
                      </a:pPr>
                      <a:r>
                        <a:rPr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8" name="object 28"/>
          <p:cNvGraphicFramePr>
            <a:graphicFrameLocks noGrp="1"/>
          </p:cNvGraphicFramePr>
          <p:nvPr>
            <p:extLst>
              <p:ext uri="{D42A27DB-BD31-4B8C-83A1-F6EECF244321}">
                <p14:modId xmlns:p14="http://schemas.microsoft.com/office/powerpoint/2010/main" val="1167258342"/>
              </p:ext>
            </p:extLst>
          </p:nvPr>
        </p:nvGraphicFramePr>
        <p:xfrm>
          <a:off x="1264253" y="4557331"/>
          <a:ext cx="5083014" cy="742778"/>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047">
                  <a:extLst>
                    <a:ext uri="{9D8B030D-6E8A-4147-A177-3AD203B41FA5}">
                      <a16:colId xmlns:a16="http://schemas.microsoft.com/office/drawing/2014/main" val="20001"/>
                    </a:ext>
                  </a:extLst>
                </a:gridCol>
                <a:gridCol w="683419">
                  <a:extLst>
                    <a:ext uri="{9D8B030D-6E8A-4147-A177-3AD203B41FA5}">
                      <a16:colId xmlns:a16="http://schemas.microsoft.com/office/drawing/2014/main" val="20002"/>
                    </a:ext>
                  </a:extLst>
                </a:gridCol>
                <a:gridCol w="726281">
                  <a:extLst>
                    <a:ext uri="{9D8B030D-6E8A-4147-A177-3AD203B41FA5}">
                      <a16:colId xmlns:a16="http://schemas.microsoft.com/office/drawing/2014/main" val="20003"/>
                    </a:ext>
                  </a:extLst>
                </a:gridCol>
                <a:gridCol w="726281">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5804">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990"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36">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marR="48895" algn="ctr">
                        <a:lnSpc>
                          <a:spcPct val="100000"/>
                        </a:lnSpc>
                        <a:spcBef>
                          <a:spcPts val="650"/>
                        </a:spcBef>
                      </a:pPr>
                      <a:r>
                        <a:rPr sz="1500" dirty="0">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40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R="7620" algn="ctr">
                        <a:lnSpc>
                          <a:spcPct val="100000"/>
                        </a:lnSpc>
                        <a:spcBef>
                          <a:spcPts val="650"/>
                        </a:spcBef>
                      </a:pPr>
                      <a:r>
                        <a:rPr lang="zh-TW" altLang="en-US"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p:nvPr/>
        </p:nvSpPr>
        <p:spPr>
          <a:xfrm>
            <a:off x="687704" y="4128802"/>
            <a:ext cx="5855018" cy="332303"/>
          </a:xfrm>
          <a:prstGeom prst="rect">
            <a:avLst/>
          </a:prstGeom>
        </p:spPr>
        <p:txBody>
          <a:bodyPr vert="horz" wrap="square" lIns="0" tIns="9049" rIns="0" bIns="0" rtlCol="0">
            <a:spAutoFit/>
          </a:bodyPr>
          <a:lstStyle/>
          <a:p>
            <a:pPr marL="180975" indent="-171450">
              <a:spcBef>
                <a:spcPts val="71"/>
              </a:spcBef>
              <a:buFont typeface="Arial"/>
              <a:buChar char="•"/>
              <a:tabLst>
                <a:tab pos="180975" algn="l"/>
              </a:tabLst>
            </a:pPr>
            <a:r>
              <a:rPr sz="2100" spc="-4" dirty="0">
                <a:latin typeface="微軟正黑體"/>
                <a:cs typeface="微軟正黑體"/>
              </a:rPr>
              <a:t>加入第</a:t>
            </a:r>
            <a:r>
              <a:rPr sz="2100" spc="-19" dirty="0">
                <a:latin typeface="微軟正黑體"/>
                <a:cs typeface="微軟正黑體"/>
              </a:rPr>
              <a:t> </a:t>
            </a:r>
            <a:r>
              <a:rPr sz="2100" spc="-4" dirty="0">
                <a:latin typeface="微軟正黑體"/>
                <a:cs typeface="微軟正黑體"/>
              </a:rPr>
              <a:t>6 </a:t>
            </a:r>
            <a:r>
              <a:rPr sz="2100" spc="-4" dirty="0" err="1">
                <a:latin typeface="微軟正黑體"/>
                <a:cs typeface="微軟正黑體"/>
              </a:rPr>
              <a:t>條邊</a:t>
            </a:r>
            <a:r>
              <a:rPr sz="2100" spc="-4" dirty="0">
                <a:latin typeface="微軟正黑體"/>
                <a:cs typeface="微軟正黑體"/>
              </a:rPr>
              <a:t>：</a:t>
            </a:r>
            <a:r>
              <a:rPr lang="zh-TW" altLang="en-US" sz="2100" spc="-4" dirty="0">
                <a:latin typeface="微軟正黑體"/>
                <a:cs typeface="微軟正黑體"/>
              </a:rPr>
              <a:t>沒有更新</a:t>
            </a:r>
            <a:endParaRPr sz="2100" dirty="0">
              <a:latin typeface="微軟正黑體"/>
              <a:cs typeface="微軟正黑體"/>
            </a:endParaRPr>
          </a:p>
        </p:txBody>
      </p:sp>
      <p:sp>
        <p:nvSpPr>
          <p:cNvPr id="3" name="object 3"/>
          <p:cNvSpPr/>
          <p:nvPr/>
        </p:nvSpPr>
        <p:spPr>
          <a:xfrm>
            <a:off x="6342887" y="1702089"/>
            <a:ext cx="257889" cy="230438"/>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5833776" y="1887665"/>
            <a:ext cx="394430" cy="373951"/>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5829014" y="1308973"/>
            <a:ext cx="3325701" cy="1508188"/>
          </a:xfrm>
          <a:prstGeom prst="rect">
            <a:avLst/>
          </a:prstGeom>
          <a:blipFill>
            <a:blip r:embed="rId4" cstate="print"/>
            <a:stretch>
              <a:fillRect/>
            </a:stretch>
          </a:blipFill>
        </p:spPr>
        <p:txBody>
          <a:bodyPr wrap="square" lIns="0" tIns="0" rIns="0" bIns="0" rtlCol="0"/>
          <a:lstStyle/>
          <a:p>
            <a:endParaRPr sz="1350"/>
          </a:p>
        </p:txBody>
      </p:sp>
      <p:sp>
        <p:nvSpPr>
          <p:cNvPr id="6" name="object 6"/>
          <p:cNvSpPr txBox="1">
            <a:spLocks noGrp="1"/>
          </p:cNvSpPr>
          <p:nvPr>
            <p:ph type="title"/>
          </p:nvPr>
        </p:nvSpPr>
        <p:spPr/>
        <p:txBody>
          <a:bodyPr/>
          <a:lstStyle/>
          <a:p>
            <a:r>
              <a:rPr lang="en-US" dirty="0"/>
              <a:t>Bellman-Ford </a:t>
            </a:r>
            <a:r>
              <a:rPr lang="zh-TW" altLang="en-US" dirty="0"/>
              <a:t>演算法</a:t>
            </a:r>
            <a:r>
              <a:rPr lang="en-US" altLang="zh-TW" dirty="0"/>
              <a:t>– </a:t>
            </a:r>
            <a:r>
              <a:rPr lang="zh-TW" altLang="en-US" dirty="0"/>
              <a:t>步驟</a:t>
            </a:r>
            <a:r>
              <a:rPr lang="en-US" altLang="zh-TW" dirty="0"/>
              <a:t>2(3)</a:t>
            </a:r>
          </a:p>
        </p:txBody>
      </p:sp>
      <p:sp>
        <p:nvSpPr>
          <p:cNvPr id="7" name="object 7"/>
          <p:cNvSpPr txBox="1"/>
          <p:nvPr/>
        </p:nvSpPr>
        <p:spPr>
          <a:xfrm>
            <a:off x="6635401" y="135702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8" name="object 8"/>
          <p:cNvSpPr txBox="1"/>
          <p:nvPr/>
        </p:nvSpPr>
        <p:spPr>
          <a:xfrm>
            <a:off x="687704" y="2595620"/>
            <a:ext cx="6126480" cy="332303"/>
          </a:xfrm>
          <a:prstGeom prst="rect">
            <a:avLst/>
          </a:prstGeom>
        </p:spPr>
        <p:txBody>
          <a:bodyPr vert="horz" wrap="square" lIns="0" tIns="9049" rIns="0" bIns="0" rtlCol="0">
            <a:spAutoFit/>
          </a:bodyPr>
          <a:lstStyle/>
          <a:p>
            <a:pPr marL="180975" indent="-171450">
              <a:spcBef>
                <a:spcPts val="71"/>
              </a:spcBef>
              <a:buFont typeface="Arial"/>
              <a:buChar char="•"/>
              <a:tabLst>
                <a:tab pos="180975" algn="l"/>
                <a:tab pos="5980271" algn="l"/>
              </a:tabLst>
            </a:pPr>
            <a:r>
              <a:rPr sz="2100" spc="-4" dirty="0">
                <a:latin typeface="微軟正黑體"/>
                <a:cs typeface="微軟正黑體"/>
              </a:rPr>
              <a:t>加入第</a:t>
            </a:r>
            <a:r>
              <a:rPr sz="2100" spc="-8" dirty="0">
                <a:latin typeface="微軟正黑體"/>
                <a:cs typeface="微軟正黑體"/>
              </a:rPr>
              <a:t> </a:t>
            </a:r>
            <a:r>
              <a:rPr sz="2100" spc="-4" dirty="0">
                <a:latin typeface="微軟正黑體"/>
                <a:cs typeface="微軟正黑體"/>
              </a:rPr>
              <a:t>5</a:t>
            </a:r>
            <a:r>
              <a:rPr sz="2100" spc="4" dirty="0">
                <a:latin typeface="微軟正黑體"/>
                <a:cs typeface="微軟正黑體"/>
              </a:rPr>
              <a:t> </a:t>
            </a:r>
            <a:r>
              <a:rPr sz="2100" spc="-4" dirty="0">
                <a:latin typeface="微軟正黑體"/>
                <a:cs typeface="微軟正黑體"/>
              </a:rPr>
              <a:t>條邊：降低節點</a:t>
            </a:r>
            <a:r>
              <a:rPr sz="2100" spc="11" dirty="0">
                <a:latin typeface="微軟正黑體"/>
                <a:cs typeface="微軟正黑體"/>
              </a:rPr>
              <a:t> </a:t>
            </a:r>
            <a:r>
              <a:rPr sz="2100" spc="-4" dirty="0">
                <a:latin typeface="微軟正黑體"/>
                <a:cs typeface="微軟正黑體"/>
              </a:rPr>
              <a:t>3</a:t>
            </a:r>
            <a:r>
              <a:rPr sz="2100" spc="4" dirty="0">
                <a:latin typeface="微軟正黑體"/>
                <a:cs typeface="微軟正黑體"/>
              </a:rPr>
              <a:t> </a:t>
            </a:r>
            <a:r>
              <a:rPr sz="2100" spc="-4" dirty="0">
                <a:latin typeface="微軟正黑體"/>
                <a:cs typeface="微軟正黑體"/>
              </a:rPr>
              <a:t>到節點</a:t>
            </a:r>
            <a:r>
              <a:rPr sz="2100" dirty="0">
                <a:latin typeface="微軟正黑體"/>
                <a:cs typeface="微軟正黑體"/>
              </a:rPr>
              <a:t> </a:t>
            </a:r>
            <a:r>
              <a:rPr sz="2100" spc="-4" dirty="0">
                <a:latin typeface="微軟正黑體"/>
                <a:cs typeface="微軟正黑體"/>
              </a:rPr>
              <a:t>4</a:t>
            </a:r>
            <a:r>
              <a:rPr sz="2100" spc="4" dirty="0">
                <a:latin typeface="微軟正黑體"/>
                <a:cs typeface="微軟正黑體"/>
              </a:rPr>
              <a:t> </a:t>
            </a:r>
            <a:r>
              <a:rPr sz="2100" spc="-4" dirty="0">
                <a:latin typeface="微軟正黑體"/>
                <a:cs typeface="微軟正黑體"/>
              </a:rPr>
              <a:t>的路徑距離</a:t>
            </a:r>
            <a:r>
              <a:rPr sz="2100" dirty="0">
                <a:latin typeface="微軟正黑體"/>
                <a:cs typeface="微軟正黑體"/>
              </a:rPr>
              <a:t>	</a:t>
            </a:r>
            <a:r>
              <a:rPr sz="2700" b="1" baseline="40509" dirty="0">
                <a:latin typeface="微軟正黑體"/>
                <a:cs typeface="微軟正黑體"/>
              </a:rPr>
              <a:t>2</a:t>
            </a:r>
            <a:endParaRPr sz="2700" baseline="40509">
              <a:latin typeface="微軟正黑體"/>
              <a:cs typeface="微軟正黑體"/>
            </a:endParaRPr>
          </a:p>
        </p:txBody>
      </p:sp>
      <p:sp>
        <p:nvSpPr>
          <p:cNvPr id="9" name="object 9"/>
          <p:cNvSpPr txBox="1"/>
          <p:nvPr/>
        </p:nvSpPr>
        <p:spPr>
          <a:xfrm>
            <a:off x="8869489" y="184028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0" name="object 10"/>
          <p:cNvSpPr txBox="1"/>
          <p:nvPr/>
        </p:nvSpPr>
        <p:spPr>
          <a:xfrm>
            <a:off x="7884033" y="1353179"/>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1" name="object 11"/>
          <p:cNvSpPr txBox="1"/>
          <p:nvPr/>
        </p:nvSpPr>
        <p:spPr>
          <a:xfrm>
            <a:off x="7892224" y="245611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2" name="object 12"/>
          <p:cNvSpPr txBox="1"/>
          <p:nvPr/>
        </p:nvSpPr>
        <p:spPr>
          <a:xfrm>
            <a:off x="7225475" y="2418683"/>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3" name="object 13"/>
          <p:cNvSpPr txBox="1"/>
          <p:nvPr/>
        </p:nvSpPr>
        <p:spPr>
          <a:xfrm>
            <a:off x="7754948" y="1955768"/>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4" name="object 14"/>
          <p:cNvSpPr txBox="1"/>
          <p:nvPr/>
        </p:nvSpPr>
        <p:spPr>
          <a:xfrm>
            <a:off x="7157751" y="1297877"/>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5" name="object 15"/>
          <p:cNvSpPr/>
          <p:nvPr/>
        </p:nvSpPr>
        <p:spPr>
          <a:xfrm>
            <a:off x="6080474" y="2160337"/>
            <a:ext cx="259127" cy="230438"/>
          </a:xfrm>
          <a:prstGeom prst="rect">
            <a:avLst/>
          </a:prstGeom>
          <a:blipFill>
            <a:blip r:embed="rId5" cstate="print"/>
            <a:stretch>
              <a:fillRect/>
            </a:stretch>
          </a:blipFill>
        </p:spPr>
        <p:txBody>
          <a:bodyPr wrap="square" lIns="0" tIns="0" rIns="0" bIns="0" rtlCol="0"/>
          <a:lstStyle/>
          <a:p>
            <a:endParaRPr sz="1350"/>
          </a:p>
        </p:txBody>
      </p:sp>
      <p:sp>
        <p:nvSpPr>
          <p:cNvPr id="16" name="object 16"/>
          <p:cNvSpPr/>
          <p:nvPr/>
        </p:nvSpPr>
        <p:spPr>
          <a:xfrm>
            <a:off x="7354443" y="1394241"/>
            <a:ext cx="259127" cy="230438"/>
          </a:xfrm>
          <a:prstGeom prst="rect">
            <a:avLst/>
          </a:prstGeom>
          <a:blipFill>
            <a:blip r:embed="rId6" cstate="print"/>
            <a:stretch>
              <a:fillRect/>
            </a:stretch>
          </a:blipFill>
        </p:spPr>
        <p:txBody>
          <a:bodyPr wrap="square" lIns="0" tIns="0" rIns="0" bIns="0" rtlCol="0"/>
          <a:lstStyle/>
          <a:p>
            <a:endParaRPr sz="1350"/>
          </a:p>
        </p:txBody>
      </p:sp>
      <p:sp>
        <p:nvSpPr>
          <p:cNvPr id="17" name="object 17"/>
          <p:cNvSpPr/>
          <p:nvPr/>
        </p:nvSpPr>
        <p:spPr>
          <a:xfrm>
            <a:off x="6725126" y="2239489"/>
            <a:ext cx="259127" cy="230438"/>
          </a:xfrm>
          <a:prstGeom prst="rect">
            <a:avLst/>
          </a:prstGeom>
          <a:blipFill>
            <a:blip r:embed="rId7" cstate="print"/>
            <a:stretch>
              <a:fillRect/>
            </a:stretch>
          </a:blipFill>
        </p:spPr>
        <p:txBody>
          <a:bodyPr wrap="square" lIns="0" tIns="0" rIns="0" bIns="0" rtlCol="0"/>
          <a:lstStyle/>
          <a:p>
            <a:endParaRPr sz="1350"/>
          </a:p>
        </p:txBody>
      </p:sp>
      <p:sp>
        <p:nvSpPr>
          <p:cNvPr id="18" name="object 18"/>
          <p:cNvSpPr/>
          <p:nvPr/>
        </p:nvSpPr>
        <p:spPr>
          <a:xfrm>
            <a:off x="6835998" y="1612906"/>
            <a:ext cx="259127" cy="231610"/>
          </a:xfrm>
          <a:prstGeom prst="rect">
            <a:avLst/>
          </a:prstGeom>
          <a:blipFill>
            <a:blip r:embed="rId8" cstate="print"/>
            <a:stretch>
              <a:fillRect/>
            </a:stretch>
          </a:blipFill>
        </p:spPr>
        <p:txBody>
          <a:bodyPr wrap="square" lIns="0" tIns="0" rIns="0" bIns="0" rtlCol="0"/>
          <a:lstStyle/>
          <a:p>
            <a:endParaRPr sz="1350"/>
          </a:p>
        </p:txBody>
      </p:sp>
      <p:sp>
        <p:nvSpPr>
          <p:cNvPr id="19" name="object 19"/>
          <p:cNvSpPr/>
          <p:nvPr/>
        </p:nvSpPr>
        <p:spPr>
          <a:xfrm>
            <a:off x="6937915" y="2573883"/>
            <a:ext cx="257889" cy="231610"/>
          </a:xfrm>
          <a:prstGeom prst="rect">
            <a:avLst/>
          </a:prstGeom>
          <a:blipFill>
            <a:blip r:embed="rId9" cstate="print"/>
            <a:stretch>
              <a:fillRect/>
            </a:stretch>
          </a:blipFill>
        </p:spPr>
        <p:txBody>
          <a:bodyPr wrap="square" lIns="0" tIns="0" rIns="0" bIns="0" rtlCol="0"/>
          <a:lstStyle/>
          <a:p>
            <a:endParaRPr sz="1350"/>
          </a:p>
        </p:txBody>
      </p:sp>
      <p:sp>
        <p:nvSpPr>
          <p:cNvPr id="20" name="object 20"/>
          <p:cNvSpPr/>
          <p:nvPr/>
        </p:nvSpPr>
        <p:spPr>
          <a:xfrm>
            <a:off x="7888224" y="2192436"/>
            <a:ext cx="260356" cy="230438"/>
          </a:xfrm>
          <a:prstGeom prst="rect">
            <a:avLst/>
          </a:prstGeom>
          <a:blipFill>
            <a:blip r:embed="rId10" cstate="print"/>
            <a:stretch>
              <a:fillRect/>
            </a:stretch>
          </a:blipFill>
        </p:spPr>
        <p:txBody>
          <a:bodyPr wrap="square" lIns="0" tIns="0" rIns="0" bIns="0" rtlCol="0"/>
          <a:lstStyle/>
          <a:p>
            <a:endParaRPr sz="1350"/>
          </a:p>
        </p:txBody>
      </p:sp>
      <p:sp>
        <p:nvSpPr>
          <p:cNvPr id="21" name="object 21"/>
          <p:cNvSpPr/>
          <p:nvPr/>
        </p:nvSpPr>
        <p:spPr>
          <a:xfrm>
            <a:off x="8160830" y="2429389"/>
            <a:ext cx="259127" cy="231610"/>
          </a:xfrm>
          <a:prstGeom prst="rect">
            <a:avLst/>
          </a:prstGeom>
          <a:blipFill>
            <a:blip r:embed="rId11" cstate="print"/>
            <a:stretch>
              <a:fillRect/>
            </a:stretch>
          </a:blipFill>
        </p:spPr>
        <p:txBody>
          <a:bodyPr wrap="square" lIns="0" tIns="0" rIns="0" bIns="0" rtlCol="0"/>
          <a:lstStyle/>
          <a:p>
            <a:endParaRPr sz="1350"/>
          </a:p>
        </p:txBody>
      </p:sp>
      <p:sp>
        <p:nvSpPr>
          <p:cNvPr id="22" name="object 22"/>
          <p:cNvSpPr/>
          <p:nvPr/>
        </p:nvSpPr>
        <p:spPr>
          <a:xfrm>
            <a:off x="8149685" y="1346330"/>
            <a:ext cx="259127" cy="230438"/>
          </a:xfrm>
          <a:prstGeom prst="rect">
            <a:avLst/>
          </a:prstGeom>
          <a:blipFill>
            <a:blip r:embed="rId12" cstate="print"/>
            <a:stretch>
              <a:fillRect/>
            </a:stretch>
          </a:blipFill>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5"/>
          <p:cNvGraphicFramePr>
            <a:graphicFrameLocks noGrp="1"/>
          </p:cNvGraphicFramePr>
          <p:nvPr>
            <p:extLst>
              <p:ext uri="{D42A27DB-BD31-4B8C-83A1-F6EECF244321}">
                <p14:modId xmlns:p14="http://schemas.microsoft.com/office/powerpoint/2010/main" val="1456928506"/>
              </p:ext>
            </p:extLst>
          </p:nvPr>
        </p:nvGraphicFramePr>
        <p:xfrm>
          <a:off x="1216437" y="2962655"/>
          <a:ext cx="5086350" cy="742855"/>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524">
                  <a:extLst>
                    <a:ext uri="{9D8B030D-6E8A-4147-A177-3AD203B41FA5}">
                      <a16:colId xmlns:a16="http://schemas.microsoft.com/office/drawing/2014/main" val="20001"/>
                    </a:ext>
                  </a:extLst>
                </a:gridCol>
                <a:gridCol w="684371">
                  <a:extLst>
                    <a:ext uri="{9D8B030D-6E8A-4147-A177-3AD203B41FA5}">
                      <a16:colId xmlns:a16="http://schemas.microsoft.com/office/drawing/2014/main" val="20002"/>
                    </a:ext>
                  </a:extLst>
                </a:gridCol>
                <a:gridCol w="726757">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26758">
                  <a:extLst>
                    <a:ext uri="{9D8B030D-6E8A-4147-A177-3AD203B41FA5}">
                      <a16:colId xmlns:a16="http://schemas.microsoft.com/office/drawing/2014/main" val="20005"/>
                    </a:ext>
                  </a:extLst>
                </a:gridCol>
                <a:gridCol w="726281">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35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713">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61913" marB="0">
                    <a:lnB w="76200">
                      <a:solidFill>
                        <a:srgbClr val="006FC0"/>
                      </a:solidFill>
                      <a:prstDash val="solid"/>
                    </a:lnB>
                  </a:tcPr>
                </a:tc>
                <a:tc>
                  <a:txBody>
                    <a:bodyPr/>
                    <a:lstStyle/>
                    <a:p>
                      <a:pPr marR="48895" algn="ctr">
                        <a:lnSpc>
                          <a:spcPct val="100000"/>
                        </a:lnSpc>
                        <a:spcBef>
                          <a:spcPts val="650"/>
                        </a:spcBef>
                      </a:pPr>
                      <a:r>
                        <a:rPr sz="1500" dirty="0">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40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marL="0" marR="0" lvl="0" indent="0" algn="ctr" defTabSz="514350" rtl="0" eaLnBrk="1" fontAlgn="auto" latinLnBrk="0" hangingPunct="1">
                        <a:lnSpc>
                          <a:spcPct val="100000"/>
                        </a:lnSpc>
                        <a:spcBef>
                          <a:spcPts val="650"/>
                        </a:spcBef>
                        <a:spcAft>
                          <a:spcPts val="0"/>
                        </a:spcAft>
                        <a:buClrTx/>
                        <a:buSzTx/>
                        <a:buFontTx/>
                        <a:buNone/>
                        <a:tabLst/>
                        <a:defRPr/>
                      </a:pPr>
                      <a:r>
                        <a:rPr lang="zh-TW" altLang="en-US" sz="1500" dirty="0">
                          <a:latin typeface="微軟正黑體"/>
                          <a:cs typeface="微軟正黑體"/>
                        </a:rPr>
                        <a:t>∞</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9" name="object 29"/>
          <p:cNvGraphicFramePr>
            <a:graphicFrameLocks noGrp="1"/>
          </p:cNvGraphicFramePr>
          <p:nvPr/>
        </p:nvGraphicFramePr>
        <p:xfrm>
          <a:off x="1264253" y="4557331"/>
          <a:ext cx="5083014" cy="742778"/>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047">
                  <a:extLst>
                    <a:ext uri="{9D8B030D-6E8A-4147-A177-3AD203B41FA5}">
                      <a16:colId xmlns:a16="http://schemas.microsoft.com/office/drawing/2014/main" val="20001"/>
                    </a:ext>
                  </a:extLst>
                </a:gridCol>
                <a:gridCol w="683419">
                  <a:extLst>
                    <a:ext uri="{9D8B030D-6E8A-4147-A177-3AD203B41FA5}">
                      <a16:colId xmlns:a16="http://schemas.microsoft.com/office/drawing/2014/main" val="20002"/>
                    </a:ext>
                  </a:extLst>
                </a:gridCol>
                <a:gridCol w="726281">
                  <a:extLst>
                    <a:ext uri="{9D8B030D-6E8A-4147-A177-3AD203B41FA5}">
                      <a16:colId xmlns:a16="http://schemas.microsoft.com/office/drawing/2014/main" val="20003"/>
                    </a:ext>
                  </a:extLst>
                </a:gridCol>
                <a:gridCol w="726281">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5804">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990"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36">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marR="48895" algn="ctr">
                        <a:lnSpc>
                          <a:spcPct val="100000"/>
                        </a:lnSpc>
                        <a:spcBef>
                          <a:spcPts val="650"/>
                        </a:spcBef>
                      </a:pPr>
                      <a:r>
                        <a:rPr sz="1500" dirty="0">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40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38</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dirty="0"/>
              <a:t>Bellman-Ford </a:t>
            </a:r>
            <a:r>
              <a:rPr lang="zh-TW" altLang="en-US" dirty="0"/>
              <a:t>演算法</a:t>
            </a:r>
            <a:r>
              <a:rPr lang="en-US" altLang="zh-TW" dirty="0"/>
              <a:t>– </a:t>
            </a:r>
            <a:r>
              <a:rPr lang="zh-TW" altLang="en-US" dirty="0"/>
              <a:t>步驟</a:t>
            </a:r>
            <a:r>
              <a:rPr lang="en-US" altLang="zh-TW" dirty="0"/>
              <a:t>2(4)</a:t>
            </a:r>
          </a:p>
        </p:txBody>
      </p:sp>
      <p:sp>
        <p:nvSpPr>
          <p:cNvPr id="3" name="object 3"/>
          <p:cNvSpPr txBox="1"/>
          <p:nvPr/>
        </p:nvSpPr>
        <p:spPr>
          <a:xfrm>
            <a:off x="687704" y="4033933"/>
            <a:ext cx="5855018" cy="332303"/>
          </a:xfrm>
          <a:prstGeom prst="rect">
            <a:avLst/>
          </a:prstGeom>
        </p:spPr>
        <p:txBody>
          <a:bodyPr vert="horz" wrap="square" lIns="0" tIns="9049" rIns="0" bIns="0" rtlCol="0">
            <a:spAutoFit/>
          </a:bodyPr>
          <a:lstStyle/>
          <a:p>
            <a:pPr marL="180975" indent="-171450">
              <a:spcBef>
                <a:spcPts val="71"/>
              </a:spcBef>
              <a:buFont typeface="Arial"/>
              <a:buChar char="•"/>
              <a:tabLst>
                <a:tab pos="180975" algn="l"/>
              </a:tabLst>
            </a:pPr>
            <a:r>
              <a:rPr sz="2100" spc="-4" dirty="0">
                <a:latin typeface="微軟正黑體"/>
                <a:cs typeface="微軟正黑體"/>
              </a:rPr>
              <a:t>加入第</a:t>
            </a:r>
            <a:r>
              <a:rPr sz="2100" spc="-19" dirty="0">
                <a:latin typeface="微軟正黑體"/>
                <a:cs typeface="微軟正黑體"/>
              </a:rPr>
              <a:t> </a:t>
            </a:r>
            <a:r>
              <a:rPr sz="2100" spc="-4" dirty="0">
                <a:latin typeface="微軟正黑體"/>
                <a:cs typeface="微軟正黑體"/>
              </a:rPr>
              <a:t>8 條邊：降低節點</a:t>
            </a:r>
            <a:r>
              <a:rPr sz="2100" spc="4" dirty="0">
                <a:latin typeface="微軟正黑體"/>
                <a:cs typeface="微軟正黑體"/>
              </a:rPr>
              <a:t> </a:t>
            </a:r>
            <a:r>
              <a:rPr sz="2100" spc="-4" dirty="0">
                <a:latin typeface="微軟正黑體"/>
                <a:cs typeface="微軟正黑體"/>
              </a:rPr>
              <a:t>4 到節點 6</a:t>
            </a:r>
            <a:r>
              <a:rPr sz="2100" spc="-8" dirty="0">
                <a:latin typeface="微軟正黑體"/>
                <a:cs typeface="微軟正黑體"/>
              </a:rPr>
              <a:t> </a:t>
            </a:r>
            <a:r>
              <a:rPr sz="2100" spc="-4" dirty="0">
                <a:latin typeface="微軟正黑體"/>
                <a:cs typeface="微軟正黑體"/>
              </a:rPr>
              <a:t>的路徑距離</a:t>
            </a:r>
            <a:endParaRPr sz="2100" dirty="0">
              <a:latin typeface="微軟正黑體"/>
              <a:cs typeface="微軟正黑體"/>
            </a:endParaRPr>
          </a:p>
        </p:txBody>
      </p:sp>
      <p:sp>
        <p:nvSpPr>
          <p:cNvPr id="4" name="object 4"/>
          <p:cNvSpPr/>
          <p:nvPr/>
        </p:nvSpPr>
        <p:spPr>
          <a:xfrm>
            <a:off x="6342887" y="1702089"/>
            <a:ext cx="257889" cy="230438"/>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5833776" y="1887665"/>
            <a:ext cx="394430" cy="373951"/>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5829014" y="1308973"/>
            <a:ext cx="3325701" cy="1508188"/>
          </a:xfrm>
          <a:prstGeom prst="rect">
            <a:avLst/>
          </a:prstGeom>
          <a:blipFill>
            <a:blip r:embed="rId4" cstate="print"/>
            <a:stretch>
              <a:fillRect/>
            </a:stretch>
          </a:blipFill>
        </p:spPr>
        <p:txBody>
          <a:bodyPr wrap="square" lIns="0" tIns="0" rIns="0" bIns="0" rtlCol="0"/>
          <a:lstStyle/>
          <a:p>
            <a:endParaRPr sz="1350"/>
          </a:p>
        </p:txBody>
      </p:sp>
      <p:sp>
        <p:nvSpPr>
          <p:cNvPr id="7" name="object 7"/>
          <p:cNvSpPr txBox="1"/>
          <p:nvPr/>
        </p:nvSpPr>
        <p:spPr>
          <a:xfrm>
            <a:off x="687704" y="1921478"/>
            <a:ext cx="5467826" cy="927818"/>
          </a:xfrm>
          <a:prstGeom prst="rect">
            <a:avLst/>
          </a:prstGeom>
        </p:spPr>
        <p:txBody>
          <a:bodyPr vert="horz" wrap="square" lIns="0" tIns="9525" rIns="0" bIns="0" rtlCol="0">
            <a:spAutoFit/>
          </a:bodyPr>
          <a:lstStyle/>
          <a:p>
            <a:pPr marR="3810" algn="r">
              <a:spcBef>
                <a:spcPts val="75"/>
              </a:spcBef>
            </a:pPr>
            <a:r>
              <a:rPr b="1" dirty="0">
                <a:latin typeface="微軟正黑體"/>
                <a:cs typeface="微軟正黑體"/>
              </a:rPr>
              <a:t>１</a:t>
            </a:r>
            <a:endParaRPr>
              <a:latin typeface="微軟正黑體"/>
              <a:cs typeface="微軟正黑體"/>
            </a:endParaRPr>
          </a:p>
          <a:p>
            <a:pPr marL="180975" marR="461486" indent="-171450">
              <a:lnSpc>
                <a:spcPts val="2273"/>
              </a:lnSpc>
              <a:spcBef>
                <a:spcPts val="401"/>
              </a:spcBef>
              <a:buFont typeface="Arial"/>
              <a:buChar char="•"/>
              <a:tabLst>
                <a:tab pos="180975" algn="l"/>
              </a:tabLst>
            </a:pPr>
            <a:r>
              <a:rPr sz="2100" spc="-4" dirty="0">
                <a:latin typeface="微軟正黑體"/>
                <a:cs typeface="微軟正黑體"/>
              </a:rPr>
              <a:t>加入第</a:t>
            </a:r>
            <a:r>
              <a:rPr sz="2100" spc="-38" dirty="0">
                <a:latin typeface="微軟正黑體"/>
                <a:cs typeface="微軟正黑體"/>
              </a:rPr>
              <a:t> </a:t>
            </a:r>
            <a:r>
              <a:rPr sz="2100" spc="-4" dirty="0">
                <a:latin typeface="微軟正黑體"/>
                <a:cs typeface="微軟正黑體"/>
              </a:rPr>
              <a:t>7</a:t>
            </a:r>
            <a:r>
              <a:rPr sz="2100" spc="-26" dirty="0">
                <a:latin typeface="微軟正黑體"/>
                <a:cs typeface="微軟正黑體"/>
              </a:rPr>
              <a:t> </a:t>
            </a:r>
            <a:r>
              <a:rPr sz="2100" spc="-4" dirty="0">
                <a:latin typeface="微軟正黑體"/>
                <a:cs typeface="微軟正黑體"/>
              </a:rPr>
              <a:t>條邊：沒有影響任兩點的距</a:t>
            </a:r>
            <a:r>
              <a:rPr sz="2100" spc="4" dirty="0">
                <a:latin typeface="微軟正黑體"/>
                <a:cs typeface="微軟正黑體"/>
              </a:rPr>
              <a:t>離</a:t>
            </a:r>
            <a:r>
              <a:rPr sz="2100" spc="-4" dirty="0">
                <a:latin typeface="微軟正黑體"/>
                <a:cs typeface="微軟正黑體"/>
              </a:rPr>
              <a:t>，  不用更改記錄值</a:t>
            </a:r>
            <a:endParaRPr sz="2100">
              <a:latin typeface="微軟正黑體"/>
              <a:cs typeface="微軟正黑體"/>
            </a:endParaRPr>
          </a:p>
        </p:txBody>
      </p:sp>
      <p:sp>
        <p:nvSpPr>
          <p:cNvPr id="8" name="object 8"/>
          <p:cNvSpPr txBox="1"/>
          <p:nvPr/>
        </p:nvSpPr>
        <p:spPr>
          <a:xfrm>
            <a:off x="6635401" y="1357027"/>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9" name="object 9"/>
          <p:cNvSpPr txBox="1"/>
          <p:nvPr/>
        </p:nvSpPr>
        <p:spPr>
          <a:xfrm>
            <a:off x="6658546" y="246640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0" name="object 10"/>
          <p:cNvSpPr txBox="1"/>
          <p:nvPr/>
        </p:nvSpPr>
        <p:spPr>
          <a:xfrm>
            <a:off x="8869489" y="1840288"/>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1" name="object 11"/>
          <p:cNvSpPr txBox="1"/>
          <p:nvPr/>
        </p:nvSpPr>
        <p:spPr>
          <a:xfrm>
            <a:off x="7884033" y="1353179"/>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2" name="object 12"/>
          <p:cNvSpPr txBox="1"/>
          <p:nvPr/>
        </p:nvSpPr>
        <p:spPr>
          <a:xfrm>
            <a:off x="7892224" y="245611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3" name="object 13"/>
          <p:cNvSpPr txBox="1"/>
          <p:nvPr/>
        </p:nvSpPr>
        <p:spPr>
          <a:xfrm>
            <a:off x="7225475" y="2418683"/>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4" name="object 14"/>
          <p:cNvSpPr txBox="1"/>
          <p:nvPr/>
        </p:nvSpPr>
        <p:spPr>
          <a:xfrm>
            <a:off x="7754948" y="1955768"/>
            <a:ext cx="415498" cy="222885"/>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5" name="object 15"/>
          <p:cNvSpPr txBox="1"/>
          <p:nvPr/>
        </p:nvSpPr>
        <p:spPr>
          <a:xfrm>
            <a:off x="7157751" y="1297877"/>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6" name="object 16"/>
          <p:cNvSpPr/>
          <p:nvPr/>
        </p:nvSpPr>
        <p:spPr>
          <a:xfrm>
            <a:off x="6080474" y="2160337"/>
            <a:ext cx="259127" cy="230438"/>
          </a:xfrm>
          <a:prstGeom prst="rect">
            <a:avLst/>
          </a:prstGeom>
          <a:blipFill>
            <a:blip r:embed="rId5" cstate="print"/>
            <a:stretch>
              <a:fillRect/>
            </a:stretch>
          </a:blipFill>
        </p:spPr>
        <p:txBody>
          <a:bodyPr wrap="square" lIns="0" tIns="0" rIns="0" bIns="0" rtlCol="0"/>
          <a:lstStyle/>
          <a:p>
            <a:endParaRPr sz="1350"/>
          </a:p>
        </p:txBody>
      </p:sp>
      <p:sp>
        <p:nvSpPr>
          <p:cNvPr id="17" name="object 17"/>
          <p:cNvSpPr/>
          <p:nvPr/>
        </p:nvSpPr>
        <p:spPr>
          <a:xfrm>
            <a:off x="7354443" y="1394241"/>
            <a:ext cx="259127" cy="230438"/>
          </a:xfrm>
          <a:prstGeom prst="rect">
            <a:avLst/>
          </a:prstGeom>
          <a:blipFill>
            <a:blip r:embed="rId6" cstate="print"/>
            <a:stretch>
              <a:fillRect/>
            </a:stretch>
          </a:blipFill>
        </p:spPr>
        <p:txBody>
          <a:bodyPr wrap="square" lIns="0" tIns="0" rIns="0" bIns="0" rtlCol="0"/>
          <a:lstStyle/>
          <a:p>
            <a:endParaRPr sz="1350"/>
          </a:p>
        </p:txBody>
      </p:sp>
      <p:sp>
        <p:nvSpPr>
          <p:cNvPr id="18" name="object 18"/>
          <p:cNvSpPr/>
          <p:nvPr/>
        </p:nvSpPr>
        <p:spPr>
          <a:xfrm>
            <a:off x="6725126" y="2239489"/>
            <a:ext cx="259127" cy="230438"/>
          </a:xfrm>
          <a:prstGeom prst="rect">
            <a:avLst/>
          </a:prstGeom>
          <a:blipFill>
            <a:blip r:embed="rId7" cstate="print"/>
            <a:stretch>
              <a:fillRect/>
            </a:stretch>
          </a:blipFill>
        </p:spPr>
        <p:txBody>
          <a:bodyPr wrap="square" lIns="0" tIns="0" rIns="0" bIns="0" rtlCol="0"/>
          <a:lstStyle/>
          <a:p>
            <a:endParaRPr sz="1350"/>
          </a:p>
        </p:txBody>
      </p:sp>
      <p:sp>
        <p:nvSpPr>
          <p:cNvPr id="19" name="object 19"/>
          <p:cNvSpPr/>
          <p:nvPr/>
        </p:nvSpPr>
        <p:spPr>
          <a:xfrm>
            <a:off x="6835998" y="1612906"/>
            <a:ext cx="259127" cy="231610"/>
          </a:xfrm>
          <a:prstGeom prst="rect">
            <a:avLst/>
          </a:prstGeom>
          <a:blipFill>
            <a:blip r:embed="rId8" cstate="print"/>
            <a:stretch>
              <a:fillRect/>
            </a:stretch>
          </a:blipFill>
        </p:spPr>
        <p:txBody>
          <a:bodyPr wrap="square" lIns="0" tIns="0" rIns="0" bIns="0" rtlCol="0"/>
          <a:lstStyle/>
          <a:p>
            <a:endParaRPr sz="1350"/>
          </a:p>
        </p:txBody>
      </p:sp>
      <p:sp>
        <p:nvSpPr>
          <p:cNvPr id="20" name="object 20"/>
          <p:cNvSpPr/>
          <p:nvPr/>
        </p:nvSpPr>
        <p:spPr>
          <a:xfrm>
            <a:off x="6937915" y="2573883"/>
            <a:ext cx="257889" cy="231610"/>
          </a:xfrm>
          <a:prstGeom prst="rect">
            <a:avLst/>
          </a:prstGeom>
          <a:blipFill>
            <a:blip r:embed="rId9" cstate="print"/>
            <a:stretch>
              <a:fillRect/>
            </a:stretch>
          </a:blipFill>
        </p:spPr>
        <p:txBody>
          <a:bodyPr wrap="square" lIns="0" tIns="0" rIns="0" bIns="0" rtlCol="0"/>
          <a:lstStyle/>
          <a:p>
            <a:endParaRPr sz="1350"/>
          </a:p>
        </p:txBody>
      </p:sp>
      <p:sp>
        <p:nvSpPr>
          <p:cNvPr id="21" name="object 21"/>
          <p:cNvSpPr/>
          <p:nvPr/>
        </p:nvSpPr>
        <p:spPr>
          <a:xfrm>
            <a:off x="7888224" y="2192436"/>
            <a:ext cx="260356" cy="230438"/>
          </a:xfrm>
          <a:prstGeom prst="rect">
            <a:avLst/>
          </a:prstGeom>
          <a:blipFill>
            <a:blip r:embed="rId10" cstate="print"/>
            <a:stretch>
              <a:fillRect/>
            </a:stretch>
          </a:blipFill>
        </p:spPr>
        <p:txBody>
          <a:bodyPr wrap="square" lIns="0" tIns="0" rIns="0" bIns="0" rtlCol="0"/>
          <a:lstStyle/>
          <a:p>
            <a:endParaRPr sz="1350"/>
          </a:p>
        </p:txBody>
      </p:sp>
      <p:sp>
        <p:nvSpPr>
          <p:cNvPr id="22" name="object 22"/>
          <p:cNvSpPr/>
          <p:nvPr/>
        </p:nvSpPr>
        <p:spPr>
          <a:xfrm>
            <a:off x="8160830" y="2429389"/>
            <a:ext cx="259127" cy="231610"/>
          </a:xfrm>
          <a:prstGeom prst="rect">
            <a:avLst/>
          </a:prstGeom>
          <a:blipFill>
            <a:blip r:embed="rId11" cstate="print"/>
            <a:stretch>
              <a:fillRect/>
            </a:stretch>
          </a:blipFill>
        </p:spPr>
        <p:txBody>
          <a:bodyPr wrap="square" lIns="0" tIns="0" rIns="0" bIns="0" rtlCol="0"/>
          <a:lstStyle/>
          <a:p>
            <a:endParaRPr sz="1350"/>
          </a:p>
        </p:txBody>
      </p:sp>
      <p:sp>
        <p:nvSpPr>
          <p:cNvPr id="23" name="object 23"/>
          <p:cNvSpPr/>
          <p:nvPr/>
        </p:nvSpPr>
        <p:spPr>
          <a:xfrm>
            <a:off x="8149685" y="1346330"/>
            <a:ext cx="259127" cy="230438"/>
          </a:xfrm>
          <a:prstGeom prst="rect">
            <a:avLst/>
          </a:prstGeom>
          <a:blipFill>
            <a:blip r:embed="rId12" cstate="print"/>
            <a:stretch>
              <a:fillRect/>
            </a:stretch>
          </a:blipFill>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747E69-9305-4239-A068-7CDEDDA58A3B}"/>
              </a:ext>
            </a:extLst>
          </p:cNvPr>
          <p:cNvSpPr>
            <a:spLocks noGrp="1"/>
          </p:cNvSpPr>
          <p:nvPr>
            <p:ph type="title"/>
          </p:nvPr>
        </p:nvSpPr>
        <p:spPr/>
        <p:txBody>
          <a:bodyPr/>
          <a:lstStyle/>
          <a:p>
            <a:r>
              <a:rPr lang="zh-TW" altLang="en-US" dirty="0"/>
              <a:t>圖形結構能解的問題</a:t>
            </a:r>
            <a:r>
              <a:rPr lang="en-US" altLang="zh-TW" dirty="0"/>
              <a:t>	</a:t>
            </a:r>
            <a:endParaRPr lang="zh-TW" altLang="en-US" dirty="0"/>
          </a:p>
        </p:txBody>
      </p:sp>
      <p:sp>
        <p:nvSpPr>
          <p:cNvPr id="3" name="內容版面配置區 2">
            <a:extLst>
              <a:ext uri="{FF2B5EF4-FFF2-40B4-BE49-F238E27FC236}">
                <a16:creationId xmlns:a16="http://schemas.microsoft.com/office/drawing/2014/main" id="{EAEE3FC4-6316-4DB3-B9BB-E9383225A05E}"/>
              </a:ext>
            </a:extLst>
          </p:cNvPr>
          <p:cNvSpPr>
            <a:spLocks noGrp="1"/>
          </p:cNvSpPr>
          <p:nvPr>
            <p:ph idx="1"/>
          </p:nvPr>
        </p:nvSpPr>
        <p:spPr>
          <a:xfrm>
            <a:off x="828675" y="1600200"/>
            <a:ext cx="3671317" cy="4572000"/>
          </a:xfrm>
        </p:spPr>
        <p:txBody>
          <a:bodyPr/>
          <a:lstStyle/>
          <a:p>
            <a:r>
              <a:rPr lang="zh-TW" altLang="en-US" dirty="0"/>
              <a:t>圖論很廣，通常是屬於離散數學的一種</a:t>
            </a:r>
            <a:endParaRPr lang="en-US" altLang="zh-TW" dirty="0"/>
          </a:p>
          <a:p>
            <a:r>
              <a:rPr lang="zh-TW" altLang="en-US" dirty="0"/>
              <a:t>以程式來講，能解決的問題通常是下列這些</a:t>
            </a:r>
            <a:endParaRPr lang="en-US" altLang="zh-TW" dirty="0"/>
          </a:p>
          <a:p>
            <a:pPr lvl="1"/>
            <a:r>
              <a:rPr lang="zh-TW" altLang="en-US" dirty="0"/>
              <a:t>最短路徑</a:t>
            </a:r>
            <a:endParaRPr lang="en-US" altLang="zh-TW" dirty="0"/>
          </a:p>
          <a:p>
            <a:pPr lvl="2"/>
            <a:r>
              <a:rPr lang="zh-TW" altLang="en-US" dirty="0"/>
              <a:t>路徑規劃</a:t>
            </a:r>
            <a:endParaRPr lang="en-US" altLang="zh-TW" dirty="0"/>
          </a:p>
          <a:p>
            <a:pPr lvl="1"/>
            <a:r>
              <a:rPr lang="en-US" altLang="zh-TW" dirty="0"/>
              <a:t>Spanning</a:t>
            </a:r>
            <a:r>
              <a:rPr lang="zh-TW" altLang="en-US" dirty="0"/>
              <a:t> </a:t>
            </a:r>
            <a:r>
              <a:rPr lang="en-US" altLang="zh-TW" dirty="0"/>
              <a:t>tree</a:t>
            </a:r>
          </a:p>
          <a:p>
            <a:pPr lvl="2"/>
            <a:r>
              <a:rPr lang="zh-TW" altLang="en-US" dirty="0"/>
              <a:t>找到最小可以連通的路徑的技巧</a:t>
            </a:r>
            <a:endParaRPr lang="en-US" altLang="zh-TW" dirty="0"/>
          </a:p>
          <a:p>
            <a:pPr lvl="1"/>
            <a:r>
              <a:rPr lang="zh-TW" altLang="en-US" dirty="0"/>
              <a:t>子圖搜尋</a:t>
            </a:r>
            <a:endParaRPr lang="en-US" altLang="zh-TW" dirty="0"/>
          </a:p>
          <a:p>
            <a:pPr lvl="2"/>
            <a:r>
              <a:rPr lang="zh-TW" altLang="en-US" dirty="0"/>
              <a:t>找到最小的相似結構組合，例如在社群媒體中找到特定的小群</a:t>
            </a:r>
            <a:endParaRPr lang="en-US" altLang="zh-TW" dirty="0"/>
          </a:p>
          <a:p>
            <a:pPr lvl="1"/>
            <a:endParaRPr lang="zh-TW" altLang="en-US" dirty="0"/>
          </a:p>
        </p:txBody>
      </p:sp>
      <p:sp>
        <p:nvSpPr>
          <p:cNvPr id="4" name="日期版面配置區 3">
            <a:extLst>
              <a:ext uri="{FF2B5EF4-FFF2-40B4-BE49-F238E27FC236}">
                <a16:creationId xmlns:a16="http://schemas.microsoft.com/office/drawing/2014/main" id="{6A15ED70-2610-4A7F-B6D3-4F3D1FE75F51}"/>
              </a:ext>
            </a:extLst>
          </p:cNvPr>
          <p:cNvSpPr>
            <a:spLocks noGrp="1"/>
          </p:cNvSpPr>
          <p:nvPr>
            <p:ph type="dt" sz="half" idx="2"/>
          </p:nvPr>
        </p:nvSpPr>
        <p:spPr/>
        <p:txBody>
          <a:bodyPr/>
          <a:lstStyle/>
          <a:p>
            <a:r>
              <a:rPr lang="en-US" altLang="zh-TW"/>
              <a:t>2016/2/15</a:t>
            </a:r>
            <a:endParaRPr lang="en-US" altLang="zh-TW" dirty="0"/>
          </a:p>
        </p:txBody>
      </p:sp>
      <p:sp>
        <p:nvSpPr>
          <p:cNvPr id="5" name="投影片編號版面配置區 4">
            <a:extLst>
              <a:ext uri="{FF2B5EF4-FFF2-40B4-BE49-F238E27FC236}">
                <a16:creationId xmlns:a16="http://schemas.microsoft.com/office/drawing/2014/main" id="{A1BC690F-CCB2-4CD3-8B83-35E6B36DA6C4}"/>
              </a:ext>
            </a:extLst>
          </p:cNvPr>
          <p:cNvSpPr>
            <a:spLocks noGrp="1"/>
          </p:cNvSpPr>
          <p:nvPr>
            <p:ph type="sldNum" sz="quarter" idx="4"/>
          </p:nvPr>
        </p:nvSpPr>
        <p:spPr/>
        <p:txBody>
          <a:bodyPr/>
          <a:lstStyle/>
          <a:p>
            <a:fld id="{F455B96A-092B-48A7-A4E0-0D45092B53DA}" type="slidenum">
              <a:rPr lang="en-US" altLang="zh-TW" smtClean="0"/>
              <a:pPr/>
              <a:t>9</a:t>
            </a:fld>
            <a:endParaRPr lang="en-US" altLang="zh-TW"/>
          </a:p>
        </p:txBody>
      </p:sp>
      <p:pic>
        <p:nvPicPr>
          <p:cNvPr id="27650" name="Picture 2" descr="Data Structure: Graph DFS, BFS and Prim algorithm | EDDY HU">
            <a:extLst>
              <a:ext uri="{FF2B5EF4-FFF2-40B4-BE49-F238E27FC236}">
                <a16:creationId xmlns:a16="http://schemas.microsoft.com/office/drawing/2014/main" id="{290ADD47-7A27-484A-ADB4-DA3B9A82DD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8566" y="2276872"/>
            <a:ext cx="3797660"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4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5"/>
          <p:cNvGraphicFramePr>
            <a:graphicFrameLocks noGrp="1"/>
          </p:cNvGraphicFramePr>
          <p:nvPr/>
        </p:nvGraphicFramePr>
        <p:xfrm>
          <a:off x="1216437" y="2962655"/>
          <a:ext cx="5086350" cy="742855"/>
        </p:xfrm>
        <a:graphic>
          <a:graphicData uri="http://schemas.openxmlformats.org/drawingml/2006/table">
            <a:tbl>
              <a:tblPr firstRow="1" bandRow="1">
                <a:tableStyleId>{2D5ABB26-0587-4C30-8999-92F81FD0307C}</a:tableStyleId>
              </a:tblPr>
              <a:tblGrid>
                <a:gridCol w="733901">
                  <a:extLst>
                    <a:ext uri="{9D8B030D-6E8A-4147-A177-3AD203B41FA5}">
                      <a16:colId xmlns:a16="http://schemas.microsoft.com/office/drawing/2014/main" val="20000"/>
                    </a:ext>
                  </a:extLst>
                </a:gridCol>
                <a:gridCol w="761524">
                  <a:extLst>
                    <a:ext uri="{9D8B030D-6E8A-4147-A177-3AD203B41FA5}">
                      <a16:colId xmlns:a16="http://schemas.microsoft.com/office/drawing/2014/main" val="20001"/>
                    </a:ext>
                  </a:extLst>
                </a:gridCol>
                <a:gridCol w="684371">
                  <a:extLst>
                    <a:ext uri="{9D8B030D-6E8A-4147-A177-3AD203B41FA5}">
                      <a16:colId xmlns:a16="http://schemas.microsoft.com/office/drawing/2014/main" val="20002"/>
                    </a:ext>
                  </a:extLst>
                </a:gridCol>
                <a:gridCol w="726757">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26758">
                  <a:extLst>
                    <a:ext uri="{9D8B030D-6E8A-4147-A177-3AD203B41FA5}">
                      <a16:colId xmlns:a16="http://schemas.microsoft.com/office/drawing/2014/main" val="20005"/>
                    </a:ext>
                  </a:extLst>
                </a:gridCol>
                <a:gridCol w="726281">
                  <a:extLst>
                    <a:ext uri="{9D8B030D-6E8A-4147-A177-3AD203B41FA5}">
                      <a16:colId xmlns:a16="http://schemas.microsoft.com/office/drawing/2014/main" val="20006"/>
                    </a:ext>
                  </a:extLst>
                </a:gridCol>
              </a:tblGrid>
              <a:tr h="376142">
                <a:tc>
                  <a:txBody>
                    <a:bodyPr/>
                    <a:lstStyle/>
                    <a:p>
                      <a:pPr>
                        <a:lnSpc>
                          <a:spcPct val="100000"/>
                        </a:lnSpc>
                      </a:pPr>
                      <a:endParaRPr sz="21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35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713">
                <a:tc>
                  <a:txBody>
                    <a:bodyPr/>
                    <a:lstStyle/>
                    <a:p>
                      <a:pPr marL="229235">
                        <a:lnSpc>
                          <a:spcPct val="100000"/>
                        </a:lnSpc>
                        <a:spcBef>
                          <a:spcPts val="650"/>
                        </a:spcBef>
                      </a:pPr>
                      <a:r>
                        <a:rPr sz="1500" dirty="0">
                          <a:latin typeface="微軟正黑體"/>
                          <a:cs typeface="微軟正黑體"/>
                        </a:rPr>
                        <a:t>距離</a:t>
                      </a:r>
                      <a:endParaRPr sz="1500">
                        <a:latin typeface="微軟正黑體"/>
                        <a:cs typeface="微軟正黑體"/>
                      </a:endParaRPr>
                    </a:p>
                  </a:txBody>
                  <a:tcPr marL="0" marR="0" marT="61913" marB="0">
                    <a:lnL w="12700">
                      <a:solidFill>
                        <a:srgbClr val="000000"/>
                      </a:solidFill>
                      <a:prstDash val="solid"/>
                    </a:lnL>
                    <a:lnB w="12700">
                      <a:solidFill>
                        <a:srgbClr val="000000"/>
                      </a:solidFill>
                      <a:prstDash val="solid"/>
                    </a:lnB>
                  </a:tcPr>
                </a:tc>
                <a:tc>
                  <a:txBody>
                    <a:bodyPr/>
                    <a:lstStyle/>
                    <a:p>
                      <a:pPr marL="398780">
                        <a:lnSpc>
                          <a:spcPct val="100000"/>
                        </a:lnSpc>
                        <a:spcBef>
                          <a:spcPts val="650"/>
                        </a:spcBef>
                      </a:pPr>
                      <a:r>
                        <a:rPr sz="1500" b="1" dirty="0">
                          <a:solidFill>
                            <a:srgbClr val="006FC0"/>
                          </a:solidFill>
                          <a:latin typeface="微軟正黑體"/>
                          <a:cs typeface="微軟正黑體"/>
                        </a:rPr>
                        <a:t>0</a:t>
                      </a:r>
                      <a:endParaRPr sz="1500">
                        <a:latin typeface="微軟正黑體"/>
                        <a:cs typeface="微軟正黑體"/>
                      </a:endParaRPr>
                    </a:p>
                  </a:txBody>
                  <a:tcPr marL="0" marR="0" marT="61913" marB="0">
                    <a:lnB w="76200">
                      <a:solidFill>
                        <a:srgbClr val="006FC0"/>
                      </a:solidFill>
                      <a:prstDash val="solid"/>
                    </a:lnB>
                  </a:tcPr>
                </a:tc>
                <a:tc>
                  <a:txBody>
                    <a:bodyPr/>
                    <a:lstStyle/>
                    <a:p>
                      <a:pPr marR="48895" algn="ctr">
                        <a:lnSpc>
                          <a:spcPct val="100000"/>
                        </a:lnSpc>
                        <a:spcBef>
                          <a:spcPts val="650"/>
                        </a:spcBef>
                      </a:pPr>
                      <a:r>
                        <a:rPr sz="1500" dirty="0">
                          <a:latin typeface="微軟正黑體"/>
                          <a:cs typeface="微軟正黑體"/>
                        </a:rPr>
                        <a:t>10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40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20</a:t>
                      </a:r>
                      <a:endParaRPr sz="1500">
                        <a:latin typeface="微軟正黑體"/>
                        <a:cs typeface="微軟正黑體"/>
                      </a:endParaRPr>
                    </a:p>
                  </a:txBody>
                  <a:tcPr marL="0" marR="0" marT="61913" marB="0">
                    <a:lnB w="12700">
                      <a:solidFill>
                        <a:srgbClr val="000000"/>
                      </a:solidFill>
                      <a:prstDash val="solid"/>
                    </a:lnB>
                  </a:tcPr>
                </a:tc>
                <a:tc>
                  <a:txBody>
                    <a:bodyPr/>
                    <a:lstStyle/>
                    <a:p>
                      <a:pPr algn="ctr">
                        <a:lnSpc>
                          <a:spcPct val="100000"/>
                        </a:lnSpc>
                        <a:spcBef>
                          <a:spcPts val="650"/>
                        </a:spcBef>
                      </a:pPr>
                      <a:r>
                        <a:rPr sz="1500" dirty="0">
                          <a:latin typeface="微軟正黑體"/>
                          <a:cs typeface="微軟正黑體"/>
                        </a:rPr>
                        <a:t>21</a:t>
                      </a:r>
                    </a:p>
                  </a:txBody>
                  <a:tcPr marL="0" marR="0" marT="61913"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dirty="0"/>
              <a:t>Bellman-Ford </a:t>
            </a:r>
            <a:r>
              <a:rPr lang="zh-TW" altLang="en-US" dirty="0"/>
              <a:t>演算法</a:t>
            </a:r>
            <a:r>
              <a:rPr lang="en-US" altLang="zh-TW" dirty="0"/>
              <a:t>– </a:t>
            </a:r>
            <a:r>
              <a:rPr lang="zh-TW" altLang="en-US" dirty="0"/>
              <a:t>步驟</a:t>
            </a:r>
            <a:r>
              <a:rPr lang="en-US" altLang="zh-TW" dirty="0"/>
              <a:t>2(5)</a:t>
            </a:r>
          </a:p>
        </p:txBody>
      </p:sp>
      <p:sp>
        <p:nvSpPr>
          <p:cNvPr id="29" name="內容版面配置區 28">
            <a:extLst>
              <a:ext uri="{FF2B5EF4-FFF2-40B4-BE49-F238E27FC236}">
                <a16:creationId xmlns:a16="http://schemas.microsoft.com/office/drawing/2014/main" id="{C9B45194-3A5C-4C4C-A408-DEDC8451505E}"/>
              </a:ext>
            </a:extLst>
          </p:cNvPr>
          <p:cNvSpPr>
            <a:spLocks noGrp="1"/>
          </p:cNvSpPr>
          <p:nvPr>
            <p:ph idx="1"/>
          </p:nvPr>
        </p:nvSpPr>
        <p:spPr/>
        <p:txBody>
          <a:bodyPr/>
          <a:lstStyle/>
          <a:p>
            <a:endParaRPr lang="zh-TW" altLang="en-US"/>
          </a:p>
        </p:txBody>
      </p:sp>
      <p:sp>
        <p:nvSpPr>
          <p:cNvPr id="3" name="object 3"/>
          <p:cNvSpPr txBox="1"/>
          <p:nvPr/>
        </p:nvSpPr>
        <p:spPr>
          <a:xfrm>
            <a:off x="687704" y="2595620"/>
            <a:ext cx="5855018" cy="332303"/>
          </a:xfrm>
          <a:prstGeom prst="rect">
            <a:avLst/>
          </a:prstGeom>
        </p:spPr>
        <p:txBody>
          <a:bodyPr vert="horz" wrap="square" lIns="0" tIns="9049" rIns="0" bIns="0" rtlCol="0">
            <a:spAutoFit/>
          </a:bodyPr>
          <a:lstStyle/>
          <a:p>
            <a:pPr marL="180975" indent="-171450">
              <a:spcBef>
                <a:spcPts val="71"/>
              </a:spcBef>
              <a:buFont typeface="Arial"/>
              <a:buChar char="•"/>
              <a:tabLst>
                <a:tab pos="180975" algn="l"/>
              </a:tabLst>
            </a:pPr>
            <a:r>
              <a:rPr sz="2100" spc="-4" dirty="0">
                <a:latin typeface="微軟正黑體"/>
                <a:cs typeface="微軟正黑體"/>
              </a:rPr>
              <a:t>加入第</a:t>
            </a:r>
            <a:r>
              <a:rPr sz="2100" spc="-11" dirty="0">
                <a:latin typeface="微軟正黑體"/>
                <a:cs typeface="微軟正黑體"/>
              </a:rPr>
              <a:t> </a:t>
            </a:r>
            <a:r>
              <a:rPr sz="2100" spc="-4" dirty="0">
                <a:latin typeface="微軟正黑體"/>
                <a:cs typeface="微軟正黑體"/>
              </a:rPr>
              <a:t>9</a:t>
            </a:r>
            <a:r>
              <a:rPr sz="2100" dirty="0">
                <a:latin typeface="微軟正黑體"/>
                <a:cs typeface="微軟正黑體"/>
              </a:rPr>
              <a:t> </a:t>
            </a:r>
            <a:r>
              <a:rPr sz="2100" spc="-4" dirty="0">
                <a:latin typeface="微軟正黑體"/>
                <a:cs typeface="微軟正黑體"/>
              </a:rPr>
              <a:t>條邊：降低節點</a:t>
            </a:r>
            <a:r>
              <a:rPr sz="2100" spc="8" dirty="0">
                <a:latin typeface="微軟正黑體"/>
                <a:cs typeface="微軟正黑體"/>
              </a:rPr>
              <a:t> </a:t>
            </a:r>
            <a:r>
              <a:rPr sz="2100" spc="-4" dirty="0">
                <a:latin typeface="微軟正黑體"/>
                <a:cs typeface="微軟正黑體"/>
              </a:rPr>
              <a:t>5</a:t>
            </a:r>
            <a:r>
              <a:rPr sz="2100" dirty="0">
                <a:latin typeface="微軟正黑體"/>
                <a:cs typeface="微軟正黑體"/>
              </a:rPr>
              <a:t> </a:t>
            </a:r>
            <a:r>
              <a:rPr sz="2100" spc="-4" dirty="0">
                <a:latin typeface="微軟正黑體"/>
                <a:cs typeface="微軟正黑體"/>
              </a:rPr>
              <a:t>到節點 6</a:t>
            </a:r>
            <a:r>
              <a:rPr sz="2100" dirty="0">
                <a:latin typeface="微軟正黑體"/>
                <a:cs typeface="微軟正黑體"/>
              </a:rPr>
              <a:t> </a:t>
            </a:r>
            <a:r>
              <a:rPr sz="2100" spc="-4" dirty="0">
                <a:latin typeface="微軟正黑體"/>
                <a:cs typeface="微軟正黑體"/>
              </a:rPr>
              <a:t>的路徑距離</a:t>
            </a:r>
            <a:endParaRPr sz="2100">
              <a:latin typeface="微軟正黑體"/>
              <a:cs typeface="微軟正黑體"/>
            </a:endParaRPr>
          </a:p>
        </p:txBody>
      </p:sp>
      <p:sp>
        <p:nvSpPr>
          <p:cNvPr id="4" name="object 4"/>
          <p:cNvSpPr/>
          <p:nvPr/>
        </p:nvSpPr>
        <p:spPr>
          <a:xfrm>
            <a:off x="2878264" y="4516536"/>
            <a:ext cx="257889" cy="230438"/>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2369153" y="4702112"/>
            <a:ext cx="394430" cy="373970"/>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2364390" y="4123420"/>
            <a:ext cx="3325701" cy="1508217"/>
          </a:xfrm>
          <a:prstGeom prst="rect">
            <a:avLst/>
          </a:prstGeom>
          <a:blipFill>
            <a:blip r:embed="rId4" cstate="print"/>
            <a:stretch>
              <a:fillRect/>
            </a:stretch>
          </a:blipFill>
        </p:spPr>
        <p:txBody>
          <a:bodyPr wrap="square" lIns="0" tIns="0" rIns="0" bIns="0" rtlCol="0"/>
          <a:lstStyle/>
          <a:p>
            <a:endParaRPr sz="1350"/>
          </a:p>
        </p:txBody>
      </p:sp>
      <p:sp>
        <p:nvSpPr>
          <p:cNvPr id="7" name="object 7"/>
          <p:cNvSpPr txBox="1"/>
          <p:nvPr/>
        </p:nvSpPr>
        <p:spPr>
          <a:xfrm>
            <a:off x="2442877" y="4736459"/>
            <a:ext cx="248126"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8" name="object 8"/>
          <p:cNvSpPr txBox="1"/>
          <p:nvPr/>
        </p:nvSpPr>
        <p:spPr>
          <a:xfrm>
            <a:off x="3170300" y="417223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9" name="object 9"/>
          <p:cNvSpPr txBox="1"/>
          <p:nvPr/>
        </p:nvSpPr>
        <p:spPr>
          <a:xfrm>
            <a:off x="3193351" y="528142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0" name="object 10"/>
          <p:cNvSpPr txBox="1"/>
          <p:nvPr/>
        </p:nvSpPr>
        <p:spPr>
          <a:xfrm>
            <a:off x="5404675" y="465553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1" name="object 11"/>
          <p:cNvSpPr txBox="1"/>
          <p:nvPr/>
        </p:nvSpPr>
        <p:spPr>
          <a:xfrm>
            <a:off x="4418932" y="416833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2" name="object 12"/>
          <p:cNvSpPr txBox="1"/>
          <p:nvPr/>
        </p:nvSpPr>
        <p:spPr>
          <a:xfrm>
            <a:off x="4427125" y="5271135"/>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3" name="object 13"/>
          <p:cNvSpPr txBox="1"/>
          <p:nvPr/>
        </p:nvSpPr>
        <p:spPr>
          <a:xfrm>
            <a:off x="3760279" y="5233644"/>
            <a:ext cx="222885" cy="217367"/>
          </a:xfrm>
          <a:prstGeom prst="rect">
            <a:avLst/>
          </a:prstGeom>
        </p:spPr>
        <p:txBody>
          <a:bodyPr vert="horz" wrap="square" lIns="0" tIns="9525" rIns="0" bIns="0" rtlCol="0">
            <a:spAutoFit/>
          </a:bodyPr>
          <a:lstStyle/>
          <a:p>
            <a:pPr marL="9525">
              <a:spcBef>
                <a:spcPts val="75"/>
              </a:spcBef>
            </a:pPr>
            <a:r>
              <a:rPr sz="1350" b="1" spc="-8" dirty="0">
                <a:solidFill>
                  <a:srgbClr val="385622"/>
                </a:solidFill>
                <a:latin typeface="微軟正黑體"/>
                <a:cs typeface="微軟正黑體"/>
              </a:rPr>
              <a:t>50</a:t>
            </a:r>
            <a:endParaRPr sz="1350">
              <a:latin typeface="微軟正黑體"/>
              <a:cs typeface="微軟正黑體"/>
            </a:endParaRPr>
          </a:p>
        </p:txBody>
      </p:sp>
      <p:sp>
        <p:nvSpPr>
          <p:cNvPr id="14" name="object 14"/>
          <p:cNvSpPr txBox="1"/>
          <p:nvPr/>
        </p:nvSpPr>
        <p:spPr>
          <a:xfrm>
            <a:off x="4289792" y="4770977"/>
            <a:ext cx="415498" cy="222885"/>
          </a:xfrm>
          <a:prstGeom prst="rect">
            <a:avLst/>
          </a:prstGeom>
        </p:spPr>
        <p:txBody>
          <a:bodyPr vert="vert270" wrap="square" lIns="0" tIns="22384" rIns="0" bIns="0" rtlCol="0">
            <a:spAutoFit/>
          </a:bodyPr>
          <a:lstStyle/>
          <a:p>
            <a:pPr marL="9525">
              <a:spcBef>
                <a:spcPts val="176"/>
              </a:spcBef>
            </a:pPr>
            <a:r>
              <a:rPr sz="1350" b="1" spc="-8" dirty="0">
                <a:solidFill>
                  <a:srgbClr val="385622"/>
                </a:solidFill>
                <a:latin typeface="微軟正黑體"/>
                <a:cs typeface="微軟正黑體"/>
              </a:rPr>
              <a:t>20</a:t>
            </a:r>
            <a:endParaRPr sz="1350">
              <a:latin typeface="微軟正黑體"/>
              <a:cs typeface="微軟正黑體"/>
            </a:endParaRPr>
          </a:p>
        </p:txBody>
      </p:sp>
      <p:sp>
        <p:nvSpPr>
          <p:cNvPr id="15" name="object 15"/>
          <p:cNvSpPr txBox="1"/>
          <p:nvPr/>
        </p:nvSpPr>
        <p:spPr>
          <a:xfrm>
            <a:off x="3692651" y="4112857"/>
            <a:ext cx="222885" cy="217367"/>
          </a:xfrm>
          <a:prstGeom prst="rect">
            <a:avLst/>
          </a:prstGeom>
        </p:spPr>
        <p:txBody>
          <a:bodyPr vert="horz" wrap="square" lIns="0" tIns="9525" rIns="0" bIns="0" rtlCol="0">
            <a:spAutoFit/>
          </a:bodyPr>
          <a:lstStyle/>
          <a:p>
            <a:pPr marL="9525">
              <a:spcBef>
                <a:spcPts val="75"/>
              </a:spcBef>
            </a:pPr>
            <a:r>
              <a:rPr sz="1350" b="1" spc="-8" dirty="0">
                <a:solidFill>
                  <a:srgbClr val="385622"/>
                </a:solidFill>
                <a:latin typeface="微軟正黑體"/>
                <a:cs typeface="微軟正黑體"/>
              </a:rPr>
              <a:t>33</a:t>
            </a:r>
            <a:endParaRPr sz="1350">
              <a:latin typeface="微軟正黑體"/>
              <a:cs typeface="微軟正黑體"/>
            </a:endParaRPr>
          </a:p>
        </p:txBody>
      </p:sp>
      <p:sp>
        <p:nvSpPr>
          <p:cNvPr id="16" name="object 16"/>
          <p:cNvSpPr/>
          <p:nvPr/>
        </p:nvSpPr>
        <p:spPr>
          <a:xfrm>
            <a:off x="2615851" y="4974803"/>
            <a:ext cx="259127" cy="230438"/>
          </a:xfrm>
          <a:prstGeom prst="rect">
            <a:avLst/>
          </a:prstGeom>
          <a:blipFill>
            <a:blip r:embed="rId5" cstate="print"/>
            <a:stretch>
              <a:fillRect/>
            </a:stretch>
          </a:blipFill>
        </p:spPr>
        <p:txBody>
          <a:bodyPr wrap="square" lIns="0" tIns="0" rIns="0" bIns="0" rtlCol="0"/>
          <a:lstStyle/>
          <a:p>
            <a:endParaRPr sz="1350"/>
          </a:p>
        </p:txBody>
      </p:sp>
      <p:sp>
        <p:nvSpPr>
          <p:cNvPr id="17" name="object 17"/>
          <p:cNvSpPr/>
          <p:nvPr/>
        </p:nvSpPr>
        <p:spPr>
          <a:xfrm>
            <a:off x="3889820" y="4208688"/>
            <a:ext cx="259127" cy="230438"/>
          </a:xfrm>
          <a:prstGeom prst="rect">
            <a:avLst/>
          </a:prstGeom>
          <a:blipFill>
            <a:blip r:embed="rId6" cstate="print"/>
            <a:stretch>
              <a:fillRect/>
            </a:stretch>
          </a:blipFill>
        </p:spPr>
        <p:txBody>
          <a:bodyPr wrap="square" lIns="0" tIns="0" rIns="0" bIns="0" rtlCol="0"/>
          <a:lstStyle/>
          <a:p>
            <a:endParaRPr sz="1350"/>
          </a:p>
        </p:txBody>
      </p:sp>
      <p:sp>
        <p:nvSpPr>
          <p:cNvPr id="18" name="object 18"/>
          <p:cNvSpPr/>
          <p:nvPr/>
        </p:nvSpPr>
        <p:spPr>
          <a:xfrm>
            <a:off x="3260503" y="5053927"/>
            <a:ext cx="259127" cy="230438"/>
          </a:xfrm>
          <a:prstGeom prst="rect">
            <a:avLst/>
          </a:prstGeom>
          <a:blipFill>
            <a:blip r:embed="rId7" cstate="print"/>
            <a:stretch>
              <a:fillRect/>
            </a:stretch>
          </a:blipFill>
        </p:spPr>
        <p:txBody>
          <a:bodyPr wrap="square" lIns="0" tIns="0" rIns="0" bIns="0" rtlCol="0"/>
          <a:lstStyle/>
          <a:p>
            <a:endParaRPr sz="1350"/>
          </a:p>
        </p:txBody>
      </p:sp>
      <p:sp>
        <p:nvSpPr>
          <p:cNvPr id="19" name="object 19"/>
          <p:cNvSpPr/>
          <p:nvPr/>
        </p:nvSpPr>
        <p:spPr>
          <a:xfrm>
            <a:off x="3371374" y="4427353"/>
            <a:ext cx="259127" cy="231610"/>
          </a:xfrm>
          <a:prstGeom prst="rect">
            <a:avLst/>
          </a:prstGeom>
          <a:blipFill>
            <a:blip r:embed="rId8" cstate="print"/>
            <a:stretch>
              <a:fillRect/>
            </a:stretch>
          </a:blipFill>
        </p:spPr>
        <p:txBody>
          <a:bodyPr wrap="square" lIns="0" tIns="0" rIns="0" bIns="0" rtlCol="0"/>
          <a:lstStyle/>
          <a:p>
            <a:endParaRPr sz="1350"/>
          </a:p>
        </p:txBody>
      </p:sp>
      <p:sp>
        <p:nvSpPr>
          <p:cNvPr id="20" name="object 20"/>
          <p:cNvSpPr/>
          <p:nvPr/>
        </p:nvSpPr>
        <p:spPr>
          <a:xfrm>
            <a:off x="3473291" y="5388293"/>
            <a:ext cx="257889" cy="231610"/>
          </a:xfrm>
          <a:prstGeom prst="rect">
            <a:avLst/>
          </a:prstGeom>
          <a:blipFill>
            <a:blip r:embed="rId9" cstate="print"/>
            <a:stretch>
              <a:fillRect/>
            </a:stretch>
          </a:blipFill>
        </p:spPr>
        <p:txBody>
          <a:bodyPr wrap="square" lIns="0" tIns="0" rIns="0" bIns="0" rtlCol="0"/>
          <a:lstStyle/>
          <a:p>
            <a:endParaRPr sz="1350"/>
          </a:p>
        </p:txBody>
      </p:sp>
      <p:sp>
        <p:nvSpPr>
          <p:cNvPr id="21" name="object 21"/>
          <p:cNvSpPr/>
          <p:nvPr/>
        </p:nvSpPr>
        <p:spPr>
          <a:xfrm>
            <a:off x="4423601" y="5006854"/>
            <a:ext cx="260356" cy="230438"/>
          </a:xfrm>
          <a:prstGeom prst="rect">
            <a:avLst/>
          </a:prstGeom>
          <a:blipFill>
            <a:blip r:embed="rId10" cstate="print"/>
            <a:stretch>
              <a:fillRect/>
            </a:stretch>
          </a:blipFill>
        </p:spPr>
        <p:txBody>
          <a:bodyPr wrap="square" lIns="0" tIns="0" rIns="0" bIns="0" rtlCol="0"/>
          <a:lstStyle/>
          <a:p>
            <a:endParaRPr sz="1350"/>
          </a:p>
        </p:txBody>
      </p:sp>
      <p:sp>
        <p:nvSpPr>
          <p:cNvPr id="22" name="object 22"/>
          <p:cNvSpPr/>
          <p:nvPr/>
        </p:nvSpPr>
        <p:spPr>
          <a:xfrm>
            <a:off x="4696207" y="5243826"/>
            <a:ext cx="259127" cy="231610"/>
          </a:xfrm>
          <a:prstGeom prst="rect">
            <a:avLst/>
          </a:prstGeom>
          <a:blipFill>
            <a:blip r:embed="rId11" cstate="print"/>
            <a:stretch>
              <a:fillRect/>
            </a:stretch>
          </a:blipFill>
        </p:spPr>
        <p:txBody>
          <a:bodyPr wrap="square" lIns="0" tIns="0" rIns="0" bIns="0" rtlCol="0"/>
          <a:lstStyle/>
          <a:p>
            <a:endParaRPr sz="1350"/>
          </a:p>
        </p:txBody>
      </p:sp>
      <p:sp>
        <p:nvSpPr>
          <p:cNvPr id="23" name="object 23"/>
          <p:cNvSpPr/>
          <p:nvPr/>
        </p:nvSpPr>
        <p:spPr>
          <a:xfrm>
            <a:off x="4685062" y="4160777"/>
            <a:ext cx="259127" cy="230438"/>
          </a:xfrm>
          <a:prstGeom prst="rect">
            <a:avLst/>
          </a:prstGeom>
          <a:blipFill>
            <a:blip r:embed="rId12" cstate="print"/>
            <a:stretch>
              <a:fillRect/>
            </a:stretch>
          </a:blipFill>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nvGraphicFramePr>
        <p:xfrm>
          <a:off x="1608297" y="3969162"/>
          <a:ext cx="5083967" cy="742759"/>
        </p:xfrm>
        <a:graphic>
          <a:graphicData uri="http://schemas.openxmlformats.org/drawingml/2006/table">
            <a:tbl>
              <a:tblPr firstRow="1" bandRow="1">
                <a:tableStyleId>{2D5ABB26-0587-4C30-8999-92F81FD0307C}</a:tableStyleId>
              </a:tblPr>
              <a:tblGrid>
                <a:gridCol w="734377">
                  <a:extLst>
                    <a:ext uri="{9D8B030D-6E8A-4147-A177-3AD203B41FA5}">
                      <a16:colId xmlns:a16="http://schemas.microsoft.com/office/drawing/2014/main" val="20000"/>
                    </a:ext>
                  </a:extLst>
                </a:gridCol>
                <a:gridCol w="761048">
                  <a:extLst>
                    <a:ext uri="{9D8B030D-6E8A-4147-A177-3AD203B41FA5}">
                      <a16:colId xmlns:a16="http://schemas.microsoft.com/office/drawing/2014/main" val="20001"/>
                    </a:ext>
                  </a:extLst>
                </a:gridCol>
                <a:gridCol w="683895">
                  <a:extLst>
                    <a:ext uri="{9D8B030D-6E8A-4147-A177-3AD203B41FA5}">
                      <a16:colId xmlns:a16="http://schemas.microsoft.com/office/drawing/2014/main" val="20002"/>
                    </a:ext>
                  </a:extLst>
                </a:gridCol>
                <a:gridCol w="726281">
                  <a:extLst>
                    <a:ext uri="{9D8B030D-6E8A-4147-A177-3AD203B41FA5}">
                      <a16:colId xmlns:a16="http://schemas.microsoft.com/office/drawing/2014/main" val="20003"/>
                    </a:ext>
                  </a:extLst>
                </a:gridCol>
                <a:gridCol w="726281">
                  <a:extLst>
                    <a:ext uri="{9D8B030D-6E8A-4147-A177-3AD203B41FA5}">
                      <a16:colId xmlns:a16="http://schemas.microsoft.com/office/drawing/2014/main" val="20004"/>
                    </a:ext>
                  </a:extLst>
                </a:gridCol>
                <a:gridCol w="726281">
                  <a:extLst>
                    <a:ext uri="{9D8B030D-6E8A-4147-A177-3AD203B41FA5}">
                      <a16:colId xmlns:a16="http://schemas.microsoft.com/office/drawing/2014/main" val="20005"/>
                    </a:ext>
                  </a:extLst>
                </a:gridCol>
                <a:gridCol w="725804">
                  <a:extLst>
                    <a:ext uri="{9D8B030D-6E8A-4147-A177-3AD203B41FA5}">
                      <a16:colId xmlns:a16="http://schemas.microsoft.com/office/drawing/2014/main" val="20006"/>
                    </a:ext>
                  </a:extLst>
                </a:gridCol>
              </a:tblGrid>
              <a:tr h="376142">
                <a:tc>
                  <a:txBody>
                    <a:bodyPr/>
                    <a:lstStyle/>
                    <a:p>
                      <a:pPr>
                        <a:lnSpc>
                          <a:spcPct val="100000"/>
                        </a:lnSpc>
                      </a:pPr>
                      <a:endParaRPr sz="2000">
                        <a:latin typeface="Times New Roman"/>
                        <a:cs typeface="Times New Roman"/>
                      </a:endParaRPr>
                    </a:p>
                  </a:txBody>
                  <a:tcPr marL="0" marR="0" marT="0" marB="0">
                    <a:solidFill>
                      <a:srgbClr val="000000"/>
                    </a:solidFill>
                  </a:tcPr>
                </a:tc>
                <a:tc>
                  <a:txBody>
                    <a:bodyPr/>
                    <a:lstStyle/>
                    <a:p>
                      <a:pPr marL="398780">
                        <a:lnSpc>
                          <a:spcPct val="100000"/>
                        </a:lnSpc>
                        <a:spcBef>
                          <a:spcPts val="700"/>
                        </a:spcBef>
                      </a:pPr>
                      <a:r>
                        <a:rPr sz="1500" b="1" dirty="0">
                          <a:solidFill>
                            <a:srgbClr val="FFFFFF"/>
                          </a:solidFill>
                          <a:latin typeface="微軟正黑體"/>
                          <a:cs typeface="微軟正黑體"/>
                        </a:rPr>
                        <a:t>1</a:t>
                      </a:r>
                      <a:endParaRPr sz="1500">
                        <a:latin typeface="微軟正黑體"/>
                        <a:cs typeface="微軟正黑體"/>
                      </a:endParaRPr>
                    </a:p>
                  </a:txBody>
                  <a:tcPr marL="0" marR="0" marT="66675" marB="0">
                    <a:lnT w="76200">
                      <a:solidFill>
                        <a:srgbClr val="006FC0"/>
                      </a:solidFill>
                      <a:prstDash val="solid"/>
                    </a:lnT>
                    <a:solidFill>
                      <a:srgbClr val="000000"/>
                    </a:solidFill>
                  </a:tcPr>
                </a:tc>
                <a:tc>
                  <a:txBody>
                    <a:bodyPr/>
                    <a:lstStyle/>
                    <a:p>
                      <a:pPr marR="46355" algn="ctr">
                        <a:lnSpc>
                          <a:spcPct val="100000"/>
                        </a:lnSpc>
                        <a:spcBef>
                          <a:spcPts val="700"/>
                        </a:spcBef>
                      </a:pPr>
                      <a:r>
                        <a:rPr sz="1500" b="1" dirty="0">
                          <a:solidFill>
                            <a:srgbClr val="FFFFFF"/>
                          </a:solidFill>
                          <a:latin typeface="微軟正黑體"/>
                          <a:cs typeface="微軟正黑體"/>
                        </a:rPr>
                        <a:t>2</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3</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4</a:t>
                      </a:r>
                      <a:endParaRPr sz="1500">
                        <a:latin typeface="微軟正黑體"/>
                        <a:cs typeface="微軟正黑體"/>
                      </a:endParaRPr>
                    </a:p>
                  </a:txBody>
                  <a:tcPr marL="0" marR="0" marT="66675" marB="0">
                    <a:solidFill>
                      <a:srgbClr val="000000"/>
                    </a:solidFill>
                  </a:tcPr>
                </a:tc>
                <a:tc>
                  <a:txBody>
                    <a:bodyPr/>
                    <a:lstStyle/>
                    <a:p>
                      <a:pPr marL="1905" algn="ctr">
                        <a:lnSpc>
                          <a:spcPct val="100000"/>
                        </a:lnSpc>
                        <a:spcBef>
                          <a:spcPts val="700"/>
                        </a:spcBef>
                      </a:pPr>
                      <a:r>
                        <a:rPr sz="1500" b="1" dirty="0">
                          <a:solidFill>
                            <a:srgbClr val="FFFFFF"/>
                          </a:solidFill>
                          <a:latin typeface="微軟正黑體"/>
                          <a:cs typeface="微軟正黑體"/>
                        </a:rPr>
                        <a:t>5</a:t>
                      </a:r>
                      <a:endParaRPr sz="1500">
                        <a:latin typeface="微軟正黑體"/>
                        <a:cs typeface="微軟正黑體"/>
                      </a:endParaRPr>
                    </a:p>
                  </a:txBody>
                  <a:tcPr marL="0" marR="0" marT="66675" marB="0">
                    <a:solidFill>
                      <a:srgbClr val="000000"/>
                    </a:solidFill>
                  </a:tcPr>
                </a:tc>
                <a:tc>
                  <a:txBody>
                    <a:bodyPr/>
                    <a:lstStyle/>
                    <a:p>
                      <a:pPr marL="2540" algn="ctr">
                        <a:lnSpc>
                          <a:spcPct val="100000"/>
                        </a:lnSpc>
                        <a:spcBef>
                          <a:spcPts val="700"/>
                        </a:spcBef>
                      </a:pPr>
                      <a:r>
                        <a:rPr sz="1500" b="1" dirty="0">
                          <a:solidFill>
                            <a:srgbClr val="FFFFFF"/>
                          </a:solidFill>
                          <a:latin typeface="微軟正黑體"/>
                          <a:cs typeface="微軟正黑體"/>
                        </a:rPr>
                        <a:t>6</a:t>
                      </a:r>
                      <a:endParaRPr sz="1500">
                        <a:latin typeface="微軟正黑體"/>
                        <a:cs typeface="微軟正黑體"/>
                      </a:endParaRPr>
                    </a:p>
                  </a:txBody>
                  <a:tcPr marL="0" marR="0" marT="66675" marB="0">
                    <a:solidFill>
                      <a:srgbClr val="000000"/>
                    </a:solidFill>
                  </a:tcPr>
                </a:tc>
                <a:extLst>
                  <a:ext uri="{0D108BD9-81ED-4DB2-BD59-A6C34878D82A}">
                    <a16:rowId xmlns:a16="http://schemas.microsoft.com/office/drawing/2014/main" val="10000"/>
                  </a:ext>
                </a:extLst>
              </a:tr>
              <a:tr h="366617">
                <a:tc>
                  <a:txBody>
                    <a:bodyPr/>
                    <a:lstStyle/>
                    <a:p>
                      <a:pPr marL="229235">
                        <a:lnSpc>
                          <a:spcPct val="100000"/>
                        </a:lnSpc>
                        <a:spcBef>
                          <a:spcPts val="655"/>
                        </a:spcBef>
                      </a:pPr>
                      <a:r>
                        <a:rPr sz="1500" dirty="0">
                          <a:latin typeface="微軟正黑體"/>
                          <a:cs typeface="微軟正黑體"/>
                        </a:rPr>
                        <a:t>距離</a:t>
                      </a:r>
                      <a:endParaRPr sz="1500">
                        <a:latin typeface="微軟正黑體"/>
                        <a:cs typeface="微軟正黑體"/>
                      </a:endParaRPr>
                    </a:p>
                  </a:txBody>
                  <a:tcPr marL="0" marR="0" marT="62389" marB="0">
                    <a:lnL w="12700">
                      <a:solidFill>
                        <a:srgbClr val="000000"/>
                      </a:solidFill>
                      <a:prstDash val="solid"/>
                    </a:lnL>
                    <a:lnB w="12700">
                      <a:solidFill>
                        <a:srgbClr val="000000"/>
                      </a:solidFill>
                      <a:prstDash val="solid"/>
                    </a:lnB>
                  </a:tcPr>
                </a:tc>
                <a:tc>
                  <a:txBody>
                    <a:bodyPr/>
                    <a:lstStyle/>
                    <a:p>
                      <a:pPr marL="398780">
                        <a:lnSpc>
                          <a:spcPct val="100000"/>
                        </a:lnSpc>
                        <a:spcBef>
                          <a:spcPts val="655"/>
                        </a:spcBef>
                      </a:pPr>
                      <a:r>
                        <a:rPr sz="1500" b="1" dirty="0">
                          <a:solidFill>
                            <a:srgbClr val="006FC0"/>
                          </a:solidFill>
                          <a:latin typeface="微軟正黑體"/>
                          <a:cs typeface="微軟正黑體"/>
                        </a:rPr>
                        <a:t>0</a:t>
                      </a:r>
                      <a:endParaRPr sz="1500" dirty="0">
                        <a:latin typeface="微軟正黑體"/>
                        <a:cs typeface="微軟正黑體"/>
                      </a:endParaRPr>
                    </a:p>
                  </a:txBody>
                  <a:tcPr marL="0" marR="0" marT="62389" marB="0">
                    <a:lnB w="76200">
                      <a:solidFill>
                        <a:srgbClr val="006FC0"/>
                      </a:solidFill>
                      <a:prstDash val="solid"/>
                    </a:lnB>
                  </a:tcPr>
                </a:tc>
                <a:tc>
                  <a:txBody>
                    <a:bodyPr/>
                    <a:lstStyle/>
                    <a:p>
                      <a:pPr marR="48895" algn="ctr">
                        <a:lnSpc>
                          <a:spcPct val="100000"/>
                        </a:lnSpc>
                        <a:spcBef>
                          <a:spcPts val="655"/>
                        </a:spcBef>
                      </a:pPr>
                      <a:r>
                        <a:rPr sz="1500" dirty="0">
                          <a:latin typeface="微軟正黑體"/>
                          <a:cs typeface="微軟正黑體"/>
                        </a:rPr>
                        <a:t>10</a:t>
                      </a:r>
                      <a:endParaRPr sz="1500">
                        <a:latin typeface="微軟正黑體"/>
                        <a:cs typeface="微軟正黑體"/>
                      </a:endParaRPr>
                    </a:p>
                  </a:txBody>
                  <a:tcPr marL="0" marR="0" marT="62389" marB="0">
                    <a:lnB w="12700">
                      <a:solidFill>
                        <a:srgbClr val="000000"/>
                      </a:solidFill>
                      <a:prstDash val="solid"/>
                    </a:lnB>
                  </a:tcPr>
                </a:tc>
                <a:tc>
                  <a:txBody>
                    <a:bodyPr/>
                    <a:lstStyle/>
                    <a:p>
                      <a:pPr algn="ctr">
                        <a:lnSpc>
                          <a:spcPct val="100000"/>
                        </a:lnSpc>
                        <a:spcBef>
                          <a:spcPts val="655"/>
                        </a:spcBef>
                      </a:pPr>
                      <a:r>
                        <a:rPr sz="1500" dirty="0">
                          <a:latin typeface="微軟正黑體"/>
                          <a:cs typeface="微軟正黑體"/>
                        </a:rPr>
                        <a:t>20</a:t>
                      </a:r>
                      <a:endParaRPr sz="1500">
                        <a:latin typeface="微軟正黑體"/>
                        <a:cs typeface="微軟正黑體"/>
                      </a:endParaRPr>
                    </a:p>
                  </a:txBody>
                  <a:tcPr marL="0" marR="0" marT="62389" marB="0">
                    <a:lnB w="12700">
                      <a:solidFill>
                        <a:srgbClr val="000000"/>
                      </a:solidFill>
                      <a:prstDash val="solid"/>
                    </a:lnB>
                  </a:tcPr>
                </a:tc>
                <a:tc>
                  <a:txBody>
                    <a:bodyPr/>
                    <a:lstStyle/>
                    <a:p>
                      <a:pPr algn="ctr">
                        <a:lnSpc>
                          <a:spcPct val="100000"/>
                        </a:lnSpc>
                        <a:spcBef>
                          <a:spcPts val="655"/>
                        </a:spcBef>
                      </a:pPr>
                      <a:r>
                        <a:rPr sz="1500" dirty="0">
                          <a:latin typeface="微軟正黑體"/>
                          <a:cs typeface="微軟正黑體"/>
                        </a:rPr>
                        <a:t>40</a:t>
                      </a:r>
                      <a:endParaRPr sz="1500">
                        <a:latin typeface="微軟正黑體"/>
                        <a:cs typeface="微軟正黑體"/>
                      </a:endParaRPr>
                    </a:p>
                  </a:txBody>
                  <a:tcPr marL="0" marR="0" marT="62389" marB="0">
                    <a:lnB w="12700">
                      <a:solidFill>
                        <a:srgbClr val="000000"/>
                      </a:solidFill>
                      <a:prstDash val="solid"/>
                    </a:lnB>
                  </a:tcPr>
                </a:tc>
                <a:tc>
                  <a:txBody>
                    <a:bodyPr/>
                    <a:lstStyle/>
                    <a:p>
                      <a:pPr algn="ctr">
                        <a:lnSpc>
                          <a:spcPct val="100000"/>
                        </a:lnSpc>
                        <a:spcBef>
                          <a:spcPts val="655"/>
                        </a:spcBef>
                      </a:pPr>
                      <a:r>
                        <a:rPr sz="1500" dirty="0">
                          <a:latin typeface="微軟正黑體"/>
                          <a:cs typeface="微軟正黑體"/>
                        </a:rPr>
                        <a:t>20</a:t>
                      </a:r>
                      <a:endParaRPr sz="1500">
                        <a:latin typeface="微軟正黑體"/>
                        <a:cs typeface="微軟正黑體"/>
                      </a:endParaRPr>
                    </a:p>
                  </a:txBody>
                  <a:tcPr marL="0" marR="0" marT="62389" marB="0">
                    <a:lnB w="12700">
                      <a:solidFill>
                        <a:srgbClr val="000000"/>
                      </a:solidFill>
                      <a:prstDash val="solid"/>
                    </a:lnB>
                  </a:tcPr>
                </a:tc>
                <a:tc>
                  <a:txBody>
                    <a:bodyPr/>
                    <a:lstStyle/>
                    <a:p>
                      <a:pPr marL="635" algn="ctr">
                        <a:lnSpc>
                          <a:spcPct val="100000"/>
                        </a:lnSpc>
                        <a:spcBef>
                          <a:spcPts val="655"/>
                        </a:spcBef>
                      </a:pPr>
                      <a:r>
                        <a:rPr sz="1500" dirty="0">
                          <a:latin typeface="微軟正黑體"/>
                          <a:cs typeface="微軟正黑體"/>
                        </a:rPr>
                        <a:t>21</a:t>
                      </a:r>
                    </a:p>
                  </a:txBody>
                  <a:tcPr marL="0" marR="0" marT="62389"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2" name="object 2"/>
          <p:cNvSpPr txBox="1">
            <a:spLocks noGrp="1"/>
          </p:cNvSpPr>
          <p:nvPr>
            <p:ph type="title"/>
          </p:nvPr>
        </p:nvSpPr>
        <p:spPr/>
        <p:txBody>
          <a:bodyPr/>
          <a:lstStyle/>
          <a:p>
            <a:r>
              <a:rPr lang="en-US" dirty="0"/>
              <a:t>Bellman-Ford </a:t>
            </a:r>
            <a:r>
              <a:rPr lang="zh-TW" altLang="en-US" dirty="0"/>
              <a:t>演算法</a:t>
            </a:r>
            <a:r>
              <a:rPr lang="en-US" altLang="zh-TW" dirty="0"/>
              <a:t>– </a:t>
            </a:r>
            <a:r>
              <a:rPr lang="zh-TW" altLang="en-US" dirty="0"/>
              <a:t>步驟</a:t>
            </a:r>
            <a:r>
              <a:rPr lang="en-US" altLang="zh-TW" dirty="0"/>
              <a:t>3</a:t>
            </a:r>
          </a:p>
        </p:txBody>
      </p:sp>
      <p:sp>
        <p:nvSpPr>
          <p:cNvPr id="30" name="內容版面配置區 29">
            <a:extLst>
              <a:ext uri="{FF2B5EF4-FFF2-40B4-BE49-F238E27FC236}">
                <a16:creationId xmlns:a16="http://schemas.microsoft.com/office/drawing/2014/main" id="{93200CDC-1E82-42C7-9CFD-CA808626E154}"/>
              </a:ext>
            </a:extLst>
          </p:cNvPr>
          <p:cNvSpPr>
            <a:spLocks noGrp="1"/>
          </p:cNvSpPr>
          <p:nvPr>
            <p:ph idx="1"/>
          </p:nvPr>
        </p:nvSpPr>
        <p:spPr/>
        <p:txBody>
          <a:bodyPr/>
          <a:lstStyle/>
          <a:p>
            <a:endParaRPr lang="zh-TW" altLang="en-US" dirty="0"/>
          </a:p>
        </p:txBody>
      </p:sp>
      <p:sp>
        <p:nvSpPr>
          <p:cNvPr id="3" name="object 3"/>
          <p:cNvSpPr txBox="1"/>
          <p:nvPr/>
        </p:nvSpPr>
        <p:spPr>
          <a:xfrm>
            <a:off x="687705" y="2211515"/>
            <a:ext cx="3542824" cy="332303"/>
          </a:xfrm>
          <a:prstGeom prst="rect">
            <a:avLst/>
          </a:prstGeom>
        </p:spPr>
        <p:txBody>
          <a:bodyPr vert="horz" wrap="square" lIns="0" tIns="9049" rIns="0" bIns="0" rtlCol="0">
            <a:spAutoFit/>
          </a:bodyPr>
          <a:lstStyle/>
          <a:p>
            <a:pPr marL="180975" indent="-171450">
              <a:spcBef>
                <a:spcPts val="71"/>
              </a:spcBef>
              <a:buFont typeface="Arial"/>
              <a:buChar char="•"/>
              <a:tabLst>
                <a:tab pos="180975" algn="l"/>
              </a:tabLst>
            </a:pPr>
            <a:r>
              <a:rPr sz="2100" spc="-4" dirty="0">
                <a:latin typeface="微軟正黑體"/>
                <a:cs typeface="微軟正黑體"/>
              </a:rPr>
              <a:t>重複步</a:t>
            </a:r>
            <a:r>
              <a:rPr sz="2100" spc="-11" dirty="0">
                <a:latin typeface="微軟正黑體"/>
                <a:cs typeface="微軟正黑體"/>
              </a:rPr>
              <a:t>驟</a:t>
            </a:r>
            <a:r>
              <a:rPr sz="2100" spc="-8" dirty="0">
                <a:latin typeface="微軟正黑體"/>
                <a:cs typeface="微軟正黑體"/>
              </a:rPr>
              <a:t>2，</a:t>
            </a:r>
            <a:r>
              <a:rPr sz="2100" spc="-4" dirty="0">
                <a:latin typeface="微軟正黑體"/>
                <a:cs typeface="微軟正黑體"/>
              </a:rPr>
              <a:t>再度更新距離表</a:t>
            </a:r>
            <a:endParaRPr sz="2100">
              <a:latin typeface="微軟正黑體"/>
              <a:cs typeface="微軟正黑體"/>
            </a:endParaRPr>
          </a:p>
        </p:txBody>
      </p:sp>
      <p:sp>
        <p:nvSpPr>
          <p:cNvPr id="4" name="object 4"/>
          <p:cNvSpPr txBox="1"/>
          <p:nvPr/>
        </p:nvSpPr>
        <p:spPr>
          <a:xfrm>
            <a:off x="687705" y="2571150"/>
            <a:ext cx="5580221" cy="962604"/>
          </a:xfrm>
          <a:prstGeom prst="rect">
            <a:avLst/>
          </a:prstGeom>
        </p:spPr>
        <p:txBody>
          <a:bodyPr vert="horz" wrap="square" lIns="0" tIns="33814" rIns="0" bIns="0" rtlCol="0">
            <a:spAutoFit/>
          </a:bodyPr>
          <a:lstStyle/>
          <a:p>
            <a:pPr marL="180975" indent="-171450">
              <a:spcBef>
                <a:spcPts val="266"/>
              </a:spcBef>
              <a:buFont typeface="Arial"/>
              <a:buChar char="•"/>
              <a:tabLst>
                <a:tab pos="180975" algn="l"/>
              </a:tabLst>
            </a:pPr>
            <a:r>
              <a:rPr sz="2100" spc="-4" dirty="0">
                <a:latin typeface="微軟正黑體"/>
                <a:cs typeface="微軟正黑體"/>
              </a:rPr>
              <a:t>反覆執行，值到：</a:t>
            </a:r>
            <a:endParaRPr sz="2100">
              <a:latin typeface="微軟正黑體"/>
              <a:cs typeface="微軟正黑體"/>
            </a:endParaRPr>
          </a:p>
          <a:p>
            <a:pPr marL="523875" lvl="1" indent="-171450">
              <a:spcBef>
                <a:spcPts val="165"/>
              </a:spcBef>
              <a:buFont typeface="Arial"/>
              <a:buChar char="•"/>
              <a:tabLst>
                <a:tab pos="524351" algn="l"/>
              </a:tabLst>
            </a:pPr>
            <a:r>
              <a:rPr dirty="0">
                <a:latin typeface="微軟正黑體"/>
                <a:cs typeface="微軟正黑體"/>
              </a:rPr>
              <a:t>全部</a:t>
            </a:r>
            <a:r>
              <a:rPr spc="-49" dirty="0">
                <a:latin typeface="微軟正黑體"/>
                <a:cs typeface="微軟正黑體"/>
              </a:rPr>
              <a:t> </a:t>
            </a:r>
            <a:r>
              <a:rPr dirty="0">
                <a:latin typeface="微軟正黑體"/>
                <a:cs typeface="微軟正黑體"/>
              </a:rPr>
              <a:t>9</a:t>
            </a:r>
            <a:r>
              <a:rPr spc="-34" dirty="0">
                <a:latin typeface="微軟正黑體"/>
                <a:cs typeface="微軟正黑體"/>
              </a:rPr>
              <a:t> </a:t>
            </a:r>
            <a:r>
              <a:rPr dirty="0">
                <a:latin typeface="微軟正黑體"/>
                <a:cs typeface="微軟正黑體"/>
              </a:rPr>
              <a:t>條邊不論加入哪一條都不會更改到距離表。</a:t>
            </a:r>
            <a:endParaRPr>
              <a:latin typeface="微軟正黑體"/>
              <a:cs typeface="微軟正黑體"/>
            </a:endParaRPr>
          </a:p>
          <a:p>
            <a:pPr marL="523875" lvl="1" indent="-171450">
              <a:spcBef>
                <a:spcPts val="161"/>
              </a:spcBef>
              <a:buFont typeface="Arial"/>
              <a:buChar char="•"/>
              <a:tabLst>
                <a:tab pos="524351" algn="l"/>
              </a:tabLst>
            </a:pPr>
            <a:r>
              <a:rPr dirty="0">
                <a:latin typeface="微軟正黑體"/>
                <a:cs typeface="微軟正黑體"/>
              </a:rPr>
              <a:t>最多執行</a:t>
            </a:r>
            <a:r>
              <a:rPr spc="-15" dirty="0">
                <a:latin typeface="微軟正黑體"/>
                <a:cs typeface="微軟正黑體"/>
              </a:rPr>
              <a:t> </a:t>
            </a:r>
            <a:r>
              <a:rPr dirty="0">
                <a:latin typeface="微軟正黑體"/>
                <a:cs typeface="微軟正黑體"/>
              </a:rPr>
              <a:t>6 </a:t>
            </a:r>
            <a:r>
              <a:rPr spc="-4" dirty="0">
                <a:latin typeface="微軟正黑體"/>
                <a:cs typeface="微軟正黑體"/>
              </a:rPr>
              <a:t>(</a:t>
            </a:r>
            <a:r>
              <a:rPr dirty="0">
                <a:latin typeface="微軟正黑體"/>
                <a:cs typeface="微軟正黑體"/>
              </a:rPr>
              <a:t>頂點數目</a:t>
            </a:r>
            <a:r>
              <a:rPr spc="-4" dirty="0">
                <a:latin typeface="微軟正黑體"/>
                <a:cs typeface="微軟正黑體"/>
              </a:rPr>
              <a:t>)</a:t>
            </a:r>
            <a:r>
              <a:rPr dirty="0">
                <a:latin typeface="微軟正黑體"/>
                <a:cs typeface="微軟正黑體"/>
              </a:rPr>
              <a:t>次</a:t>
            </a:r>
            <a:endParaRPr>
              <a:latin typeface="微軟正黑體"/>
              <a:cs typeface="微軟正黑體"/>
            </a:endParaRPr>
          </a:p>
        </p:txBody>
      </p:sp>
      <p:sp>
        <p:nvSpPr>
          <p:cNvPr id="7" name="object 7"/>
          <p:cNvSpPr/>
          <p:nvPr/>
        </p:nvSpPr>
        <p:spPr>
          <a:xfrm>
            <a:off x="6218206" y="1933642"/>
            <a:ext cx="257889" cy="230438"/>
          </a:xfrm>
          <a:prstGeom prst="rect">
            <a:avLst/>
          </a:prstGeom>
          <a:blipFill>
            <a:blip r:embed="rId2" cstate="print"/>
            <a:stretch>
              <a:fillRect/>
            </a:stretch>
          </a:blipFill>
        </p:spPr>
        <p:txBody>
          <a:bodyPr wrap="square" lIns="0" tIns="0" rIns="0" bIns="0" rtlCol="0"/>
          <a:lstStyle/>
          <a:p>
            <a:endParaRPr sz="1350"/>
          </a:p>
        </p:txBody>
      </p:sp>
      <p:sp>
        <p:nvSpPr>
          <p:cNvPr id="8" name="object 8"/>
          <p:cNvSpPr/>
          <p:nvPr/>
        </p:nvSpPr>
        <p:spPr>
          <a:xfrm>
            <a:off x="5709094" y="2119218"/>
            <a:ext cx="394430" cy="373951"/>
          </a:xfrm>
          <a:prstGeom prst="rect">
            <a:avLst/>
          </a:prstGeom>
          <a:blipFill>
            <a:blip r:embed="rId3" cstate="print"/>
            <a:stretch>
              <a:fillRect/>
            </a:stretch>
          </a:blipFill>
        </p:spPr>
        <p:txBody>
          <a:bodyPr wrap="square" lIns="0" tIns="0" rIns="0" bIns="0" rtlCol="0"/>
          <a:lstStyle/>
          <a:p>
            <a:endParaRPr sz="1350"/>
          </a:p>
        </p:txBody>
      </p:sp>
      <p:sp>
        <p:nvSpPr>
          <p:cNvPr id="9" name="object 9"/>
          <p:cNvSpPr/>
          <p:nvPr/>
        </p:nvSpPr>
        <p:spPr>
          <a:xfrm>
            <a:off x="5704332" y="1540526"/>
            <a:ext cx="3325701" cy="1508188"/>
          </a:xfrm>
          <a:prstGeom prst="rect">
            <a:avLst/>
          </a:prstGeom>
          <a:blipFill>
            <a:blip r:embed="rId4" cstate="print"/>
            <a:stretch>
              <a:fillRect/>
            </a:stretch>
          </a:blipFill>
        </p:spPr>
        <p:txBody>
          <a:bodyPr wrap="square" lIns="0" tIns="0" rIns="0" bIns="0" rtlCol="0"/>
          <a:lstStyle/>
          <a:p>
            <a:endParaRPr sz="1350"/>
          </a:p>
        </p:txBody>
      </p:sp>
      <p:sp>
        <p:nvSpPr>
          <p:cNvPr id="10" name="object 10"/>
          <p:cNvSpPr txBox="1"/>
          <p:nvPr/>
        </p:nvSpPr>
        <p:spPr>
          <a:xfrm>
            <a:off x="5783198" y="2153032"/>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11" name="object 11"/>
          <p:cNvSpPr txBox="1"/>
          <p:nvPr/>
        </p:nvSpPr>
        <p:spPr>
          <a:xfrm>
            <a:off x="6510813" y="1588865"/>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12" name="object 12"/>
          <p:cNvSpPr txBox="1"/>
          <p:nvPr/>
        </p:nvSpPr>
        <p:spPr>
          <a:xfrm>
            <a:off x="6533674" y="2698052"/>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13" name="object 13"/>
          <p:cNvSpPr txBox="1"/>
          <p:nvPr/>
        </p:nvSpPr>
        <p:spPr>
          <a:xfrm>
            <a:off x="8744902" y="2072069"/>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4" name="object 14"/>
          <p:cNvSpPr txBox="1"/>
          <p:nvPr/>
        </p:nvSpPr>
        <p:spPr>
          <a:xfrm>
            <a:off x="7759446" y="1584960"/>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5" name="object 15"/>
          <p:cNvSpPr txBox="1"/>
          <p:nvPr/>
        </p:nvSpPr>
        <p:spPr>
          <a:xfrm>
            <a:off x="7767446" y="2687764"/>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6" name="object 16"/>
          <p:cNvSpPr txBox="1"/>
          <p:nvPr/>
        </p:nvSpPr>
        <p:spPr>
          <a:xfrm>
            <a:off x="7100888" y="2650236"/>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50</a:t>
            </a:r>
            <a:endParaRPr sz="1350">
              <a:latin typeface="微軟正黑體"/>
              <a:cs typeface="微軟正黑體"/>
            </a:endParaRPr>
          </a:p>
        </p:txBody>
      </p:sp>
      <p:sp>
        <p:nvSpPr>
          <p:cNvPr id="17" name="object 17"/>
          <p:cNvSpPr txBox="1"/>
          <p:nvPr/>
        </p:nvSpPr>
        <p:spPr>
          <a:xfrm>
            <a:off x="7630360" y="2187055"/>
            <a:ext cx="415498" cy="223361"/>
          </a:xfrm>
          <a:prstGeom prst="rect">
            <a:avLst/>
          </a:prstGeom>
        </p:spPr>
        <p:txBody>
          <a:bodyPr vert="vert270" wrap="square" lIns="0" tIns="22384" rIns="0" bIns="0" rtlCol="0">
            <a:spAutoFit/>
          </a:bodyPr>
          <a:lstStyle/>
          <a:p>
            <a:pPr marL="9525">
              <a:spcBef>
                <a:spcPts val="176"/>
              </a:spcBef>
            </a:pPr>
            <a:r>
              <a:rPr sz="1350" b="1" spc="-4" dirty="0">
                <a:solidFill>
                  <a:srgbClr val="385622"/>
                </a:solidFill>
                <a:latin typeface="微軟正黑體"/>
                <a:cs typeface="微軟正黑體"/>
              </a:rPr>
              <a:t>20</a:t>
            </a:r>
            <a:endParaRPr sz="1350">
              <a:latin typeface="微軟正黑體"/>
              <a:cs typeface="微軟正黑體"/>
            </a:endParaRPr>
          </a:p>
        </p:txBody>
      </p:sp>
      <p:sp>
        <p:nvSpPr>
          <p:cNvPr id="18" name="object 18"/>
          <p:cNvSpPr txBox="1"/>
          <p:nvPr/>
        </p:nvSpPr>
        <p:spPr>
          <a:xfrm>
            <a:off x="7032974" y="1529430"/>
            <a:ext cx="222885" cy="217367"/>
          </a:xfrm>
          <a:prstGeom prst="rect">
            <a:avLst/>
          </a:prstGeom>
        </p:spPr>
        <p:txBody>
          <a:bodyPr vert="horz" wrap="square" lIns="0" tIns="9525" rIns="0" bIns="0" rtlCol="0">
            <a:spAutoFit/>
          </a:bodyPr>
          <a:lstStyle/>
          <a:p>
            <a:pPr marL="9525">
              <a:spcBef>
                <a:spcPts val="75"/>
              </a:spcBef>
            </a:pPr>
            <a:r>
              <a:rPr sz="1350" b="1" spc="-4" dirty="0">
                <a:solidFill>
                  <a:srgbClr val="385622"/>
                </a:solidFill>
                <a:latin typeface="微軟正黑體"/>
                <a:cs typeface="微軟正黑體"/>
              </a:rPr>
              <a:t>33</a:t>
            </a:r>
            <a:endParaRPr sz="1350">
              <a:latin typeface="微軟正黑體"/>
              <a:cs typeface="微軟正黑體"/>
            </a:endParaRPr>
          </a:p>
        </p:txBody>
      </p:sp>
      <p:sp>
        <p:nvSpPr>
          <p:cNvPr id="19" name="object 19"/>
          <p:cNvSpPr/>
          <p:nvPr/>
        </p:nvSpPr>
        <p:spPr>
          <a:xfrm>
            <a:off x="5955793" y="2391889"/>
            <a:ext cx="259127" cy="230438"/>
          </a:xfrm>
          <a:prstGeom prst="rect">
            <a:avLst/>
          </a:prstGeom>
          <a:blipFill>
            <a:blip r:embed="rId5" cstate="print"/>
            <a:stretch>
              <a:fillRect/>
            </a:stretch>
          </a:blipFill>
        </p:spPr>
        <p:txBody>
          <a:bodyPr wrap="square" lIns="0" tIns="0" rIns="0" bIns="0" rtlCol="0"/>
          <a:lstStyle/>
          <a:p>
            <a:endParaRPr sz="1350"/>
          </a:p>
        </p:txBody>
      </p:sp>
      <p:sp>
        <p:nvSpPr>
          <p:cNvPr id="20" name="object 20"/>
          <p:cNvSpPr/>
          <p:nvPr/>
        </p:nvSpPr>
        <p:spPr>
          <a:xfrm>
            <a:off x="7229761" y="1625794"/>
            <a:ext cx="259127" cy="230438"/>
          </a:xfrm>
          <a:prstGeom prst="rect">
            <a:avLst/>
          </a:prstGeom>
          <a:blipFill>
            <a:blip r:embed="rId6" cstate="print"/>
            <a:stretch>
              <a:fillRect/>
            </a:stretch>
          </a:blipFill>
        </p:spPr>
        <p:txBody>
          <a:bodyPr wrap="square" lIns="0" tIns="0" rIns="0" bIns="0" rtlCol="0"/>
          <a:lstStyle/>
          <a:p>
            <a:endParaRPr sz="1350"/>
          </a:p>
        </p:txBody>
      </p:sp>
      <p:sp>
        <p:nvSpPr>
          <p:cNvPr id="21" name="object 21"/>
          <p:cNvSpPr/>
          <p:nvPr/>
        </p:nvSpPr>
        <p:spPr>
          <a:xfrm>
            <a:off x="6600445" y="2471042"/>
            <a:ext cx="259127" cy="230438"/>
          </a:xfrm>
          <a:prstGeom prst="rect">
            <a:avLst/>
          </a:prstGeom>
          <a:blipFill>
            <a:blip r:embed="rId7" cstate="print"/>
            <a:stretch>
              <a:fillRect/>
            </a:stretch>
          </a:blipFill>
        </p:spPr>
        <p:txBody>
          <a:bodyPr wrap="square" lIns="0" tIns="0" rIns="0" bIns="0" rtlCol="0"/>
          <a:lstStyle/>
          <a:p>
            <a:endParaRPr sz="1350"/>
          </a:p>
        </p:txBody>
      </p:sp>
      <p:sp>
        <p:nvSpPr>
          <p:cNvPr id="22" name="object 22"/>
          <p:cNvSpPr/>
          <p:nvPr/>
        </p:nvSpPr>
        <p:spPr>
          <a:xfrm>
            <a:off x="6711315" y="1844459"/>
            <a:ext cx="259127" cy="231610"/>
          </a:xfrm>
          <a:prstGeom prst="rect">
            <a:avLst/>
          </a:prstGeom>
          <a:blipFill>
            <a:blip r:embed="rId8" cstate="print"/>
            <a:stretch>
              <a:fillRect/>
            </a:stretch>
          </a:blipFill>
        </p:spPr>
        <p:txBody>
          <a:bodyPr wrap="square" lIns="0" tIns="0" rIns="0" bIns="0" rtlCol="0"/>
          <a:lstStyle/>
          <a:p>
            <a:endParaRPr sz="1350"/>
          </a:p>
        </p:txBody>
      </p:sp>
      <p:sp>
        <p:nvSpPr>
          <p:cNvPr id="23" name="object 23"/>
          <p:cNvSpPr/>
          <p:nvPr/>
        </p:nvSpPr>
        <p:spPr>
          <a:xfrm>
            <a:off x="6813232" y="2805436"/>
            <a:ext cx="257889" cy="231610"/>
          </a:xfrm>
          <a:prstGeom prst="rect">
            <a:avLst/>
          </a:prstGeom>
          <a:blipFill>
            <a:blip r:embed="rId9" cstate="print"/>
            <a:stretch>
              <a:fillRect/>
            </a:stretch>
          </a:blipFill>
        </p:spPr>
        <p:txBody>
          <a:bodyPr wrap="square" lIns="0" tIns="0" rIns="0" bIns="0" rtlCol="0"/>
          <a:lstStyle/>
          <a:p>
            <a:endParaRPr sz="1350"/>
          </a:p>
        </p:txBody>
      </p:sp>
      <p:sp>
        <p:nvSpPr>
          <p:cNvPr id="24" name="object 24"/>
          <p:cNvSpPr/>
          <p:nvPr/>
        </p:nvSpPr>
        <p:spPr>
          <a:xfrm>
            <a:off x="7763542" y="2423989"/>
            <a:ext cx="260356" cy="230438"/>
          </a:xfrm>
          <a:prstGeom prst="rect">
            <a:avLst/>
          </a:prstGeom>
          <a:blipFill>
            <a:blip r:embed="rId10" cstate="print"/>
            <a:stretch>
              <a:fillRect/>
            </a:stretch>
          </a:blipFill>
        </p:spPr>
        <p:txBody>
          <a:bodyPr wrap="square" lIns="0" tIns="0" rIns="0" bIns="0" rtlCol="0"/>
          <a:lstStyle/>
          <a:p>
            <a:endParaRPr sz="1350"/>
          </a:p>
        </p:txBody>
      </p:sp>
      <p:sp>
        <p:nvSpPr>
          <p:cNvPr id="25" name="object 25"/>
          <p:cNvSpPr/>
          <p:nvPr/>
        </p:nvSpPr>
        <p:spPr>
          <a:xfrm>
            <a:off x="8036148" y="2660942"/>
            <a:ext cx="259127" cy="231610"/>
          </a:xfrm>
          <a:prstGeom prst="rect">
            <a:avLst/>
          </a:prstGeom>
          <a:blipFill>
            <a:blip r:embed="rId11" cstate="print"/>
            <a:stretch>
              <a:fillRect/>
            </a:stretch>
          </a:blipFill>
        </p:spPr>
        <p:txBody>
          <a:bodyPr wrap="square" lIns="0" tIns="0" rIns="0" bIns="0" rtlCol="0"/>
          <a:lstStyle/>
          <a:p>
            <a:endParaRPr sz="1350"/>
          </a:p>
        </p:txBody>
      </p:sp>
      <p:sp>
        <p:nvSpPr>
          <p:cNvPr id="26" name="object 26"/>
          <p:cNvSpPr/>
          <p:nvPr/>
        </p:nvSpPr>
        <p:spPr>
          <a:xfrm>
            <a:off x="8025004" y="1577883"/>
            <a:ext cx="259127" cy="230438"/>
          </a:xfrm>
          <a:prstGeom prst="rect">
            <a:avLst/>
          </a:prstGeom>
          <a:blipFill>
            <a:blip r:embed="rId12" cstate="print"/>
            <a:stretch>
              <a:fillRect/>
            </a:stretch>
          </a:blipFill>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Bellman-Ford </a:t>
            </a:r>
            <a:r>
              <a:rPr lang="zh-TW" altLang="en-US"/>
              <a:t>演算法</a:t>
            </a:r>
            <a:r>
              <a:rPr lang="en-US" altLang="zh-TW"/>
              <a:t>– </a:t>
            </a:r>
            <a:r>
              <a:rPr lang="zh-TW" altLang="en-US"/>
              <a:t>實作</a:t>
            </a:r>
            <a:endParaRPr lang="zh-TW" altLang="en-US" dirty="0"/>
          </a:p>
        </p:txBody>
      </p:sp>
      <p:sp>
        <p:nvSpPr>
          <p:cNvPr id="33" name="內容版面配置區 32">
            <a:extLst>
              <a:ext uri="{FF2B5EF4-FFF2-40B4-BE49-F238E27FC236}">
                <a16:creationId xmlns:a16="http://schemas.microsoft.com/office/drawing/2014/main" id="{01672AB4-8B28-4907-B03C-6C0F40FE78A3}"/>
              </a:ext>
            </a:extLst>
          </p:cNvPr>
          <p:cNvSpPr>
            <a:spLocks noGrp="1"/>
          </p:cNvSpPr>
          <p:nvPr>
            <p:ph idx="1"/>
          </p:nvPr>
        </p:nvSpPr>
        <p:spPr/>
        <p:txBody>
          <a:bodyPr/>
          <a:lstStyle/>
          <a:p>
            <a:endParaRPr lang="zh-TW" altLang="en-US"/>
          </a:p>
        </p:txBody>
      </p:sp>
      <p:sp>
        <p:nvSpPr>
          <p:cNvPr id="3" name="object 3"/>
          <p:cNvSpPr/>
          <p:nvPr/>
        </p:nvSpPr>
        <p:spPr>
          <a:xfrm>
            <a:off x="1505235" y="1908238"/>
            <a:ext cx="6546533" cy="3807619"/>
          </a:xfrm>
          <a:custGeom>
            <a:avLst/>
            <a:gdLst/>
            <a:ahLst/>
            <a:cxnLst/>
            <a:rect l="l" t="t" r="r" b="b"/>
            <a:pathLst>
              <a:path w="8728710" h="5076825">
                <a:moveTo>
                  <a:pt x="7882255" y="0"/>
                </a:moveTo>
                <a:lnTo>
                  <a:pt x="846074" y="0"/>
                </a:lnTo>
                <a:lnTo>
                  <a:pt x="798054" y="1339"/>
                </a:lnTo>
                <a:lnTo>
                  <a:pt x="750738" y="5310"/>
                </a:lnTo>
                <a:lnTo>
                  <a:pt x="704198" y="11841"/>
                </a:lnTo>
                <a:lnTo>
                  <a:pt x="658504" y="20860"/>
                </a:lnTo>
                <a:lnTo>
                  <a:pt x="613728" y="32296"/>
                </a:lnTo>
                <a:lnTo>
                  <a:pt x="569941" y="46077"/>
                </a:lnTo>
                <a:lnTo>
                  <a:pt x="527214" y="62133"/>
                </a:lnTo>
                <a:lnTo>
                  <a:pt x="485620" y="80391"/>
                </a:lnTo>
                <a:lnTo>
                  <a:pt x="445229" y="100781"/>
                </a:lnTo>
                <a:lnTo>
                  <a:pt x="406113" y="123230"/>
                </a:lnTo>
                <a:lnTo>
                  <a:pt x="368342" y="147667"/>
                </a:lnTo>
                <a:lnTo>
                  <a:pt x="331989" y="174022"/>
                </a:lnTo>
                <a:lnTo>
                  <a:pt x="297125" y="202221"/>
                </a:lnTo>
                <a:lnTo>
                  <a:pt x="263821" y="232195"/>
                </a:lnTo>
                <a:lnTo>
                  <a:pt x="232149" y="263870"/>
                </a:lnTo>
                <a:lnTo>
                  <a:pt x="202179" y="297177"/>
                </a:lnTo>
                <a:lnTo>
                  <a:pt x="173983" y="332044"/>
                </a:lnTo>
                <a:lnTo>
                  <a:pt x="147633" y="368398"/>
                </a:lnTo>
                <a:lnTo>
                  <a:pt x="123200" y="406169"/>
                </a:lnTo>
                <a:lnTo>
                  <a:pt x="100755" y="445285"/>
                </a:lnTo>
                <a:lnTo>
                  <a:pt x="80370" y="485675"/>
                </a:lnTo>
                <a:lnTo>
                  <a:pt x="62116" y="527267"/>
                </a:lnTo>
                <a:lnTo>
                  <a:pt x="46064" y="569990"/>
                </a:lnTo>
                <a:lnTo>
                  <a:pt x="32286" y="613773"/>
                </a:lnTo>
                <a:lnTo>
                  <a:pt x="20853" y="658543"/>
                </a:lnTo>
                <a:lnTo>
                  <a:pt x="11837" y="704229"/>
                </a:lnTo>
                <a:lnTo>
                  <a:pt x="5308" y="750761"/>
                </a:lnTo>
                <a:lnTo>
                  <a:pt x="1339" y="798066"/>
                </a:lnTo>
                <a:lnTo>
                  <a:pt x="0" y="846074"/>
                </a:lnTo>
                <a:lnTo>
                  <a:pt x="0" y="4230547"/>
                </a:lnTo>
                <a:lnTo>
                  <a:pt x="1339" y="4278561"/>
                </a:lnTo>
                <a:lnTo>
                  <a:pt x="5308" y="4325872"/>
                </a:lnTo>
                <a:lnTo>
                  <a:pt x="11837" y="4372408"/>
                </a:lnTo>
                <a:lnTo>
                  <a:pt x="20853" y="4418099"/>
                </a:lnTo>
                <a:lnTo>
                  <a:pt x="32286" y="4462874"/>
                </a:lnTo>
                <a:lnTo>
                  <a:pt x="46064" y="4506659"/>
                </a:lnTo>
                <a:lnTo>
                  <a:pt x="62116" y="4549385"/>
                </a:lnTo>
                <a:lnTo>
                  <a:pt x="80370" y="4590980"/>
                </a:lnTo>
                <a:lnTo>
                  <a:pt x="100755" y="4631372"/>
                </a:lnTo>
                <a:lnTo>
                  <a:pt x="123200" y="4670490"/>
                </a:lnTo>
                <a:lnTo>
                  <a:pt x="147633" y="4708263"/>
                </a:lnTo>
                <a:lnTo>
                  <a:pt x="173983" y="4744618"/>
                </a:lnTo>
                <a:lnTo>
                  <a:pt x="202179" y="4779486"/>
                </a:lnTo>
                <a:lnTo>
                  <a:pt x="232149" y="4812793"/>
                </a:lnTo>
                <a:lnTo>
                  <a:pt x="263821" y="4844469"/>
                </a:lnTo>
                <a:lnTo>
                  <a:pt x="297125" y="4874443"/>
                </a:lnTo>
                <a:lnTo>
                  <a:pt x="331989" y="4902642"/>
                </a:lnTo>
                <a:lnTo>
                  <a:pt x="368342" y="4928996"/>
                </a:lnTo>
                <a:lnTo>
                  <a:pt x="406113" y="4953433"/>
                </a:lnTo>
                <a:lnTo>
                  <a:pt x="445229" y="4975882"/>
                </a:lnTo>
                <a:lnTo>
                  <a:pt x="485620" y="4996271"/>
                </a:lnTo>
                <a:lnTo>
                  <a:pt x="527214" y="5014529"/>
                </a:lnTo>
                <a:lnTo>
                  <a:pt x="569941" y="5030584"/>
                </a:lnTo>
                <a:lnTo>
                  <a:pt x="613728" y="5044365"/>
                </a:lnTo>
                <a:lnTo>
                  <a:pt x="658504" y="5055800"/>
                </a:lnTo>
                <a:lnTo>
                  <a:pt x="704198" y="5064819"/>
                </a:lnTo>
                <a:lnTo>
                  <a:pt x="750738" y="5071349"/>
                </a:lnTo>
                <a:lnTo>
                  <a:pt x="798054" y="5075320"/>
                </a:lnTo>
                <a:lnTo>
                  <a:pt x="846074" y="5076672"/>
                </a:lnTo>
                <a:lnTo>
                  <a:pt x="7882255" y="5076672"/>
                </a:lnTo>
                <a:lnTo>
                  <a:pt x="7930262" y="5075320"/>
                </a:lnTo>
                <a:lnTo>
                  <a:pt x="7977567" y="5071349"/>
                </a:lnTo>
                <a:lnTo>
                  <a:pt x="8024099" y="5064819"/>
                </a:lnTo>
                <a:lnTo>
                  <a:pt x="8069785" y="5055800"/>
                </a:lnTo>
                <a:lnTo>
                  <a:pt x="8114555" y="5044365"/>
                </a:lnTo>
                <a:lnTo>
                  <a:pt x="8158338" y="5030584"/>
                </a:lnTo>
                <a:lnTo>
                  <a:pt x="8201061" y="5014529"/>
                </a:lnTo>
                <a:lnTo>
                  <a:pt x="8242653" y="4996271"/>
                </a:lnTo>
                <a:lnTo>
                  <a:pt x="8283043" y="4975882"/>
                </a:lnTo>
                <a:lnTo>
                  <a:pt x="8322159" y="4953433"/>
                </a:lnTo>
                <a:lnTo>
                  <a:pt x="8359930" y="4928996"/>
                </a:lnTo>
                <a:lnTo>
                  <a:pt x="8396284" y="4902642"/>
                </a:lnTo>
                <a:lnTo>
                  <a:pt x="8431151" y="4874443"/>
                </a:lnTo>
                <a:lnTo>
                  <a:pt x="8464458" y="4844469"/>
                </a:lnTo>
                <a:lnTo>
                  <a:pt x="8496133" y="4812793"/>
                </a:lnTo>
                <a:lnTo>
                  <a:pt x="8526107" y="4779486"/>
                </a:lnTo>
                <a:lnTo>
                  <a:pt x="8554306" y="4744618"/>
                </a:lnTo>
                <a:lnTo>
                  <a:pt x="8580661" y="4708263"/>
                </a:lnTo>
                <a:lnTo>
                  <a:pt x="8605098" y="4670490"/>
                </a:lnTo>
                <a:lnTo>
                  <a:pt x="8627547" y="4631372"/>
                </a:lnTo>
                <a:lnTo>
                  <a:pt x="8647937" y="4590980"/>
                </a:lnTo>
                <a:lnTo>
                  <a:pt x="8666195" y="4549385"/>
                </a:lnTo>
                <a:lnTo>
                  <a:pt x="8682251" y="4506659"/>
                </a:lnTo>
                <a:lnTo>
                  <a:pt x="8696032" y="4462874"/>
                </a:lnTo>
                <a:lnTo>
                  <a:pt x="8707468" y="4418099"/>
                </a:lnTo>
                <a:lnTo>
                  <a:pt x="8716487" y="4372408"/>
                </a:lnTo>
                <a:lnTo>
                  <a:pt x="8723018" y="4325872"/>
                </a:lnTo>
                <a:lnTo>
                  <a:pt x="8726989" y="4278561"/>
                </a:lnTo>
                <a:lnTo>
                  <a:pt x="8728329" y="4230547"/>
                </a:lnTo>
                <a:lnTo>
                  <a:pt x="8728329" y="846074"/>
                </a:lnTo>
                <a:lnTo>
                  <a:pt x="8726989" y="798066"/>
                </a:lnTo>
                <a:lnTo>
                  <a:pt x="8723018" y="750761"/>
                </a:lnTo>
                <a:lnTo>
                  <a:pt x="8716487" y="704229"/>
                </a:lnTo>
                <a:lnTo>
                  <a:pt x="8707468" y="658543"/>
                </a:lnTo>
                <a:lnTo>
                  <a:pt x="8696032" y="613773"/>
                </a:lnTo>
                <a:lnTo>
                  <a:pt x="8682251" y="569990"/>
                </a:lnTo>
                <a:lnTo>
                  <a:pt x="8666195" y="527267"/>
                </a:lnTo>
                <a:lnTo>
                  <a:pt x="8647937" y="485675"/>
                </a:lnTo>
                <a:lnTo>
                  <a:pt x="8627547" y="445285"/>
                </a:lnTo>
                <a:lnTo>
                  <a:pt x="8605098" y="406169"/>
                </a:lnTo>
                <a:lnTo>
                  <a:pt x="8580661" y="368398"/>
                </a:lnTo>
                <a:lnTo>
                  <a:pt x="8554306" y="332044"/>
                </a:lnTo>
                <a:lnTo>
                  <a:pt x="8526107" y="297177"/>
                </a:lnTo>
                <a:lnTo>
                  <a:pt x="8496133" y="263870"/>
                </a:lnTo>
                <a:lnTo>
                  <a:pt x="8464458" y="232195"/>
                </a:lnTo>
                <a:lnTo>
                  <a:pt x="8431151" y="202221"/>
                </a:lnTo>
                <a:lnTo>
                  <a:pt x="8396284" y="174022"/>
                </a:lnTo>
                <a:lnTo>
                  <a:pt x="8359930" y="147667"/>
                </a:lnTo>
                <a:lnTo>
                  <a:pt x="8322159" y="123230"/>
                </a:lnTo>
                <a:lnTo>
                  <a:pt x="8283043" y="100781"/>
                </a:lnTo>
                <a:lnTo>
                  <a:pt x="8242653" y="80391"/>
                </a:lnTo>
                <a:lnTo>
                  <a:pt x="8201061" y="62133"/>
                </a:lnTo>
                <a:lnTo>
                  <a:pt x="8158338" y="46077"/>
                </a:lnTo>
                <a:lnTo>
                  <a:pt x="8114555" y="32296"/>
                </a:lnTo>
                <a:lnTo>
                  <a:pt x="8069785" y="20860"/>
                </a:lnTo>
                <a:lnTo>
                  <a:pt x="8024099" y="11841"/>
                </a:lnTo>
                <a:lnTo>
                  <a:pt x="7977567" y="5310"/>
                </a:lnTo>
                <a:lnTo>
                  <a:pt x="7930262" y="1339"/>
                </a:lnTo>
                <a:lnTo>
                  <a:pt x="7882255" y="0"/>
                </a:lnTo>
                <a:close/>
              </a:path>
            </a:pathLst>
          </a:custGeom>
          <a:solidFill>
            <a:srgbClr val="F1F1F1"/>
          </a:solidFill>
        </p:spPr>
        <p:txBody>
          <a:bodyPr wrap="square" lIns="0" tIns="0" rIns="0" bIns="0" rtlCol="0"/>
          <a:lstStyle/>
          <a:p>
            <a:endParaRPr sz="1350"/>
          </a:p>
        </p:txBody>
      </p:sp>
      <p:sp>
        <p:nvSpPr>
          <p:cNvPr id="4" name="object 4"/>
          <p:cNvSpPr/>
          <p:nvPr/>
        </p:nvSpPr>
        <p:spPr>
          <a:xfrm>
            <a:off x="1448085" y="1858156"/>
            <a:ext cx="6660833" cy="3914775"/>
          </a:xfrm>
          <a:custGeom>
            <a:avLst/>
            <a:gdLst/>
            <a:ahLst/>
            <a:cxnLst/>
            <a:rect l="l" t="t" r="r" b="b"/>
            <a:pathLst>
              <a:path w="8881110" h="5219700">
                <a:moveTo>
                  <a:pt x="8144256" y="12700"/>
                </a:moveTo>
                <a:lnTo>
                  <a:pt x="736473" y="12700"/>
                </a:lnTo>
                <a:lnTo>
                  <a:pt x="691895" y="25400"/>
                </a:lnTo>
                <a:lnTo>
                  <a:pt x="563244" y="63500"/>
                </a:lnTo>
                <a:lnTo>
                  <a:pt x="522477" y="88900"/>
                </a:lnTo>
                <a:lnTo>
                  <a:pt x="482726" y="114300"/>
                </a:lnTo>
                <a:lnTo>
                  <a:pt x="444119" y="127000"/>
                </a:lnTo>
                <a:lnTo>
                  <a:pt x="406526" y="152400"/>
                </a:lnTo>
                <a:lnTo>
                  <a:pt x="370458" y="177800"/>
                </a:lnTo>
                <a:lnTo>
                  <a:pt x="335661" y="203200"/>
                </a:lnTo>
                <a:lnTo>
                  <a:pt x="302132" y="241300"/>
                </a:lnTo>
                <a:lnTo>
                  <a:pt x="270129" y="266700"/>
                </a:lnTo>
                <a:lnTo>
                  <a:pt x="239649" y="304800"/>
                </a:lnTo>
                <a:lnTo>
                  <a:pt x="210566" y="330200"/>
                </a:lnTo>
                <a:lnTo>
                  <a:pt x="183261" y="368300"/>
                </a:lnTo>
                <a:lnTo>
                  <a:pt x="157606" y="406400"/>
                </a:lnTo>
                <a:lnTo>
                  <a:pt x="133604" y="444500"/>
                </a:lnTo>
                <a:lnTo>
                  <a:pt x="111379" y="482600"/>
                </a:lnTo>
                <a:lnTo>
                  <a:pt x="91058" y="520700"/>
                </a:lnTo>
                <a:lnTo>
                  <a:pt x="72517" y="558800"/>
                </a:lnTo>
                <a:lnTo>
                  <a:pt x="56006" y="596900"/>
                </a:lnTo>
                <a:lnTo>
                  <a:pt x="41401" y="647700"/>
                </a:lnTo>
                <a:lnTo>
                  <a:pt x="29082" y="685800"/>
                </a:lnTo>
                <a:lnTo>
                  <a:pt x="18668" y="736600"/>
                </a:lnTo>
                <a:lnTo>
                  <a:pt x="10541" y="774700"/>
                </a:lnTo>
                <a:lnTo>
                  <a:pt x="4825" y="825500"/>
                </a:lnTo>
                <a:lnTo>
                  <a:pt x="1269" y="876300"/>
                </a:lnTo>
                <a:lnTo>
                  <a:pt x="0" y="914400"/>
                </a:lnTo>
                <a:lnTo>
                  <a:pt x="0" y="4305300"/>
                </a:lnTo>
                <a:lnTo>
                  <a:pt x="1269" y="4356100"/>
                </a:lnTo>
                <a:lnTo>
                  <a:pt x="4825" y="4394200"/>
                </a:lnTo>
                <a:lnTo>
                  <a:pt x="10541" y="4445000"/>
                </a:lnTo>
                <a:lnTo>
                  <a:pt x="18668" y="4495800"/>
                </a:lnTo>
                <a:lnTo>
                  <a:pt x="29082" y="4533900"/>
                </a:lnTo>
                <a:lnTo>
                  <a:pt x="41401" y="4572000"/>
                </a:lnTo>
                <a:lnTo>
                  <a:pt x="56006" y="4622800"/>
                </a:lnTo>
                <a:lnTo>
                  <a:pt x="72517" y="4660900"/>
                </a:lnTo>
                <a:lnTo>
                  <a:pt x="91058" y="4699000"/>
                </a:lnTo>
                <a:lnTo>
                  <a:pt x="111379" y="4737100"/>
                </a:lnTo>
                <a:lnTo>
                  <a:pt x="133604" y="4787900"/>
                </a:lnTo>
                <a:lnTo>
                  <a:pt x="157606" y="4813300"/>
                </a:lnTo>
                <a:lnTo>
                  <a:pt x="183261" y="4851400"/>
                </a:lnTo>
                <a:lnTo>
                  <a:pt x="210566" y="4889500"/>
                </a:lnTo>
                <a:lnTo>
                  <a:pt x="239649" y="4927600"/>
                </a:lnTo>
                <a:lnTo>
                  <a:pt x="270129" y="4953000"/>
                </a:lnTo>
                <a:lnTo>
                  <a:pt x="302132" y="4991100"/>
                </a:lnTo>
                <a:lnTo>
                  <a:pt x="335661" y="5016500"/>
                </a:lnTo>
                <a:lnTo>
                  <a:pt x="370458" y="5041900"/>
                </a:lnTo>
                <a:lnTo>
                  <a:pt x="406526" y="5067300"/>
                </a:lnTo>
                <a:lnTo>
                  <a:pt x="444119" y="5092700"/>
                </a:lnTo>
                <a:lnTo>
                  <a:pt x="482726" y="5118100"/>
                </a:lnTo>
                <a:lnTo>
                  <a:pt x="522477" y="5130800"/>
                </a:lnTo>
                <a:lnTo>
                  <a:pt x="563244" y="5156200"/>
                </a:lnTo>
                <a:lnTo>
                  <a:pt x="648081" y="5181600"/>
                </a:lnTo>
                <a:lnTo>
                  <a:pt x="782066" y="5219700"/>
                </a:lnTo>
                <a:lnTo>
                  <a:pt x="8098790" y="5219700"/>
                </a:lnTo>
                <a:lnTo>
                  <a:pt x="8232775" y="5181600"/>
                </a:lnTo>
                <a:lnTo>
                  <a:pt x="8317484" y="5156200"/>
                </a:lnTo>
                <a:lnTo>
                  <a:pt x="8358378" y="5130800"/>
                </a:lnTo>
                <a:lnTo>
                  <a:pt x="795782" y="5130800"/>
                </a:lnTo>
                <a:lnTo>
                  <a:pt x="675258" y="5092700"/>
                </a:lnTo>
                <a:lnTo>
                  <a:pt x="598932" y="5067300"/>
                </a:lnTo>
                <a:lnTo>
                  <a:pt x="562101" y="5054600"/>
                </a:lnTo>
                <a:lnTo>
                  <a:pt x="526288" y="5029200"/>
                </a:lnTo>
                <a:lnTo>
                  <a:pt x="491489" y="5016500"/>
                </a:lnTo>
                <a:lnTo>
                  <a:pt x="457707" y="4991100"/>
                </a:lnTo>
                <a:lnTo>
                  <a:pt x="425195" y="4965700"/>
                </a:lnTo>
                <a:lnTo>
                  <a:pt x="393826" y="4940300"/>
                </a:lnTo>
                <a:lnTo>
                  <a:pt x="363727" y="4914900"/>
                </a:lnTo>
                <a:lnTo>
                  <a:pt x="334899" y="4889500"/>
                </a:lnTo>
                <a:lnTo>
                  <a:pt x="281177" y="4826000"/>
                </a:lnTo>
                <a:lnTo>
                  <a:pt x="256539" y="4800600"/>
                </a:lnTo>
                <a:lnTo>
                  <a:pt x="233299" y="4762500"/>
                </a:lnTo>
                <a:lnTo>
                  <a:pt x="211708" y="4737100"/>
                </a:lnTo>
                <a:lnTo>
                  <a:pt x="191769" y="4699000"/>
                </a:lnTo>
                <a:lnTo>
                  <a:pt x="173355" y="4660900"/>
                </a:lnTo>
                <a:lnTo>
                  <a:pt x="156718" y="4622800"/>
                </a:lnTo>
                <a:lnTo>
                  <a:pt x="141858" y="4584700"/>
                </a:lnTo>
                <a:lnTo>
                  <a:pt x="128777" y="4546600"/>
                </a:lnTo>
                <a:lnTo>
                  <a:pt x="117601" y="4508500"/>
                </a:lnTo>
                <a:lnTo>
                  <a:pt x="108331" y="4470400"/>
                </a:lnTo>
                <a:lnTo>
                  <a:pt x="100964" y="4432300"/>
                </a:lnTo>
                <a:lnTo>
                  <a:pt x="95757" y="4394200"/>
                </a:lnTo>
                <a:lnTo>
                  <a:pt x="92582" y="4343400"/>
                </a:lnTo>
                <a:lnTo>
                  <a:pt x="91439" y="4305300"/>
                </a:lnTo>
                <a:lnTo>
                  <a:pt x="91439" y="914400"/>
                </a:lnTo>
                <a:lnTo>
                  <a:pt x="92582" y="876300"/>
                </a:lnTo>
                <a:lnTo>
                  <a:pt x="95757" y="838200"/>
                </a:lnTo>
                <a:lnTo>
                  <a:pt x="100964" y="787400"/>
                </a:lnTo>
                <a:lnTo>
                  <a:pt x="108331" y="749300"/>
                </a:lnTo>
                <a:lnTo>
                  <a:pt x="117601" y="711200"/>
                </a:lnTo>
                <a:lnTo>
                  <a:pt x="128777" y="673100"/>
                </a:lnTo>
                <a:lnTo>
                  <a:pt x="141858" y="635000"/>
                </a:lnTo>
                <a:lnTo>
                  <a:pt x="156718" y="596900"/>
                </a:lnTo>
                <a:lnTo>
                  <a:pt x="173355" y="558800"/>
                </a:lnTo>
                <a:lnTo>
                  <a:pt x="191769" y="520700"/>
                </a:lnTo>
                <a:lnTo>
                  <a:pt x="211708" y="482600"/>
                </a:lnTo>
                <a:lnTo>
                  <a:pt x="233299" y="457200"/>
                </a:lnTo>
                <a:lnTo>
                  <a:pt x="256539" y="419100"/>
                </a:lnTo>
                <a:lnTo>
                  <a:pt x="281177" y="393700"/>
                </a:lnTo>
                <a:lnTo>
                  <a:pt x="307339" y="355600"/>
                </a:lnTo>
                <a:lnTo>
                  <a:pt x="334899" y="330200"/>
                </a:lnTo>
                <a:lnTo>
                  <a:pt x="363727" y="304800"/>
                </a:lnTo>
                <a:lnTo>
                  <a:pt x="393826" y="279400"/>
                </a:lnTo>
                <a:lnTo>
                  <a:pt x="425195" y="254000"/>
                </a:lnTo>
                <a:lnTo>
                  <a:pt x="457707" y="228600"/>
                </a:lnTo>
                <a:lnTo>
                  <a:pt x="491489" y="203200"/>
                </a:lnTo>
                <a:lnTo>
                  <a:pt x="526288" y="190500"/>
                </a:lnTo>
                <a:lnTo>
                  <a:pt x="562101" y="165100"/>
                </a:lnTo>
                <a:lnTo>
                  <a:pt x="636651" y="139700"/>
                </a:lnTo>
                <a:lnTo>
                  <a:pt x="714629" y="114300"/>
                </a:lnTo>
                <a:lnTo>
                  <a:pt x="754888" y="101600"/>
                </a:lnTo>
                <a:lnTo>
                  <a:pt x="795782" y="101600"/>
                </a:lnTo>
                <a:lnTo>
                  <a:pt x="837438" y="88900"/>
                </a:lnTo>
                <a:lnTo>
                  <a:pt x="8358378" y="88900"/>
                </a:lnTo>
                <a:lnTo>
                  <a:pt x="8317484" y="63500"/>
                </a:lnTo>
                <a:lnTo>
                  <a:pt x="8232775" y="38100"/>
                </a:lnTo>
                <a:lnTo>
                  <a:pt x="8144256" y="12700"/>
                </a:lnTo>
                <a:close/>
              </a:path>
              <a:path w="8881110" h="5219700">
                <a:moveTo>
                  <a:pt x="8358378" y="88900"/>
                </a:moveTo>
                <a:lnTo>
                  <a:pt x="8043418" y="88900"/>
                </a:lnTo>
                <a:lnTo>
                  <a:pt x="8085074" y="101600"/>
                </a:lnTo>
                <a:lnTo>
                  <a:pt x="8125841" y="101600"/>
                </a:lnTo>
                <a:lnTo>
                  <a:pt x="8205597" y="127000"/>
                </a:lnTo>
                <a:lnTo>
                  <a:pt x="8281924" y="152400"/>
                </a:lnTo>
                <a:lnTo>
                  <a:pt x="8318627" y="165100"/>
                </a:lnTo>
                <a:lnTo>
                  <a:pt x="8354441" y="190500"/>
                </a:lnTo>
                <a:lnTo>
                  <a:pt x="8389239" y="203200"/>
                </a:lnTo>
                <a:lnTo>
                  <a:pt x="8423021" y="228600"/>
                </a:lnTo>
                <a:lnTo>
                  <a:pt x="8455533" y="254000"/>
                </a:lnTo>
                <a:lnTo>
                  <a:pt x="8486902" y="279400"/>
                </a:lnTo>
                <a:lnTo>
                  <a:pt x="8517128" y="304800"/>
                </a:lnTo>
                <a:lnTo>
                  <a:pt x="8545957" y="330200"/>
                </a:lnTo>
                <a:lnTo>
                  <a:pt x="8599678" y="393700"/>
                </a:lnTo>
                <a:lnTo>
                  <a:pt x="8624189" y="419100"/>
                </a:lnTo>
                <a:lnTo>
                  <a:pt x="8647430" y="457200"/>
                </a:lnTo>
                <a:lnTo>
                  <a:pt x="8669020" y="482600"/>
                </a:lnTo>
                <a:lnTo>
                  <a:pt x="8689086" y="520700"/>
                </a:lnTo>
                <a:lnTo>
                  <a:pt x="8707374" y="558800"/>
                </a:lnTo>
                <a:lnTo>
                  <a:pt x="8724011" y="596900"/>
                </a:lnTo>
                <a:lnTo>
                  <a:pt x="8738870" y="635000"/>
                </a:lnTo>
                <a:lnTo>
                  <a:pt x="8751951" y="673100"/>
                </a:lnTo>
                <a:lnTo>
                  <a:pt x="8763127" y="711200"/>
                </a:lnTo>
                <a:lnTo>
                  <a:pt x="8772525" y="749300"/>
                </a:lnTo>
                <a:lnTo>
                  <a:pt x="8779764" y="787400"/>
                </a:lnTo>
                <a:lnTo>
                  <a:pt x="8784971" y="838200"/>
                </a:lnTo>
                <a:lnTo>
                  <a:pt x="8788146" y="876300"/>
                </a:lnTo>
                <a:lnTo>
                  <a:pt x="8789289" y="914400"/>
                </a:lnTo>
                <a:lnTo>
                  <a:pt x="8789289" y="4305300"/>
                </a:lnTo>
                <a:lnTo>
                  <a:pt x="8788146" y="4343400"/>
                </a:lnTo>
                <a:lnTo>
                  <a:pt x="8784971" y="4394200"/>
                </a:lnTo>
                <a:lnTo>
                  <a:pt x="8779764" y="4432300"/>
                </a:lnTo>
                <a:lnTo>
                  <a:pt x="8772525" y="4470400"/>
                </a:lnTo>
                <a:lnTo>
                  <a:pt x="8763127" y="4508500"/>
                </a:lnTo>
                <a:lnTo>
                  <a:pt x="8751951" y="4546600"/>
                </a:lnTo>
                <a:lnTo>
                  <a:pt x="8738870" y="4584700"/>
                </a:lnTo>
                <a:lnTo>
                  <a:pt x="8724011" y="4622800"/>
                </a:lnTo>
                <a:lnTo>
                  <a:pt x="8707374" y="4660900"/>
                </a:lnTo>
                <a:lnTo>
                  <a:pt x="8689086" y="4699000"/>
                </a:lnTo>
                <a:lnTo>
                  <a:pt x="8669020" y="4737100"/>
                </a:lnTo>
                <a:lnTo>
                  <a:pt x="8647430" y="4762500"/>
                </a:lnTo>
                <a:lnTo>
                  <a:pt x="8624189" y="4800600"/>
                </a:lnTo>
                <a:lnTo>
                  <a:pt x="8599678" y="4826000"/>
                </a:lnTo>
                <a:lnTo>
                  <a:pt x="8573389" y="4864100"/>
                </a:lnTo>
                <a:lnTo>
                  <a:pt x="8545957" y="4889500"/>
                </a:lnTo>
                <a:lnTo>
                  <a:pt x="8517128" y="4914900"/>
                </a:lnTo>
                <a:lnTo>
                  <a:pt x="8486902" y="4940300"/>
                </a:lnTo>
                <a:lnTo>
                  <a:pt x="8455533" y="4965700"/>
                </a:lnTo>
                <a:lnTo>
                  <a:pt x="8423021" y="4991100"/>
                </a:lnTo>
                <a:lnTo>
                  <a:pt x="8389239" y="5016500"/>
                </a:lnTo>
                <a:lnTo>
                  <a:pt x="8354441" y="5029200"/>
                </a:lnTo>
                <a:lnTo>
                  <a:pt x="8318627" y="5054600"/>
                </a:lnTo>
                <a:lnTo>
                  <a:pt x="8281924" y="5067300"/>
                </a:lnTo>
                <a:lnTo>
                  <a:pt x="8205597" y="5092700"/>
                </a:lnTo>
                <a:lnTo>
                  <a:pt x="8085074" y="5130800"/>
                </a:lnTo>
                <a:lnTo>
                  <a:pt x="8358378" y="5130800"/>
                </a:lnTo>
                <a:lnTo>
                  <a:pt x="8398129" y="5118100"/>
                </a:lnTo>
                <a:lnTo>
                  <a:pt x="8436737" y="5092700"/>
                </a:lnTo>
                <a:lnTo>
                  <a:pt x="8474202" y="5067300"/>
                </a:lnTo>
                <a:lnTo>
                  <a:pt x="8510397" y="5041900"/>
                </a:lnTo>
                <a:lnTo>
                  <a:pt x="8545068" y="5016500"/>
                </a:lnTo>
                <a:lnTo>
                  <a:pt x="8578723" y="4991100"/>
                </a:lnTo>
                <a:lnTo>
                  <a:pt x="8610600" y="4953000"/>
                </a:lnTo>
                <a:lnTo>
                  <a:pt x="8641080" y="4927600"/>
                </a:lnTo>
                <a:lnTo>
                  <a:pt x="8670163" y="4889500"/>
                </a:lnTo>
                <a:lnTo>
                  <a:pt x="8697468" y="4851400"/>
                </a:lnTo>
                <a:lnTo>
                  <a:pt x="8723249" y="4813300"/>
                </a:lnTo>
                <a:lnTo>
                  <a:pt x="8747252" y="4787900"/>
                </a:lnTo>
                <a:lnTo>
                  <a:pt x="8769477" y="4737100"/>
                </a:lnTo>
                <a:lnTo>
                  <a:pt x="8789797" y="4699000"/>
                </a:lnTo>
                <a:lnTo>
                  <a:pt x="8808339" y="4660900"/>
                </a:lnTo>
                <a:lnTo>
                  <a:pt x="8824849" y="4622800"/>
                </a:lnTo>
                <a:lnTo>
                  <a:pt x="8839327" y="4572000"/>
                </a:lnTo>
                <a:lnTo>
                  <a:pt x="8851646" y="4533900"/>
                </a:lnTo>
                <a:lnTo>
                  <a:pt x="8862060" y="4495800"/>
                </a:lnTo>
                <a:lnTo>
                  <a:pt x="8870188" y="4445000"/>
                </a:lnTo>
                <a:lnTo>
                  <a:pt x="8876030" y="4394200"/>
                </a:lnTo>
                <a:lnTo>
                  <a:pt x="8879586" y="4356100"/>
                </a:lnTo>
                <a:lnTo>
                  <a:pt x="8880729" y="4305300"/>
                </a:lnTo>
                <a:lnTo>
                  <a:pt x="8880729" y="914400"/>
                </a:lnTo>
                <a:lnTo>
                  <a:pt x="8879586" y="876300"/>
                </a:lnTo>
                <a:lnTo>
                  <a:pt x="8876030" y="825500"/>
                </a:lnTo>
                <a:lnTo>
                  <a:pt x="8870188" y="774700"/>
                </a:lnTo>
                <a:lnTo>
                  <a:pt x="8862060" y="736600"/>
                </a:lnTo>
                <a:lnTo>
                  <a:pt x="8851646" y="685800"/>
                </a:lnTo>
                <a:lnTo>
                  <a:pt x="8839327" y="647700"/>
                </a:lnTo>
                <a:lnTo>
                  <a:pt x="8824849" y="596900"/>
                </a:lnTo>
                <a:lnTo>
                  <a:pt x="8808339" y="558800"/>
                </a:lnTo>
                <a:lnTo>
                  <a:pt x="8789797" y="520700"/>
                </a:lnTo>
                <a:lnTo>
                  <a:pt x="8769477" y="482600"/>
                </a:lnTo>
                <a:lnTo>
                  <a:pt x="8747252" y="444500"/>
                </a:lnTo>
                <a:lnTo>
                  <a:pt x="8723249" y="406400"/>
                </a:lnTo>
                <a:lnTo>
                  <a:pt x="8697468" y="368300"/>
                </a:lnTo>
                <a:lnTo>
                  <a:pt x="8670163" y="330200"/>
                </a:lnTo>
                <a:lnTo>
                  <a:pt x="8641080" y="304800"/>
                </a:lnTo>
                <a:lnTo>
                  <a:pt x="8610600" y="266700"/>
                </a:lnTo>
                <a:lnTo>
                  <a:pt x="8578723" y="241300"/>
                </a:lnTo>
                <a:lnTo>
                  <a:pt x="8545068" y="203200"/>
                </a:lnTo>
                <a:lnTo>
                  <a:pt x="8510397" y="177800"/>
                </a:lnTo>
                <a:lnTo>
                  <a:pt x="8474202" y="152400"/>
                </a:lnTo>
                <a:lnTo>
                  <a:pt x="8436737" y="127000"/>
                </a:lnTo>
                <a:lnTo>
                  <a:pt x="8398129" y="114300"/>
                </a:lnTo>
                <a:lnTo>
                  <a:pt x="8358378" y="88900"/>
                </a:lnTo>
                <a:close/>
              </a:path>
              <a:path w="8881110" h="5219700">
                <a:moveTo>
                  <a:pt x="8080502" y="5092700"/>
                </a:moveTo>
                <a:lnTo>
                  <a:pt x="800354" y="5092700"/>
                </a:lnTo>
                <a:lnTo>
                  <a:pt x="840486" y="5105400"/>
                </a:lnTo>
                <a:lnTo>
                  <a:pt x="8040370" y="5105400"/>
                </a:lnTo>
                <a:lnTo>
                  <a:pt x="8080502" y="5092700"/>
                </a:lnTo>
                <a:close/>
              </a:path>
              <a:path w="8881110" h="5219700">
                <a:moveTo>
                  <a:pt x="8158480" y="139700"/>
                </a:moveTo>
                <a:lnTo>
                  <a:pt x="722249" y="139700"/>
                </a:lnTo>
                <a:lnTo>
                  <a:pt x="684276" y="152400"/>
                </a:lnTo>
                <a:lnTo>
                  <a:pt x="610743" y="177800"/>
                </a:lnTo>
                <a:lnTo>
                  <a:pt x="575437" y="203200"/>
                </a:lnTo>
                <a:lnTo>
                  <a:pt x="540893" y="215900"/>
                </a:lnTo>
                <a:lnTo>
                  <a:pt x="474852" y="254000"/>
                </a:lnTo>
                <a:lnTo>
                  <a:pt x="443483" y="279400"/>
                </a:lnTo>
                <a:lnTo>
                  <a:pt x="413257" y="304800"/>
                </a:lnTo>
                <a:lnTo>
                  <a:pt x="384175" y="330200"/>
                </a:lnTo>
                <a:lnTo>
                  <a:pt x="329945" y="381000"/>
                </a:lnTo>
                <a:lnTo>
                  <a:pt x="280924" y="444500"/>
                </a:lnTo>
                <a:lnTo>
                  <a:pt x="258571" y="469900"/>
                </a:lnTo>
                <a:lnTo>
                  <a:pt x="237870" y="508000"/>
                </a:lnTo>
                <a:lnTo>
                  <a:pt x="218567" y="533400"/>
                </a:lnTo>
                <a:lnTo>
                  <a:pt x="200913" y="571500"/>
                </a:lnTo>
                <a:lnTo>
                  <a:pt x="184785" y="609600"/>
                </a:lnTo>
                <a:lnTo>
                  <a:pt x="170561" y="647700"/>
                </a:lnTo>
                <a:lnTo>
                  <a:pt x="157861" y="685800"/>
                </a:lnTo>
                <a:lnTo>
                  <a:pt x="147193" y="723900"/>
                </a:lnTo>
                <a:lnTo>
                  <a:pt x="138175" y="762000"/>
                </a:lnTo>
                <a:lnTo>
                  <a:pt x="131191" y="800100"/>
                </a:lnTo>
                <a:lnTo>
                  <a:pt x="126111" y="838200"/>
                </a:lnTo>
                <a:lnTo>
                  <a:pt x="123062" y="876300"/>
                </a:lnTo>
                <a:lnTo>
                  <a:pt x="121919" y="914400"/>
                </a:lnTo>
                <a:lnTo>
                  <a:pt x="121919" y="4305300"/>
                </a:lnTo>
                <a:lnTo>
                  <a:pt x="123062" y="4343400"/>
                </a:lnTo>
                <a:lnTo>
                  <a:pt x="126111" y="4381500"/>
                </a:lnTo>
                <a:lnTo>
                  <a:pt x="131191" y="4419600"/>
                </a:lnTo>
                <a:lnTo>
                  <a:pt x="138175" y="4470400"/>
                </a:lnTo>
                <a:lnTo>
                  <a:pt x="147193" y="4508500"/>
                </a:lnTo>
                <a:lnTo>
                  <a:pt x="157861" y="4546600"/>
                </a:lnTo>
                <a:lnTo>
                  <a:pt x="170561" y="4584700"/>
                </a:lnTo>
                <a:lnTo>
                  <a:pt x="184785" y="4610100"/>
                </a:lnTo>
                <a:lnTo>
                  <a:pt x="200913" y="4648200"/>
                </a:lnTo>
                <a:lnTo>
                  <a:pt x="218567" y="4686300"/>
                </a:lnTo>
                <a:lnTo>
                  <a:pt x="237870" y="4724400"/>
                </a:lnTo>
                <a:lnTo>
                  <a:pt x="258571" y="4749800"/>
                </a:lnTo>
                <a:lnTo>
                  <a:pt x="280924" y="4787900"/>
                </a:lnTo>
                <a:lnTo>
                  <a:pt x="304673" y="4813300"/>
                </a:lnTo>
                <a:lnTo>
                  <a:pt x="329945" y="4838700"/>
                </a:lnTo>
                <a:lnTo>
                  <a:pt x="356362" y="4864100"/>
                </a:lnTo>
                <a:lnTo>
                  <a:pt x="384175" y="4902200"/>
                </a:lnTo>
                <a:lnTo>
                  <a:pt x="413257" y="4927600"/>
                </a:lnTo>
                <a:lnTo>
                  <a:pt x="443483" y="4940300"/>
                </a:lnTo>
                <a:lnTo>
                  <a:pt x="474852" y="4965700"/>
                </a:lnTo>
                <a:lnTo>
                  <a:pt x="507364" y="4991100"/>
                </a:lnTo>
                <a:lnTo>
                  <a:pt x="540893" y="5003800"/>
                </a:lnTo>
                <a:lnTo>
                  <a:pt x="575437" y="5029200"/>
                </a:lnTo>
                <a:lnTo>
                  <a:pt x="610743" y="5041900"/>
                </a:lnTo>
                <a:lnTo>
                  <a:pt x="684276" y="5067300"/>
                </a:lnTo>
                <a:lnTo>
                  <a:pt x="760983" y="5092700"/>
                </a:lnTo>
                <a:lnTo>
                  <a:pt x="8119745" y="5092700"/>
                </a:lnTo>
                <a:lnTo>
                  <a:pt x="8196580" y="5067300"/>
                </a:lnTo>
                <a:lnTo>
                  <a:pt x="804926" y="5067300"/>
                </a:lnTo>
                <a:lnTo>
                  <a:pt x="767207" y="5054600"/>
                </a:lnTo>
                <a:lnTo>
                  <a:pt x="729869" y="5054600"/>
                </a:lnTo>
                <a:lnTo>
                  <a:pt x="657606" y="5029200"/>
                </a:lnTo>
                <a:lnTo>
                  <a:pt x="588644" y="5003800"/>
                </a:lnTo>
                <a:lnTo>
                  <a:pt x="555370" y="4978400"/>
                </a:lnTo>
                <a:lnTo>
                  <a:pt x="523113" y="4965700"/>
                </a:lnTo>
                <a:lnTo>
                  <a:pt x="491870" y="4940300"/>
                </a:lnTo>
                <a:lnTo>
                  <a:pt x="461771" y="4914900"/>
                </a:lnTo>
                <a:lnTo>
                  <a:pt x="432688" y="4902200"/>
                </a:lnTo>
                <a:lnTo>
                  <a:pt x="404749" y="4876800"/>
                </a:lnTo>
                <a:lnTo>
                  <a:pt x="377951" y="4851400"/>
                </a:lnTo>
                <a:lnTo>
                  <a:pt x="352425" y="4826000"/>
                </a:lnTo>
                <a:lnTo>
                  <a:pt x="328168" y="4787900"/>
                </a:lnTo>
                <a:lnTo>
                  <a:pt x="305435" y="4762500"/>
                </a:lnTo>
                <a:lnTo>
                  <a:pt x="283844" y="4737100"/>
                </a:lnTo>
                <a:lnTo>
                  <a:pt x="263906" y="4699000"/>
                </a:lnTo>
                <a:lnTo>
                  <a:pt x="245363" y="4673600"/>
                </a:lnTo>
                <a:lnTo>
                  <a:pt x="228345" y="4635500"/>
                </a:lnTo>
                <a:lnTo>
                  <a:pt x="212979" y="4597400"/>
                </a:lnTo>
                <a:lnTo>
                  <a:pt x="199136" y="4572000"/>
                </a:lnTo>
                <a:lnTo>
                  <a:pt x="187070" y="4533900"/>
                </a:lnTo>
                <a:lnTo>
                  <a:pt x="176783" y="4495800"/>
                </a:lnTo>
                <a:lnTo>
                  <a:pt x="168020" y="4457700"/>
                </a:lnTo>
                <a:lnTo>
                  <a:pt x="161289" y="4419600"/>
                </a:lnTo>
                <a:lnTo>
                  <a:pt x="156463" y="4381500"/>
                </a:lnTo>
                <a:lnTo>
                  <a:pt x="153543" y="4343400"/>
                </a:lnTo>
                <a:lnTo>
                  <a:pt x="152400" y="4305300"/>
                </a:lnTo>
                <a:lnTo>
                  <a:pt x="152400" y="914400"/>
                </a:lnTo>
                <a:lnTo>
                  <a:pt x="153543" y="876300"/>
                </a:lnTo>
                <a:lnTo>
                  <a:pt x="156463" y="838200"/>
                </a:lnTo>
                <a:lnTo>
                  <a:pt x="161289" y="800100"/>
                </a:lnTo>
                <a:lnTo>
                  <a:pt x="168020" y="762000"/>
                </a:lnTo>
                <a:lnTo>
                  <a:pt x="176783" y="723900"/>
                </a:lnTo>
                <a:lnTo>
                  <a:pt x="187070" y="685800"/>
                </a:lnTo>
                <a:lnTo>
                  <a:pt x="199136" y="660400"/>
                </a:lnTo>
                <a:lnTo>
                  <a:pt x="212979" y="622300"/>
                </a:lnTo>
                <a:lnTo>
                  <a:pt x="228345" y="584200"/>
                </a:lnTo>
                <a:lnTo>
                  <a:pt x="245363" y="546100"/>
                </a:lnTo>
                <a:lnTo>
                  <a:pt x="263906" y="520700"/>
                </a:lnTo>
                <a:lnTo>
                  <a:pt x="283844" y="482600"/>
                </a:lnTo>
                <a:lnTo>
                  <a:pt x="328168" y="431800"/>
                </a:lnTo>
                <a:lnTo>
                  <a:pt x="377951" y="381000"/>
                </a:lnTo>
                <a:lnTo>
                  <a:pt x="432688" y="330200"/>
                </a:lnTo>
                <a:lnTo>
                  <a:pt x="461771" y="304800"/>
                </a:lnTo>
                <a:lnTo>
                  <a:pt x="491870" y="279400"/>
                </a:lnTo>
                <a:lnTo>
                  <a:pt x="523113" y="266700"/>
                </a:lnTo>
                <a:lnTo>
                  <a:pt x="555370" y="241300"/>
                </a:lnTo>
                <a:lnTo>
                  <a:pt x="622681" y="215900"/>
                </a:lnTo>
                <a:lnTo>
                  <a:pt x="657606" y="190500"/>
                </a:lnTo>
                <a:lnTo>
                  <a:pt x="693293" y="177800"/>
                </a:lnTo>
                <a:lnTo>
                  <a:pt x="729869" y="177800"/>
                </a:lnTo>
                <a:lnTo>
                  <a:pt x="804926" y="152400"/>
                </a:lnTo>
                <a:lnTo>
                  <a:pt x="8196580" y="152400"/>
                </a:lnTo>
                <a:lnTo>
                  <a:pt x="8158480" y="139700"/>
                </a:lnTo>
                <a:close/>
              </a:path>
              <a:path w="8881110" h="5219700">
                <a:moveTo>
                  <a:pt x="8196580" y="152400"/>
                </a:moveTo>
                <a:lnTo>
                  <a:pt x="8075803" y="152400"/>
                </a:lnTo>
                <a:lnTo>
                  <a:pt x="8150987" y="177800"/>
                </a:lnTo>
                <a:lnTo>
                  <a:pt x="8187436" y="177800"/>
                </a:lnTo>
                <a:lnTo>
                  <a:pt x="8223123" y="190500"/>
                </a:lnTo>
                <a:lnTo>
                  <a:pt x="8258175" y="215900"/>
                </a:lnTo>
                <a:lnTo>
                  <a:pt x="8292211" y="228600"/>
                </a:lnTo>
                <a:lnTo>
                  <a:pt x="8325358" y="241300"/>
                </a:lnTo>
                <a:lnTo>
                  <a:pt x="8357616" y="266700"/>
                </a:lnTo>
                <a:lnTo>
                  <a:pt x="8388858" y="279400"/>
                </a:lnTo>
                <a:lnTo>
                  <a:pt x="8419084" y="304800"/>
                </a:lnTo>
                <a:lnTo>
                  <a:pt x="8448040" y="330200"/>
                </a:lnTo>
                <a:lnTo>
                  <a:pt x="8502777" y="381000"/>
                </a:lnTo>
                <a:lnTo>
                  <a:pt x="8552561" y="431800"/>
                </a:lnTo>
                <a:lnTo>
                  <a:pt x="8596884" y="482600"/>
                </a:lnTo>
                <a:lnTo>
                  <a:pt x="8616950" y="520700"/>
                </a:lnTo>
                <a:lnTo>
                  <a:pt x="8635492" y="546100"/>
                </a:lnTo>
                <a:lnTo>
                  <a:pt x="8652510" y="584200"/>
                </a:lnTo>
                <a:lnTo>
                  <a:pt x="8667877" y="622300"/>
                </a:lnTo>
                <a:lnTo>
                  <a:pt x="8681593" y="660400"/>
                </a:lnTo>
                <a:lnTo>
                  <a:pt x="8693785" y="685800"/>
                </a:lnTo>
                <a:lnTo>
                  <a:pt x="8704072" y="723900"/>
                </a:lnTo>
                <a:lnTo>
                  <a:pt x="8712708" y="762000"/>
                </a:lnTo>
                <a:lnTo>
                  <a:pt x="8719439" y="800100"/>
                </a:lnTo>
                <a:lnTo>
                  <a:pt x="8724392" y="838200"/>
                </a:lnTo>
                <a:lnTo>
                  <a:pt x="8727313" y="876300"/>
                </a:lnTo>
                <a:lnTo>
                  <a:pt x="8728329" y="914400"/>
                </a:lnTo>
                <a:lnTo>
                  <a:pt x="8728329" y="4305300"/>
                </a:lnTo>
                <a:lnTo>
                  <a:pt x="8727313" y="4343400"/>
                </a:lnTo>
                <a:lnTo>
                  <a:pt x="8724392" y="4381500"/>
                </a:lnTo>
                <a:lnTo>
                  <a:pt x="8719439" y="4419600"/>
                </a:lnTo>
                <a:lnTo>
                  <a:pt x="8712708" y="4457700"/>
                </a:lnTo>
                <a:lnTo>
                  <a:pt x="8704072" y="4495800"/>
                </a:lnTo>
                <a:lnTo>
                  <a:pt x="8693785" y="4533900"/>
                </a:lnTo>
                <a:lnTo>
                  <a:pt x="8681593" y="4572000"/>
                </a:lnTo>
                <a:lnTo>
                  <a:pt x="8667877" y="4597400"/>
                </a:lnTo>
                <a:lnTo>
                  <a:pt x="8652510" y="4635500"/>
                </a:lnTo>
                <a:lnTo>
                  <a:pt x="8635492" y="4673600"/>
                </a:lnTo>
                <a:lnTo>
                  <a:pt x="8616950" y="4699000"/>
                </a:lnTo>
                <a:lnTo>
                  <a:pt x="8596884" y="4737100"/>
                </a:lnTo>
                <a:lnTo>
                  <a:pt x="8575421" y="4762500"/>
                </a:lnTo>
                <a:lnTo>
                  <a:pt x="8552561" y="4787900"/>
                </a:lnTo>
                <a:lnTo>
                  <a:pt x="8528304" y="4826000"/>
                </a:lnTo>
                <a:lnTo>
                  <a:pt x="8502777" y="4851400"/>
                </a:lnTo>
                <a:lnTo>
                  <a:pt x="8476107" y="4876800"/>
                </a:lnTo>
                <a:lnTo>
                  <a:pt x="8448040" y="4902200"/>
                </a:lnTo>
                <a:lnTo>
                  <a:pt x="8419084" y="4914900"/>
                </a:lnTo>
                <a:lnTo>
                  <a:pt x="8388858" y="4940300"/>
                </a:lnTo>
                <a:lnTo>
                  <a:pt x="8357616" y="4965700"/>
                </a:lnTo>
                <a:lnTo>
                  <a:pt x="8325358" y="4978400"/>
                </a:lnTo>
                <a:lnTo>
                  <a:pt x="8292211" y="5003800"/>
                </a:lnTo>
                <a:lnTo>
                  <a:pt x="8258175" y="5016500"/>
                </a:lnTo>
                <a:lnTo>
                  <a:pt x="8223123" y="5029200"/>
                </a:lnTo>
                <a:lnTo>
                  <a:pt x="8150987" y="5054600"/>
                </a:lnTo>
                <a:lnTo>
                  <a:pt x="8113649" y="5054600"/>
                </a:lnTo>
                <a:lnTo>
                  <a:pt x="8075803" y="5067300"/>
                </a:lnTo>
                <a:lnTo>
                  <a:pt x="8196580" y="5067300"/>
                </a:lnTo>
                <a:lnTo>
                  <a:pt x="8269986" y="5041900"/>
                </a:lnTo>
                <a:lnTo>
                  <a:pt x="8305419" y="5029200"/>
                </a:lnTo>
                <a:lnTo>
                  <a:pt x="8339963" y="5003800"/>
                </a:lnTo>
                <a:lnTo>
                  <a:pt x="8373491" y="4991100"/>
                </a:lnTo>
                <a:lnTo>
                  <a:pt x="8406003" y="4965700"/>
                </a:lnTo>
                <a:lnTo>
                  <a:pt x="8437245" y="4940300"/>
                </a:lnTo>
                <a:lnTo>
                  <a:pt x="8467471" y="4927600"/>
                </a:lnTo>
                <a:lnTo>
                  <a:pt x="8496554" y="4902200"/>
                </a:lnTo>
                <a:lnTo>
                  <a:pt x="8524367" y="4864100"/>
                </a:lnTo>
                <a:lnTo>
                  <a:pt x="8550910" y="4838700"/>
                </a:lnTo>
                <a:lnTo>
                  <a:pt x="8576056" y="4813300"/>
                </a:lnTo>
                <a:lnTo>
                  <a:pt x="8599805" y="4787900"/>
                </a:lnTo>
                <a:lnTo>
                  <a:pt x="8622157" y="4749800"/>
                </a:lnTo>
                <a:lnTo>
                  <a:pt x="8642985" y="4724400"/>
                </a:lnTo>
                <a:lnTo>
                  <a:pt x="8662289" y="4686300"/>
                </a:lnTo>
                <a:lnTo>
                  <a:pt x="8679942" y="4648200"/>
                </a:lnTo>
                <a:lnTo>
                  <a:pt x="8695944" y="4610100"/>
                </a:lnTo>
                <a:lnTo>
                  <a:pt x="8710295" y="4584700"/>
                </a:lnTo>
                <a:lnTo>
                  <a:pt x="8722868" y="4546600"/>
                </a:lnTo>
                <a:lnTo>
                  <a:pt x="8733536" y="4508500"/>
                </a:lnTo>
                <a:lnTo>
                  <a:pt x="8742553" y="4470400"/>
                </a:lnTo>
                <a:lnTo>
                  <a:pt x="8749665" y="4419600"/>
                </a:lnTo>
                <a:lnTo>
                  <a:pt x="8754618" y="4381500"/>
                </a:lnTo>
                <a:lnTo>
                  <a:pt x="8757793" y="4343400"/>
                </a:lnTo>
                <a:lnTo>
                  <a:pt x="8758809" y="4305300"/>
                </a:lnTo>
                <a:lnTo>
                  <a:pt x="8758809" y="914400"/>
                </a:lnTo>
                <a:lnTo>
                  <a:pt x="8757793" y="876300"/>
                </a:lnTo>
                <a:lnTo>
                  <a:pt x="8754618" y="838200"/>
                </a:lnTo>
                <a:lnTo>
                  <a:pt x="8749665" y="800100"/>
                </a:lnTo>
                <a:lnTo>
                  <a:pt x="8742553" y="762000"/>
                </a:lnTo>
                <a:lnTo>
                  <a:pt x="8733536" y="723900"/>
                </a:lnTo>
                <a:lnTo>
                  <a:pt x="8722868" y="685800"/>
                </a:lnTo>
                <a:lnTo>
                  <a:pt x="8710295" y="647700"/>
                </a:lnTo>
                <a:lnTo>
                  <a:pt x="8695944" y="609600"/>
                </a:lnTo>
                <a:lnTo>
                  <a:pt x="8679942" y="571500"/>
                </a:lnTo>
                <a:lnTo>
                  <a:pt x="8662289" y="533400"/>
                </a:lnTo>
                <a:lnTo>
                  <a:pt x="8642985" y="508000"/>
                </a:lnTo>
                <a:lnTo>
                  <a:pt x="8622157" y="469900"/>
                </a:lnTo>
                <a:lnTo>
                  <a:pt x="8599805" y="444500"/>
                </a:lnTo>
                <a:lnTo>
                  <a:pt x="8576056" y="406400"/>
                </a:lnTo>
                <a:lnTo>
                  <a:pt x="8550910" y="381000"/>
                </a:lnTo>
                <a:lnTo>
                  <a:pt x="8496554" y="330200"/>
                </a:lnTo>
                <a:lnTo>
                  <a:pt x="8467471" y="304800"/>
                </a:lnTo>
                <a:lnTo>
                  <a:pt x="8437245" y="279400"/>
                </a:lnTo>
                <a:lnTo>
                  <a:pt x="8406003" y="254000"/>
                </a:lnTo>
                <a:lnTo>
                  <a:pt x="8373491" y="228600"/>
                </a:lnTo>
                <a:lnTo>
                  <a:pt x="8305419" y="203200"/>
                </a:lnTo>
                <a:lnTo>
                  <a:pt x="8269986" y="177800"/>
                </a:lnTo>
                <a:lnTo>
                  <a:pt x="8196580" y="152400"/>
                </a:lnTo>
                <a:close/>
              </a:path>
              <a:path w="8881110" h="5219700">
                <a:moveTo>
                  <a:pt x="8080502" y="127000"/>
                </a:moveTo>
                <a:lnTo>
                  <a:pt x="800354" y="127000"/>
                </a:lnTo>
                <a:lnTo>
                  <a:pt x="760983" y="139700"/>
                </a:lnTo>
                <a:lnTo>
                  <a:pt x="8119745" y="139700"/>
                </a:lnTo>
                <a:lnTo>
                  <a:pt x="8080502" y="127000"/>
                </a:lnTo>
                <a:close/>
              </a:path>
              <a:path w="8881110" h="5219700">
                <a:moveTo>
                  <a:pt x="7999603" y="114300"/>
                </a:moveTo>
                <a:lnTo>
                  <a:pt x="881126" y="114300"/>
                </a:lnTo>
                <a:lnTo>
                  <a:pt x="840486" y="127000"/>
                </a:lnTo>
                <a:lnTo>
                  <a:pt x="8040370" y="127000"/>
                </a:lnTo>
                <a:lnTo>
                  <a:pt x="7999603" y="114300"/>
                </a:lnTo>
                <a:close/>
              </a:path>
              <a:path w="8881110" h="5219700">
                <a:moveTo>
                  <a:pt x="8052562" y="0"/>
                </a:moveTo>
                <a:lnTo>
                  <a:pt x="828167" y="0"/>
                </a:lnTo>
                <a:lnTo>
                  <a:pt x="782066" y="12700"/>
                </a:lnTo>
                <a:lnTo>
                  <a:pt x="8098790" y="12700"/>
                </a:lnTo>
                <a:lnTo>
                  <a:pt x="8052562" y="0"/>
                </a:lnTo>
                <a:close/>
              </a:path>
            </a:pathLst>
          </a:custGeom>
          <a:solidFill>
            <a:srgbClr val="000000"/>
          </a:solidFill>
        </p:spPr>
        <p:txBody>
          <a:bodyPr wrap="square" lIns="0" tIns="0" rIns="0" bIns="0" rtlCol="0"/>
          <a:lstStyle/>
          <a:p>
            <a:endParaRPr sz="1350"/>
          </a:p>
        </p:txBody>
      </p:sp>
      <p:sp>
        <p:nvSpPr>
          <p:cNvPr id="5" name="object 5"/>
          <p:cNvSpPr txBox="1"/>
          <p:nvPr/>
        </p:nvSpPr>
        <p:spPr>
          <a:xfrm>
            <a:off x="1750219" y="2034635"/>
            <a:ext cx="5788819" cy="171681"/>
          </a:xfrm>
          <a:prstGeom prst="rect">
            <a:avLst/>
          </a:prstGeom>
        </p:spPr>
        <p:txBody>
          <a:bodyPr vert="horz" wrap="square" lIns="0" tIns="10001" rIns="0" bIns="0" rtlCol="0">
            <a:spAutoFit/>
          </a:bodyPr>
          <a:lstStyle/>
          <a:p>
            <a:pPr marL="9525">
              <a:spcBef>
                <a:spcPts val="79"/>
              </a:spcBef>
            </a:pPr>
            <a:r>
              <a:rPr sz="1050" spc="-4" dirty="0">
                <a:solidFill>
                  <a:srgbClr val="0000FF"/>
                </a:solidFill>
                <a:latin typeface="Consolas"/>
                <a:cs typeface="Consolas"/>
              </a:rPr>
              <a:t>void</a:t>
            </a:r>
            <a:r>
              <a:rPr sz="1050" spc="-338" dirty="0">
                <a:solidFill>
                  <a:srgbClr val="0000FF"/>
                </a:solidFill>
                <a:latin typeface="Consolas"/>
                <a:cs typeface="Consolas"/>
              </a:rPr>
              <a:t> </a:t>
            </a:r>
            <a:r>
              <a:rPr sz="1050" dirty="0">
                <a:latin typeface="Consolas"/>
                <a:cs typeface="Consolas"/>
              </a:rPr>
              <a:t>BellmanFord(</a:t>
            </a:r>
            <a:r>
              <a:rPr sz="1050" dirty="0">
                <a:solidFill>
                  <a:srgbClr val="0000FF"/>
                </a:solidFill>
                <a:latin typeface="Consolas"/>
                <a:cs typeface="Consolas"/>
              </a:rPr>
              <a:t>int</a:t>
            </a:r>
            <a:r>
              <a:rPr sz="1050" spc="-311" dirty="0">
                <a:solidFill>
                  <a:srgbClr val="0000FF"/>
                </a:solidFill>
                <a:latin typeface="Consolas"/>
                <a:cs typeface="Consolas"/>
              </a:rPr>
              <a:t> </a:t>
            </a:r>
            <a:r>
              <a:rPr sz="1050" spc="-4" dirty="0">
                <a:latin typeface="Consolas"/>
                <a:cs typeface="Consolas"/>
              </a:rPr>
              <a:t>vertex,</a:t>
            </a:r>
            <a:r>
              <a:rPr sz="1050" spc="-311" dirty="0">
                <a:latin typeface="Consolas"/>
                <a:cs typeface="Consolas"/>
              </a:rPr>
              <a:t> </a:t>
            </a:r>
            <a:r>
              <a:rPr sz="1050" spc="-4" dirty="0">
                <a:solidFill>
                  <a:srgbClr val="0000FF"/>
                </a:solidFill>
                <a:latin typeface="Consolas"/>
                <a:cs typeface="Consolas"/>
              </a:rPr>
              <a:t>int</a:t>
            </a:r>
            <a:r>
              <a:rPr sz="1050" spc="-326" dirty="0">
                <a:solidFill>
                  <a:srgbClr val="0000FF"/>
                </a:solidFill>
                <a:latin typeface="Consolas"/>
                <a:cs typeface="Consolas"/>
              </a:rPr>
              <a:t> </a:t>
            </a:r>
            <a:r>
              <a:rPr sz="1050" dirty="0">
                <a:latin typeface="Consolas"/>
                <a:cs typeface="Consolas"/>
              </a:rPr>
              <a:t>verticesCount,</a:t>
            </a:r>
            <a:r>
              <a:rPr sz="1050" spc="-311" dirty="0">
                <a:latin typeface="Consolas"/>
                <a:cs typeface="Consolas"/>
              </a:rPr>
              <a:t> </a:t>
            </a:r>
            <a:r>
              <a:rPr sz="1050" spc="-4" dirty="0">
                <a:solidFill>
                  <a:srgbClr val="0000FF"/>
                </a:solidFill>
                <a:latin typeface="Consolas"/>
                <a:cs typeface="Consolas"/>
              </a:rPr>
              <a:t>int</a:t>
            </a:r>
            <a:r>
              <a:rPr sz="1050" spc="-326" dirty="0">
                <a:solidFill>
                  <a:srgbClr val="0000FF"/>
                </a:solidFill>
                <a:latin typeface="Consolas"/>
                <a:cs typeface="Consolas"/>
              </a:rPr>
              <a:t> </a:t>
            </a:r>
            <a:r>
              <a:rPr sz="1050" dirty="0">
                <a:latin typeface="Consolas"/>
                <a:cs typeface="Consolas"/>
              </a:rPr>
              <a:t>edgesCount,</a:t>
            </a:r>
            <a:r>
              <a:rPr sz="1050" spc="-307" dirty="0">
                <a:latin typeface="Consolas"/>
                <a:cs typeface="Consolas"/>
              </a:rPr>
              <a:t> </a:t>
            </a:r>
            <a:r>
              <a:rPr sz="1050" spc="-4" dirty="0">
                <a:solidFill>
                  <a:srgbClr val="0000FF"/>
                </a:solidFill>
                <a:latin typeface="Consolas"/>
                <a:cs typeface="Consolas"/>
              </a:rPr>
              <a:t>int</a:t>
            </a:r>
            <a:r>
              <a:rPr sz="1050" spc="-338" dirty="0">
                <a:solidFill>
                  <a:srgbClr val="0000FF"/>
                </a:solidFill>
                <a:latin typeface="Consolas"/>
                <a:cs typeface="Consolas"/>
              </a:rPr>
              <a:t> </a:t>
            </a:r>
            <a:r>
              <a:rPr sz="1050" dirty="0" err="1">
                <a:latin typeface="Consolas"/>
                <a:cs typeface="Consolas"/>
              </a:rPr>
              <a:t>edgesList</a:t>
            </a:r>
            <a:r>
              <a:rPr sz="1050" dirty="0">
                <a:solidFill>
                  <a:srgbClr val="0000FF"/>
                </a:solidFill>
                <a:latin typeface="Consolas"/>
                <a:cs typeface="Consolas"/>
              </a:rPr>
              <a:t>[</a:t>
            </a:r>
            <a:r>
              <a:rPr lang="en-US" altLang="zh-TW" sz="1050" dirty="0">
                <a:solidFill>
                  <a:srgbClr val="0000FF"/>
                </a:solidFill>
                <a:latin typeface="Consolas"/>
                <a:cs typeface="Consolas"/>
              </a:rPr>
              <a:t>,</a:t>
            </a:r>
            <a:r>
              <a:rPr sz="1050" dirty="0">
                <a:latin typeface="Consolas"/>
                <a:cs typeface="Consolas"/>
              </a:rPr>
              <a:t>])</a:t>
            </a:r>
          </a:p>
        </p:txBody>
      </p:sp>
      <p:sp>
        <p:nvSpPr>
          <p:cNvPr id="6" name="object 6"/>
          <p:cNvSpPr txBox="1"/>
          <p:nvPr/>
        </p:nvSpPr>
        <p:spPr>
          <a:xfrm>
            <a:off x="1750219" y="2195799"/>
            <a:ext cx="5486077" cy="505106"/>
          </a:xfrm>
          <a:prstGeom prst="rect">
            <a:avLst/>
          </a:prstGeom>
        </p:spPr>
        <p:txBody>
          <a:bodyPr vert="horz" wrap="square" lIns="0" tIns="10001" rIns="0" bIns="0" rtlCol="0">
            <a:spAutoFit/>
          </a:bodyPr>
          <a:lstStyle/>
          <a:p>
            <a:pPr marL="9525">
              <a:lnSpc>
                <a:spcPts val="1256"/>
              </a:lnSpc>
              <a:spcBef>
                <a:spcPts val="79"/>
              </a:spcBef>
            </a:pPr>
            <a:r>
              <a:rPr sz="1050" dirty="0">
                <a:latin typeface="Consolas"/>
                <a:cs typeface="Consolas"/>
              </a:rPr>
              <a:t>{</a:t>
            </a:r>
          </a:p>
          <a:p>
            <a:pPr marL="67628">
              <a:lnSpc>
                <a:spcPts val="1256"/>
              </a:lnSpc>
            </a:pPr>
            <a:r>
              <a:rPr sz="1050" spc="-4" dirty="0">
                <a:solidFill>
                  <a:srgbClr val="0000FF"/>
                </a:solidFill>
                <a:latin typeface="Consolas"/>
                <a:cs typeface="Consolas"/>
              </a:rPr>
              <a:t>int</a:t>
            </a:r>
            <a:r>
              <a:rPr sz="1050" spc="-330" dirty="0">
                <a:solidFill>
                  <a:srgbClr val="0000FF"/>
                </a:solidFill>
                <a:latin typeface="Consolas"/>
                <a:cs typeface="Consolas"/>
              </a:rPr>
              <a:t> </a:t>
            </a:r>
            <a:r>
              <a:rPr sz="1050" spc="-4" dirty="0">
                <a:latin typeface="Consolas"/>
                <a:cs typeface="Consolas"/>
              </a:rPr>
              <a:t>i,</a:t>
            </a:r>
            <a:r>
              <a:rPr sz="1050" spc="-338" dirty="0">
                <a:latin typeface="Consolas"/>
                <a:cs typeface="Consolas"/>
              </a:rPr>
              <a:t> </a:t>
            </a:r>
            <a:r>
              <a:rPr sz="1050" spc="-4" dirty="0">
                <a:latin typeface="Consolas"/>
                <a:cs typeface="Consolas"/>
              </a:rPr>
              <a:t>j,</a:t>
            </a:r>
            <a:r>
              <a:rPr sz="1050" spc="11" dirty="0">
                <a:latin typeface="Consolas"/>
                <a:cs typeface="Consolas"/>
              </a:rPr>
              <a:t> </a:t>
            </a:r>
            <a:r>
              <a:rPr sz="1050" spc="-4" dirty="0">
                <a:latin typeface="Consolas"/>
                <a:cs typeface="Consolas"/>
              </a:rPr>
              <a:t>isChange;</a:t>
            </a:r>
            <a:endParaRPr sz="1050" dirty="0">
              <a:latin typeface="Consolas"/>
              <a:cs typeface="Consolas"/>
            </a:endParaRPr>
          </a:p>
          <a:p>
            <a:pPr marL="67628"/>
            <a:r>
              <a:rPr lang="en-US" sz="1050" spc="-4" dirty="0">
                <a:solidFill>
                  <a:srgbClr val="0000FF"/>
                </a:solidFill>
                <a:latin typeface="Consolas"/>
                <a:cs typeface="Consolas"/>
              </a:rPr>
              <a:t>i</a:t>
            </a:r>
            <a:r>
              <a:rPr sz="1050" spc="-4" dirty="0">
                <a:solidFill>
                  <a:srgbClr val="0000FF"/>
                </a:solidFill>
                <a:latin typeface="Consolas"/>
                <a:cs typeface="Consolas"/>
              </a:rPr>
              <a:t>nt</a:t>
            </a:r>
            <a:r>
              <a:rPr lang="en-US" altLang="zh-TW" sz="1050" spc="-4" dirty="0">
                <a:solidFill>
                  <a:srgbClr val="0000FF"/>
                </a:solidFill>
                <a:latin typeface="Consolas"/>
                <a:cs typeface="Consolas"/>
              </a:rPr>
              <a:t>[]</a:t>
            </a:r>
            <a:r>
              <a:rPr sz="1050" spc="-4" dirty="0">
                <a:solidFill>
                  <a:srgbClr val="0000FF"/>
                </a:solidFill>
                <a:latin typeface="Consolas"/>
                <a:cs typeface="Consolas"/>
              </a:rPr>
              <a:t> </a:t>
            </a:r>
            <a:r>
              <a:rPr sz="1050" dirty="0">
                <a:latin typeface="Consolas"/>
                <a:cs typeface="Consolas"/>
              </a:rPr>
              <a:t>distance</a:t>
            </a:r>
            <a:r>
              <a:rPr lang="zh-TW" altLang="en-US" sz="1050" dirty="0">
                <a:latin typeface="Consolas"/>
                <a:cs typeface="Consolas"/>
              </a:rPr>
              <a:t> </a:t>
            </a:r>
            <a:r>
              <a:rPr lang="en-US" altLang="zh-TW" sz="1050" dirty="0">
                <a:latin typeface="Consolas"/>
                <a:cs typeface="Consolas"/>
              </a:rPr>
              <a:t>=new </a:t>
            </a:r>
            <a:r>
              <a:rPr lang="en-US" altLang="zh-TW" sz="1050" dirty="0">
                <a:solidFill>
                  <a:srgbClr val="0033CC"/>
                </a:solidFill>
                <a:latin typeface="Consolas"/>
                <a:cs typeface="Consolas"/>
              </a:rPr>
              <a:t>int</a:t>
            </a:r>
            <a:r>
              <a:rPr sz="1050" dirty="0">
                <a:solidFill>
                  <a:srgbClr val="0033CC"/>
                </a:solidFill>
                <a:latin typeface="Consolas"/>
                <a:cs typeface="Consolas"/>
              </a:rPr>
              <a:t>[MAX_VERTICES],</a:t>
            </a:r>
            <a:r>
              <a:rPr sz="1050" spc="-270" dirty="0">
                <a:solidFill>
                  <a:srgbClr val="0033CC"/>
                </a:solidFill>
                <a:latin typeface="Consolas"/>
                <a:cs typeface="Consolas"/>
              </a:rPr>
              <a:t> </a:t>
            </a:r>
            <a:r>
              <a:rPr lang="en-US" altLang="zh-TW" sz="1050" dirty="0">
                <a:latin typeface="Consolas"/>
                <a:cs typeface="Consolas"/>
              </a:rPr>
              <a:t>predecessor=new </a:t>
            </a:r>
            <a:r>
              <a:rPr lang="en-US" altLang="zh-TW" sz="1050" dirty="0">
                <a:solidFill>
                  <a:srgbClr val="0033CC"/>
                </a:solidFill>
                <a:latin typeface="Consolas"/>
                <a:cs typeface="Consolas"/>
              </a:rPr>
              <a:t>int</a:t>
            </a:r>
            <a:r>
              <a:rPr sz="1050" dirty="0">
                <a:solidFill>
                  <a:srgbClr val="0033CC"/>
                </a:solidFill>
                <a:latin typeface="Consolas"/>
                <a:cs typeface="Consolas"/>
              </a:rPr>
              <a:t>[MAX_VERTICES];</a:t>
            </a:r>
          </a:p>
        </p:txBody>
      </p:sp>
      <p:sp>
        <p:nvSpPr>
          <p:cNvPr id="7" name="object 7"/>
          <p:cNvSpPr txBox="1"/>
          <p:nvPr/>
        </p:nvSpPr>
        <p:spPr>
          <a:xfrm>
            <a:off x="1808511" y="2834697"/>
            <a:ext cx="2339340" cy="656429"/>
          </a:xfrm>
          <a:prstGeom prst="rect">
            <a:avLst/>
          </a:prstGeom>
        </p:spPr>
        <p:txBody>
          <a:bodyPr vert="horz" wrap="square" lIns="0" tIns="10001" rIns="0" bIns="0" rtlCol="0">
            <a:spAutoFit/>
          </a:bodyPr>
          <a:lstStyle/>
          <a:p>
            <a:pPr marL="68580" marR="3810" indent="-59531">
              <a:spcBef>
                <a:spcPts val="79"/>
              </a:spcBef>
            </a:pPr>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(i</a:t>
            </a:r>
            <a:r>
              <a:rPr sz="1050" spc="-341"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41" dirty="0">
                <a:latin typeface="Consolas"/>
                <a:cs typeface="Consolas"/>
              </a:rPr>
              <a:t> </a:t>
            </a:r>
            <a:r>
              <a:rPr sz="1050" spc="-4" dirty="0">
                <a:latin typeface="Consolas"/>
                <a:cs typeface="Consolas"/>
              </a:rPr>
              <a:t>i&lt;verticesCount;</a:t>
            </a:r>
            <a:r>
              <a:rPr sz="1050" spc="-311" dirty="0">
                <a:latin typeface="Consolas"/>
                <a:cs typeface="Consolas"/>
              </a:rPr>
              <a:t> </a:t>
            </a:r>
            <a:r>
              <a:rPr sz="1050" spc="-4" dirty="0">
                <a:latin typeface="Consolas"/>
                <a:cs typeface="Consolas"/>
              </a:rPr>
              <a:t>i++)</a:t>
            </a:r>
            <a:r>
              <a:rPr sz="1050" spc="-319" dirty="0">
                <a:latin typeface="Consolas"/>
                <a:cs typeface="Consolas"/>
              </a:rPr>
              <a:t> </a:t>
            </a:r>
            <a:r>
              <a:rPr sz="1050" dirty="0">
                <a:latin typeface="Consolas"/>
                <a:cs typeface="Consolas"/>
              </a:rPr>
              <a:t>{  distance[i] = </a:t>
            </a:r>
            <a:r>
              <a:rPr sz="1050" spc="-4" dirty="0">
                <a:solidFill>
                  <a:srgbClr val="09875A"/>
                </a:solidFill>
                <a:latin typeface="Consolas"/>
                <a:cs typeface="Consolas"/>
              </a:rPr>
              <a:t>99999</a:t>
            </a:r>
            <a:r>
              <a:rPr sz="1050" spc="-4" dirty="0">
                <a:latin typeface="Consolas"/>
                <a:cs typeface="Consolas"/>
              </a:rPr>
              <a:t>;  </a:t>
            </a:r>
            <a:r>
              <a:rPr sz="1050" dirty="0">
                <a:latin typeface="Consolas"/>
                <a:cs typeface="Consolas"/>
              </a:rPr>
              <a:t>predecessor[i]</a:t>
            </a:r>
            <a:r>
              <a:rPr sz="1050" spc="-315" dirty="0">
                <a:latin typeface="Consolas"/>
                <a:cs typeface="Consolas"/>
              </a:rPr>
              <a:t> </a:t>
            </a:r>
            <a:r>
              <a:rPr sz="1050" dirty="0">
                <a:latin typeface="Consolas"/>
                <a:cs typeface="Consolas"/>
              </a:rPr>
              <a:t>=</a:t>
            </a:r>
            <a:r>
              <a:rPr sz="1050" spc="-338" dirty="0">
                <a:latin typeface="Consolas"/>
                <a:cs typeface="Consolas"/>
              </a:rPr>
              <a:t> </a:t>
            </a:r>
            <a:r>
              <a:rPr sz="1050" spc="-4" dirty="0">
                <a:latin typeface="Consolas"/>
                <a:cs typeface="Consolas"/>
              </a:rPr>
              <a:t>i;</a:t>
            </a:r>
            <a:endParaRPr sz="1050" dirty="0">
              <a:latin typeface="Consolas"/>
              <a:cs typeface="Consolas"/>
            </a:endParaRPr>
          </a:p>
          <a:p>
            <a:pPr marL="9525"/>
            <a:r>
              <a:rPr sz="1050" dirty="0">
                <a:latin typeface="Consolas"/>
                <a:cs typeface="Consolas"/>
              </a:rPr>
              <a:t>}</a:t>
            </a:r>
          </a:p>
        </p:txBody>
      </p:sp>
      <p:sp>
        <p:nvSpPr>
          <p:cNvPr id="8" name="object 8"/>
          <p:cNvSpPr txBox="1"/>
          <p:nvPr/>
        </p:nvSpPr>
        <p:spPr>
          <a:xfrm>
            <a:off x="1808511" y="3475005"/>
            <a:ext cx="1480661" cy="171681"/>
          </a:xfrm>
          <a:prstGeom prst="rect">
            <a:avLst/>
          </a:prstGeom>
        </p:spPr>
        <p:txBody>
          <a:bodyPr vert="horz" wrap="square" lIns="0" tIns="10001" rIns="0" bIns="0" rtlCol="0">
            <a:spAutoFit/>
          </a:bodyPr>
          <a:lstStyle/>
          <a:p>
            <a:pPr marL="9525">
              <a:spcBef>
                <a:spcPts val="79"/>
              </a:spcBef>
            </a:pPr>
            <a:r>
              <a:rPr sz="1050" dirty="0">
                <a:latin typeface="Consolas"/>
                <a:cs typeface="Consolas"/>
              </a:rPr>
              <a:t>distance[vertex]</a:t>
            </a:r>
            <a:r>
              <a:rPr sz="1050" spc="-334" dirty="0">
                <a:latin typeface="Consolas"/>
                <a:cs typeface="Consolas"/>
              </a:rPr>
              <a:t> </a:t>
            </a:r>
            <a:r>
              <a:rPr sz="1050" dirty="0">
                <a:latin typeface="Consolas"/>
                <a:cs typeface="Consolas"/>
              </a:rPr>
              <a:t>=</a:t>
            </a:r>
            <a:r>
              <a:rPr sz="1050" spc="-356"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endParaRPr sz="1050">
              <a:latin typeface="Consolas"/>
              <a:cs typeface="Consolas"/>
            </a:endParaRPr>
          </a:p>
        </p:txBody>
      </p:sp>
      <p:sp>
        <p:nvSpPr>
          <p:cNvPr id="9" name="object 9"/>
          <p:cNvSpPr txBox="1"/>
          <p:nvPr/>
        </p:nvSpPr>
        <p:spPr>
          <a:xfrm>
            <a:off x="1808511" y="3635026"/>
            <a:ext cx="2339340" cy="332783"/>
          </a:xfrm>
          <a:prstGeom prst="rect">
            <a:avLst/>
          </a:prstGeom>
        </p:spPr>
        <p:txBody>
          <a:bodyPr vert="horz" wrap="square" lIns="0" tIns="9525" rIns="0" bIns="0" rtlCol="0">
            <a:spAutoFit/>
          </a:bodyPr>
          <a:lstStyle/>
          <a:p>
            <a:pPr marL="68580" marR="3810" indent="-59531">
              <a:spcBef>
                <a:spcPts val="75"/>
              </a:spcBef>
            </a:pPr>
            <a:r>
              <a:rPr sz="1050" spc="-4" dirty="0">
                <a:solidFill>
                  <a:srgbClr val="0000FF"/>
                </a:solidFill>
                <a:latin typeface="Consolas"/>
                <a:cs typeface="Consolas"/>
              </a:rPr>
              <a:t>for</a:t>
            </a:r>
            <a:r>
              <a:rPr sz="1050" spc="-334" dirty="0">
                <a:solidFill>
                  <a:srgbClr val="0000FF"/>
                </a:solidFill>
                <a:latin typeface="Consolas"/>
                <a:cs typeface="Consolas"/>
              </a:rPr>
              <a:t> </a:t>
            </a:r>
            <a:r>
              <a:rPr sz="1050" spc="-4" dirty="0">
                <a:latin typeface="Consolas"/>
                <a:cs typeface="Consolas"/>
              </a:rPr>
              <a:t>(i</a:t>
            </a:r>
            <a:r>
              <a:rPr sz="1050" spc="-338"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41" dirty="0">
                <a:latin typeface="Consolas"/>
                <a:cs typeface="Consolas"/>
              </a:rPr>
              <a:t> </a:t>
            </a:r>
            <a:r>
              <a:rPr sz="1050" dirty="0">
                <a:latin typeface="Consolas"/>
                <a:cs typeface="Consolas"/>
              </a:rPr>
              <a:t>i&lt;verticesCount;</a:t>
            </a:r>
            <a:r>
              <a:rPr sz="1050" spc="-319" dirty="0">
                <a:latin typeface="Consolas"/>
                <a:cs typeface="Consolas"/>
              </a:rPr>
              <a:t> </a:t>
            </a:r>
            <a:r>
              <a:rPr sz="1050" spc="-4" dirty="0">
                <a:latin typeface="Consolas"/>
                <a:cs typeface="Consolas"/>
              </a:rPr>
              <a:t>i++)</a:t>
            </a:r>
            <a:r>
              <a:rPr sz="1050" spc="-323" dirty="0">
                <a:latin typeface="Consolas"/>
                <a:cs typeface="Consolas"/>
              </a:rPr>
              <a:t> </a:t>
            </a:r>
            <a:r>
              <a:rPr sz="1050" dirty="0">
                <a:latin typeface="Consolas"/>
                <a:cs typeface="Consolas"/>
              </a:rPr>
              <a:t>{  </a:t>
            </a:r>
            <a:r>
              <a:rPr sz="1050" spc="-4" dirty="0">
                <a:latin typeface="Consolas"/>
                <a:cs typeface="Consolas"/>
              </a:rPr>
              <a:t>isChange</a:t>
            </a:r>
            <a:r>
              <a:rPr sz="1050" spc="-311" dirty="0">
                <a:latin typeface="Consolas"/>
                <a:cs typeface="Consolas"/>
              </a:rPr>
              <a:t> </a:t>
            </a:r>
            <a:r>
              <a:rPr sz="1050" dirty="0">
                <a:latin typeface="Consolas"/>
                <a:cs typeface="Consolas"/>
              </a:rPr>
              <a:t>=</a:t>
            </a:r>
            <a:r>
              <a:rPr sz="1050" spc="-349"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endParaRPr sz="1050">
              <a:latin typeface="Consolas"/>
              <a:cs typeface="Consolas"/>
            </a:endParaRPr>
          </a:p>
        </p:txBody>
      </p:sp>
      <p:sp>
        <p:nvSpPr>
          <p:cNvPr id="10" name="object 10"/>
          <p:cNvSpPr txBox="1"/>
          <p:nvPr/>
        </p:nvSpPr>
        <p:spPr>
          <a:xfrm>
            <a:off x="1867948" y="3955352"/>
            <a:ext cx="5573078" cy="979114"/>
          </a:xfrm>
          <a:prstGeom prst="rect">
            <a:avLst/>
          </a:prstGeom>
        </p:spPr>
        <p:txBody>
          <a:bodyPr vert="horz" wrap="square" lIns="0" tIns="9525" rIns="0" bIns="0" rtlCol="0">
            <a:spAutoFit/>
          </a:bodyPr>
          <a:lstStyle/>
          <a:p>
            <a:pPr marL="9525">
              <a:spcBef>
                <a:spcPts val="75"/>
              </a:spcBef>
            </a:pPr>
            <a:r>
              <a:rPr sz="1050" spc="-4" dirty="0">
                <a:solidFill>
                  <a:srgbClr val="0000FF"/>
                </a:solidFill>
                <a:latin typeface="Consolas"/>
                <a:cs typeface="Consolas"/>
              </a:rPr>
              <a:t>for</a:t>
            </a:r>
            <a:r>
              <a:rPr sz="1050" spc="-330" dirty="0">
                <a:solidFill>
                  <a:srgbClr val="0000FF"/>
                </a:solidFill>
                <a:latin typeface="Consolas"/>
                <a:cs typeface="Consolas"/>
              </a:rPr>
              <a:t> </a:t>
            </a:r>
            <a:r>
              <a:rPr sz="1050" spc="-4" dirty="0">
                <a:latin typeface="Consolas"/>
                <a:cs typeface="Consolas"/>
              </a:rPr>
              <a:t>(j</a:t>
            </a:r>
            <a:r>
              <a:rPr sz="1050" spc="-338" dirty="0">
                <a:latin typeface="Consolas"/>
                <a:cs typeface="Consolas"/>
              </a:rPr>
              <a:t> </a:t>
            </a:r>
            <a:r>
              <a:rPr sz="1050" dirty="0">
                <a:latin typeface="Consolas"/>
                <a:cs typeface="Consolas"/>
              </a:rPr>
              <a:t>=</a:t>
            </a:r>
            <a:r>
              <a:rPr sz="1050" spc="-338"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338" dirty="0">
                <a:latin typeface="Consolas"/>
                <a:cs typeface="Consolas"/>
              </a:rPr>
              <a:t> </a:t>
            </a:r>
            <a:r>
              <a:rPr sz="1050" dirty="0">
                <a:latin typeface="Consolas"/>
                <a:cs typeface="Consolas"/>
              </a:rPr>
              <a:t>j&lt;edgesCount;</a:t>
            </a:r>
            <a:r>
              <a:rPr sz="1050" spc="-311" dirty="0">
                <a:latin typeface="Consolas"/>
                <a:cs typeface="Consolas"/>
              </a:rPr>
              <a:t> </a:t>
            </a:r>
            <a:r>
              <a:rPr sz="1050" spc="-4" dirty="0">
                <a:latin typeface="Consolas"/>
                <a:cs typeface="Consolas"/>
              </a:rPr>
              <a:t>j++)</a:t>
            </a:r>
            <a:r>
              <a:rPr sz="1050" spc="-330" dirty="0">
                <a:latin typeface="Consolas"/>
                <a:cs typeface="Consolas"/>
              </a:rPr>
              <a:t> </a:t>
            </a:r>
            <a:r>
              <a:rPr sz="1050" dirty="0">
                <a:latin typeface="Consolas"/>
                <a:cs typeface="Consolas"/>
              </a:rPr>
              <a:t>{</a:t>
            </a:r>
          </a:p>
          <a:p>
            <a:pPr marL="128588" marR="3810" indent="-60008">
              <a:spcBef>
                <a:spcPts val="4"/>
              </a:spcBef>
            </a:pPr>
            <a:r>
              <a:rPr sz="1050" spc="-4" dirty="0">
                <a:solidFill>
                  <a:srgbClr val="0000FF"/>
                </a:solidFill>
                <a:latin typeface="Consolas"/>
                <a:cs typeface="Consolas"/>
              </a:rPr>
              <a:t>if</a:t>
            </a:r>
            <a:r>
              <a:rPr sz="1050" spc="-330" dirty="0">
                <a:solidFill>
                  <a:srgbClr val="0000FF"/>
                </a:solidFill>
                <a:latin typeface="Consolas"/>
                <a:cs typeface="Consolas"/>
              </a:rPr>
              <a:t> </a:t>
            </a:r>
            <a:r>
              <a:rPr sz="1050" dirty="0">
                <a:latin typeface="Consolas"/>
                <a:cs typeface="Consolas"/>
              </a:rPr>
              <a:t>(distance[edgesList[j</a:t>
            </a:r>
            <a:r>
              <a:rPr lang="en-US" altLang="zh-TW" sz="1050" dirty="0">
                <a:latin typeface="Consolas"/>
                <a:cs typeface="Consolas"/>
              </a:rPr>
              <a:t>,</a:t>
            </a:r>
            <a:r>
              <a:rPr sz="1050" dirty="0">
                <a:solidFill>
                  <a:srgbClr val="09875A"/>
                </a:solidFill>
                <a:latin typeface="Consolas"/>
                <a:cs typeface="Consolas"/>
              </a:rPr>
              <a:t>0</a:t>
            </a:r>
            <a:r>
              <a:rPr sz="1050" dirty="0">
                <a:latin typeface="Consolas"/>
                <a:cs typeface="Consolas"/>
              </a:rPr>
              <a:t>]]</a:t>
            </a:r>
            <a:r>
              <a:rPr sz="1050" spc="-300" dirty="0">
                <a:latin typeface="Consolas"/>
                <a:cs typeface="Consolas"/>
              </a:rPr>
              <a:t> </a:t>
            </a:r>
            <a:r>
              <a:rPr sz="1050" dirty="0">
                <a:latin typeface="Consolas"/>
                <a:cs typeface="Consolas"/>
              </a:rPr>
              <a:t>+</a:t>
            </a:r>
            <a:r>
              <a:rPr sz="1050" spc="-338" dirty="0">
                <a:latin typeface="Consolas"/>
                <a:cs typeface="Consolas"/>
              </a:rPr>
              <a:t> </a:t>
            </a:r>
            <a:r>
              <a:rPr sz="1050" dirty="0">
                <a:latin typeface="Consolas"/>
                <a:cs typeface="Consolas"/>
              </a:rPr>
              <a:t>edgesList[j</a:t>
            </a:r>
            <a:r>
              <a:rPr lang="en-US" altLang="zh-TW" sz="1050" dirty="0">
                <a:latin typeface="Consolas"/>
                <a:cs typeface="Consolas"/>
              </a:rPr>
              <a:t>,</a:t>
            </a:r>
            <a:r>
              <a:rPr sz="1050" dirty="0">
                <a:solidFill>
                  <a:srgbClr val="09875A"/>
                </a:solidFill>
                <a:latin typeface="Consolas"/>
                <a:cs typeface="Consolas"/>
              </a:rPr>
              <a:t>2</a:t>
            </a:r>
            <a:r>
              <a:rPr sz="1050" dirty="0">
                <a:latin typeface="Consolas"/>
                <a:cs typeface="Consolas"/>
              </a:rPr>
              <a:t>]</a:t>
            </a:r>
            <a:r>
              <a:rPr sz="1050" spc="-300" dirty="0">
                <a:latin typeface="Consolas"/>
                <a:cs typeface="Consolas"/>
              </a:rPr>
              <a:t> </a:t>
            </a:r>
            <a:r>
              <a:rPr sz="1050" dirty="0">
                <a:latin typeface="Consolas"/>
                <a:cs typeface="Consolas"/>
              </a:rPr>
              <a:t>&lt;</a:t>
            </a:r>
            <a:r>
              <a:rPr sz="1050" spc="-330" dirty="0">
                <a:latin typeface="Consolas"/>
                <a:cs typeface="Consolas"/>
              </a:rPr>
              <a:t> </a:t>
            </a:r>
            <a:r>
              <a:rPr sz="1050" dirty="0">
                <a:latin typeface="Consolas"/>
                <a:cs typeface="Consolas"/>
              </a:rPr>
              <a:t>distance[edgesList[j</a:t>
            </a:r>
            <a:r>
              <a:rPr lang="en-US" altLang="zh-TW" sz="1050" dirty="0">
                <a:latin typeface="Consolas"/>
                <a:cs typeface="Consolas"/>
              </a:rPr>
              <a:t>,</a:t>
            </a:r>
            <a:r>
              <a:rPr sz="1050" dirty="0">
                <a:solidFill>
                  <a:srgbClr val="09875A"/>
                </a:solidFill>
                <a:latin typeface="Consolas"/>
                <a:cs typeface="Consolas"/>
              </a:rPr>
              <a:t>1</a:t>
            </a:r>
            <a:r>
              <a:rPr sz="1050" dirty="0">
                <a:latin typeface="Consolas"/>
                <a:cs typeface="Consolas"/>
              </a:rPr>
              <a:t>]])</a:t>
            </a:r>
            <a:r>
              <a:rPr sz="1050" spc="-300" dirty="0">
                <a:latin typeface="Consolas"/>
                <a:cs typeface="Consolas"/>
              </a:rPr>
              <a:t> </a:t>
            </a:r>
            <a:r>
              <a:rPr sz="1050" dirty="0">
                <a:latin typeface="Consolas"/>
                <a:cs typeface="Consolas"/>
              </a:rPr>
              <a:t>{  distance[edgesList[j</a:t>
            </a:r>
            <a:r>
              <a:rPr lang="en-US" altLang="zh-TW" sz="1050" dirty="0">
                <a:latin typeface="Consolas"/>
                <a:cs typeface="Consolas"/>
              </a:rPr>
              <a:t>,</a:t>
            </a:r>
            <a:r>
              <a:rPr sz="1050" dirty="0">
                <a:solidFill>
                  <a:srgbClr val="09875A"/>
                </a:solidFill>
                <a:latin typeface="Consolas"/>
                <a:cs typeface="Consolas"/>
              </a:rPr>
              <a:t>1</a:t>
            </a:r>
            <a:r>
              <a:rPr sz="1050" dirty="0">
                <a:latin typeface="Consolas"/>
                <a:cs typeface="Consolas"/>
              </a:rPr>
              <a:t>]] = distance[edgesList[j</a:t>
            </a:r>
            <a:r>
              <a:rPr lang="en-US" altLang="zh-TW" sz="1050" dirty="0">
                <a:latin typeface="Consolas"/>
                <a:cs typeface="Consolas"/>
              </a:rPr>
              <a:t>,</a:t>
            </a:r>
            <a:r>
              <a:rPr sz="1050" dirty="0">
                <a:solidFill>
                  <a:srgbClr val="09875A"/>
                </a:solidFill>
                <a:latin typeface="Consolas"/>
                <a:cs typeface="Consolas"/>
              </a:rPr>
              <a:t>0</a:t>
            </a:r>
            <a:r>
              <a:rPr sz="1050" dirty="0">
                <a:latin typeface="Consolas"/>
                <a:cs typeface="Consolas"/>
              </a:rPr>
              <a:t>]] + edgesList[j</a:t>
            </a:r>
            <a:r>
              <a:rPr lang="en-US" altLang="zh-TW" sz="1050" dirty="0">
                <a:latin typeface="Consolas"/>
                <a:cs typeface="Consolas"/>
              </a:rPr>
              <a:t>,</a:t>
            </a:r>
            <a:r>
              <a:rPr sz="1050" dirty="0">
                <a:solidFill>
                  <a:srgbClr val="09875A"/>
                </a:solidFill>
                <a:latin typeface="Consolas"/>
                <a:cs typeface="Consolas"/>
              </a:rPr>
              <a:t>2</a:t>
            </a:r>
            <a:r>
              <a:rPr sz="1050" dirty="0">
                <a:latin typeface="Consolas"/>
                <a:cs typeface="Consolas"/>
              </a:rPr>
              <a:t>];  predecessor[edgesList[j</a:t>
            </a:r>
            <a:r>
              <a:rPr lang="en-US" altLang="zh-TW" sz="1050" dirty="0">
                <a:latin typeface="Consolas"/>
                <a:cs typeface="Consolas"/>
              </a:rPr>
              <a:t>,</a:t>
            </a:r>
            <a:r>
              <a:rPr sz="1050" dirty="0">
                <a:solidFill>
                  <a:srgbClr val="09875A"/>
                </a:solidFill>
                <a:latin typeface="Consolas"/>
                <a:cs typeface="Consolas"/>
              </a:rPr>
              <a:t>1</a:t>
            </a:r>
            <a:r>
              <a:rPr sz="1050" dirty="0">
                <a:latin typeface="Consolas"/>
                <a:cs typeface="Consolas"/>
              </a:rPr>
              <a:t>]]</a:t>
            </a:r>
            <a:r>
              <a:rPr sz="1050" spc="-311" dirty="0">
                <a:latin typeface="Consolas"/>
                <a:cs typeface="Consolas"/>
              </a:rPr>
              <a:t> </a:t>
            </a:r>
            <a:r>
              <a:rPr sz="1050" dirty="0">
                <a:latin typeface="Consolas"/>
                <a:cs typeface="Consolas"/>
              </a:rPr>
              <a:t>=</a:t>
            </a:r>
            <a:r>
              <a:rPr sz="1050" spc="-349" dirty="0">
                <a:latin typeface="Consolas"/>
                <a:cs typeface="Consolas"/>
              </a:rPr>
              <a:t> </a:t>
            </a:r>
            <a:r>
              <a:rPr sz="1050" dirty="0">
                <a:latin typeface="Consolas"/>
                <a:cs typeface="Consolas"/>
              </a:rPr>
              <a:t>edgesList[j</a:t>
            </a:r>
            <a:r>
              <a:rPr lang="en-US" altLang="zh-TW" sz="1050" dirty="0">
                <a:latin typeface="Consolas"/>
                <a:cs typeface="Consolas"/>
              </a:rPr>
              <a:t>,</a:t>
            </a:r>
            <a:r>
              <a:rPr sz="1050" dirty="0">
                <a:solidFill>
                  <a:srgbClr val="09875A"/>
                </a:solidFill>
                <a:latin typeface="Consolas"/>
                <a:cs typeface="Consolas"/>
              </a:rPr>
              <a:t>0</a:t>
            </a:r>
            <a:r>
              <a:rPr sz="1050" dirty="0">
                <a:latin typeface="Consolas"/>
                <a:cs typeface="Consolas"/>
              </a:rPr>
              <a:t>];</a:t>
            </a:r>
          </a:p>
          <a:p>
            <a:pPr marL="128588"/>
            <a:r>
              <a:rPr sz="1050" spc="-4" dirty="0">
                <a:latin typeface="Consolas"/>
                <a:cs typeface="Consolas"/>
              </a:rPr>
              <a:t>isChange</a:t>
            </a:r>
            <a:r>
              <a:rPr sz="1050" spc="-315" dirty="0">
                <a:latin typeface="Consolas"/>
                <a:cs typeface="Consolas"/>
              </a:rPr>
              <a:t> </a:t>
            </a:r>
            <a:r>
              <a:rPr sz="1050" dirty="0">
                <a:latin typeface="Consolas"/>
                <a:cs typeface="Consolas"/>
              </a:rPr>
              <a:t>=</a:t>
            </a:r>
            <a:r>
              <a:rPr sz="1050" spc="-341" dirty="0">
                <a:latin typeface="Consolas"/>
                <a:cs typeface="Consolas"/>
              </a:rPr>
              <a:t> </a:t>
            </a:r>
            <a:r>
              <a:rPr sz="1050" spc="-4" dirty="0">
                <a:solidFill>
                  <a:srgbClr val="09875A"/>
                </a:solidFill>
                <a:latin typeface="Consolas"/>
                <a:cs typeface="Consolas"/>
              </a:rPr>
              <a:t>1</a:t>
            </a:r>
            <a:r>
              <a:rPr sz="1050" spc="-4" dirty="0">
                <a:latin typeface="Consolas"/>
                <a:cs typeface="Consolas"/>
              </a:rPr>
              <a:t>;</a:t>
            </a:r>
            <a:endParaRPr sz="1050" dirty="0">
              <a:latin typeface="Consolas"/>
              <a:cs typeface="Consolas"/>
            </a:endParaRPr>
          </a:p>
          <a:p>
            <a:pPr marL="68580"/>
            <a:r>
              <a:rPr sz="1050" dirty="0">
                <a:latin typeface="Consolas"/>
                <a:cs typeface="Consolas"/>
              </a:rPr>
              <a:t>}</a:t>
            </a:r>
          </a:p>
        </p:txBody>
      </p:sp>
      <p:sp>
        <p:nvSpPr>
          <p:cNvPr id="11" name="object 11"/>
          <p:cNvSpPr txBox="1"/>
          <p:nvPr/>
        </p:nvSpPr>
        <p:spPr>
          <a:xfrm>
            <a:off x="1867948" y="4915663"/>
            <a:ext cx="92869" cy="171201"/>
          </a:xfrm>
          <a:prstGeom prst="rect">
            <a:avLst/>
          </a:prstGeom>
        </p:spPr>
        <p:txBody>
          <a:bodyPr vert="horz" wrap="square" lIns="0" tIns="9525" rIns="0" bIns="0" rtlCol="0">
            <a:spAutoFit/>
          </a:bodyPr>
          <a:lstStyle/>
          <a:p>
            <a:pPr marL="9525">
              <a:spcBef>
                <a:spcPts val="75"/>
              </a:spcBef>
            </a:pPr>
            <a:r>
              <a:rPr sz="1050" dirty="0">
                <a:latin typeface="Consolas"/>
                <a:cs typeface="Consolas"/>
              </a:rPr>
              <a:t>}</a:t>
            </a:r>
            <a:endParaRPr sz="1050">
              <a:latin typeface="Consolas"/>
              <a:cs typeface="Consolas"/>
            </a:endParaRPr>
          </a:p>
        </p:txBody>
      </p:sp>
      <p:sp>
        <p:nvSpPr>
          <p:cNvPr id="12" name="object 12"/>
          <p:cNvSpPr txBox="1"/>
          <p:nvPr/>
        </p:nvSpPr>
        <p:spPr>
          <a:xfrm>
            <a:off x="1867948" y="5075683"/>
            <a:ext cx="1714976" cy="171201"/>
          </a:xfrm>
          <a:prstGeom prst="rect">
            <a:avLst/>
          </a:prstGeom>
        </p:spPr>
        <p:txBody>
          <a:bodyPr vert="horz" wrap="square" lIns="0" tIns="9525" rIns="0" bIns="0" rtlCol="0">
            <a:spAutoFit/>
          </a:bodyPr>
          <a:lstStyle/>
          <a:p>
            <a:pPr marL="9525">
              <a:spcBef>
                <a:spcPts val="75"/>
              </a:spcBef>
            </a:pPr>
            <a:r>
              <a:rPr sz="1050" spc="-4" dirty="0">
                <a:solidFill>
                  <a:srgbClr val="0000FF"/>
                </a:solidFill>
                <a:latin typeface="Consolas"/>
                <a:cs typeface="Consolas"/>
              </a:rPr>
              <a:t>if</a:t>
            </a:r>
            <a:r>
              <a:rPr sz="1050" spc="-344" dirty="0">
                <a:solidFill>
                  <a:srgbClr val="0000FF"/>
                </a:solidFill>
                <a:latin typeface="Consolas"/>
                <a:cs typeface="Consolas"/>
              </a:rPr>
              <a:t> </a:t>
            </a:r>
            <a:r>
              <a:rPr sz="1050" dirty="0">
                <a:latin typeface="Consolas"/>
                <a:cs typeface="Consolas"/>
              </a:rPr>
              <a:t>(isChange</a:t>
            </a:r>
            <a:r>
              <a:rPr sz="1050" spc="-319" dirty="0">
                <a:latin typeface="Consolas"/>
                <a:cs typeface="Consolas"/>
              </a:rPr>
              <a:t> </a:t>
            </a:r>
            <a:r>
              <a:rPr sz="1050" spc="-4" dirty="0">
                <a:latin typeface="Consolas"/>
                <a:cs typeface="Consolas"/>
              </a:rPr>
              <a:t>==</a:t>
            </a:r>
            <a:r>
              <a:rPr sz="1050" spc="-344" dirty="0">
                <a:latin typeface="Consolas"/>
                <a:cs typeface="Consolas"/>
              </a:rPr>
              <a:t> </a:t>
            </a:r>
            <a:r>
              <a:rPr sz="1050" spc="-4" dirty="0">
                <a:solidFill>
                  <a:srgbClr val="09875A"/>
                </a:solidFill>
                <a:latin typeface="Consolas"/>
                <a:cs typeface="Consolas"/>
              </a:rPr>
              <a:t>0</a:t>
            </a:r>
            <a:r>
              <a:rPr sz="1050" spc="-4" dirty="0">
                <a:latin typeface="Consolas"/>
                <a:cs typeface="Consolas"/>
              </a:rPr>
              <a:t>)</a:t>
            </a:r>
            <a:r>
              <a:rPr sz="1050" spc="-120" dirty="0">
                <a:latin typeface="Consolas"/>
                <a:cs typeface="Consolas"/>
              </a:rPr>
              <a:t> </a:t>
            </a:r>
            <a:r>
              <a:rPr sz="1050" spc="-4" dirty="0">
                <a:solidFill>
                  <a:srgbClr val="0000FF"/>
                </a:solidFill>
                <a:latin typeface="Consolas"/>
                <a:cs typeface="Consolas"/>
              </a:rPr>
              <a:t>break</a:t>
            </a:r>
            <a:r>
              <a:rPr sz="1050" spc="-4" dirty="0">
                <a:latin typeface="Consolas"/>
                <a:cs typeface="Consolas"/>
              </a:rPr>
              <a:t>;</a:t>
            </a:r>
            <a:endParaRPr sz="1050">
              <a:latin typeface="Consolas"/>
              <a:cs typeface="Consolas"/>
            </a:endParaRPr>
          </a:p>
        </p:txBody>
      </p:sp>
      <p:sp>
        <p:nvSpPr>
          <p:cNvPr id="13" name="object 13"/>
          <p:cNvSpPr txBox="1"/>
          <p:nvPr/>
        </p:nvSpPr>
        <p:spPr>
          <a:xfrm>
            <a:off x="1750219" y="5235702"/>
            <a:ext cx="150971" cy="332783"/>
          </a:xfrm>
          <a:prstGeom prst="rect">
            <a:avLst/>
          </a:prstGeom>
        </p:spPr>
        <p:txBody>
          <a:bodyPr vert="horz" wrap="square" lIns="0" tIns="9525" rIns="0" bIns="0" rtlCol="0">
            <a:spAutoFit/>
          </a:bodyPr>
          <a:lstStyle/>
          <a:p>
            <a:pPr marL="67628">
              <a:spcBef>
                <a:spcPts val="75"/>
              </a:spcBef>
            </a:pPr>
            <a:r>
              <a:rPr sz="1050" dirty="0">
                <a:latin typeface="Consolas"/>
                <a:cs typeface="Consolas"/>
              </a:rPr>
              <a:t>}</a:t>
            </a:r>
            <a:endParaRPr sz="1050">
              <a:latin typeface="Consolas"/>
              <a:cs typeface="Consolas"/>
            </a:endParaRPr>
          </a:p>
          <a:p>
            <a:pPr marL="9525">
              <a:spcBef>
                <a:spcPts val="11"/>
              </a:spcBef>
            </a:pPr>
            <a:r>
              <a:rPr sz="1050" dirty="0">
                <a:latin typeface="Consolas"/>
                <a:cs typeface="Consolas"/>
              </a:rPr>
              <a:t>}</a:t>
            </a:r>
            <a:endParaRPr sz="1050">
              <a:latin typeface="Consolas"/>
              <a:cs typeface="Consolas"/>
            </a:endParaRPr>
          </a:p>
        </p:txBody>
      </p:sp>
      <p:sp>
        <p:nvSpPr>
          <p:cNvPr id="15" name="object 15"/>
          <p:cNvSpPr/>
          <p:nvPr/>
        </p:nvSpPr>
        <p:spPr>
          <a:xfrm>
            <a:off x="1745647" y="2789920"/>
            <a:ext cx="2494121" cy="694849"/>
          </a:xfrm>
          <a:custGeom>
            <a:avLst/>
            <a:gdLst/>
            <a:ahLst/>
            <a:cxnLst/>
            <a:rect l="l" t="t" r="r" b="b"/>
            <a:pathLst>
              <a:path w="3325495" h="926464">
                <a:moveTo>
                  <a:pt x="0" y="926274"/>
                </a:moveTo>
                <a:lnTo>
                  <a:pt x="3325114" y="926274"/>
                </a:lnTo>
                <a:lnTo>
                  <a:pt x="3325114" y="0"/>
                </a:lnTo>
                <a:lnTo>
                  <a:pt x="0" y="0"/>
                </a:lnTo>
                <a:lnTo>
                  <a:pt x="0" y="926274"/>
                </a:lnTo>
                <a:close/>
              </a:path>
            </a:pathLst>
          </a:custGeom>
          <a:ln w="38100">
            <a:solidFill>
              <a:srgbClr val="2D75B6"/>
            </a:solidFill>
          </a:ln>
        </p:spPr>
        <p:txBody>
          <a:bodyPr wrap="square" lIns="0" tIns="0" rIns="0" bIns="0" rtlCol="0"/>
          <a:lstStyle/>
          <a:p>
            <a:endParaRPr sz="1350"/>
          </a:p>
        </p:txBody>
      </p:sp>
      <p:sp>
        <p:nvSpPr>
          <p:cNvPr id="16" name="object 16"/>
          <p:cNvSpPr/>
          <p:nvPr/>
        </p:nvSpPr>
        <p:spPr>
          <a:xfrm>
            <a:off x="0" y="2050733"/>
            <a:ext cx="1695450" cy="926306"/>
          </a:xfrm>
          <a:custGeom>
            <a:avLst/>
            <a:gdLst/>
            <a:ahLst/>
            <a:cxnLst/>
            <a:rect l="l" t="t" r="r" b="b"/>
            <a:pathLst>
              <a:path w="2260600" h="1235075">
                <a:moveTo>
                  <a:pt x="1741678" y="0"/>
                </a:moveTo>
                <a:lnTo>
                  <a:pt x="205841" y="0"/>
                </a:lnTo>
                <a:lnTo>
                  <a:pt x="158644" y="5438"/>
                </a:lnTo>
                <a:lnTo>
                  <a:pt x="115317" y="20930"/>
                </a:lnTo>
                <a:lnTo>
                  <a:pt x="77098" y="45236"/>
                </a:lnTo>
                <a:lnTo>
                  <a:pt x="45221" y="77121"/>
                </a:lnTo>
                <a:lnTo>
                  <a:pt x="20922" y="115345"/>
                </a:lnTo>
                <a:lnTo>
                  <a:pt x="5436" y="158673"/>
                </a:lnTo>
                <a:lnTo>
                  <a:pt x="0" y="205866"/>
                </a:lnTo>
                <a:lnTo>
                  <a:pt x="0" y="1029207"/>
                </a:lnTo>
                <a:lnTo>
                  <a:pt x="5436" y="1076401"/>
                </a:lnTo>
                <a:lnTo>
                  <a:pt x="20922" y="1119729"/>
                </a:lnTo>
                <a:lnTo>
                  <a:pt x="45221" y="1157953"/>
                </a:lnTo>
                <a:lnTo>
                  <a:pt x="77098" y="1189838"/>
                </a:lnTo>
                <a:lnTo>
                  <a:pt x="115317" y="1214144"/>
                </a:lnTo>
                <a:lnTo>
                  <a:pt x="158644" y="1229636"/>
                </a:lnTo>
                <a:lnTo>
                  <a:pt x="205841" y="1235075"/>
                </a:lnTo>
                <a:lnTo>
                  <a:pt x="1741678" y="1235075"/>
                </a:lnTo>
                <a:lnTo>
                  <a:pt x="1788871" y="1229636"/>
                </a:lnTo>
                <a:lnTo>
                  <a:pt x="1832199" y="1214144"/>
                </a:lnTo>
                <a:lnTo>
                  <a:pt x="1870423" y="1189838"/>
                </a:lnTo>
                <a:lnTo>
                  <a:pt x="1902308" y="1157953"/>
                </a:lnTo>
                <a:lnTo>
                  <a:pt x="1926614" y="1119729"/>
                </a:lnTo>
                <a:lnTo>
                  <a:pt x="1942106" y="1076401"/>
                </a:lnTo>
                <a:lnTo>
                  <a:pt x="1947545" y="1029207"/>
                </a:lnTo>
                <a:lnTo>
                  <a:pt x="2200213" y="1029207"/>
                </a:lnTo>
                <a:lnTo>
                  <a:pt x="1947545" y="720470"/>
                </a:lnTo>
                <a:lnTo>
                  <a:pt x="1947545" y="205866"/>
                </a:lnTo>
                <a:lnTo>
                  <a:pt x="1942106" y="158673"/>
                </a:lnTo>
                <a:lnTo>
                  <a:pt x="1926614" y="115345"/>
                </a:lnTo>
                <a:lnTo>
                  <a:pt x="1902308" y="77121"/>
                </a:lnTo>
                <a:lnTo>
                  <a:pt x="1870423" y="45236"/>
                </a:lnTo>
                <a:lnTo>
                  <a:pt x="1832199" y="20930"/>
                </a:lnTo>
                <a:lnTo>
                  <a:pt x="1788871" y="5438"/>
                </a:lnTo>
                <a:lnTo>
                  <a:pt x="1741678" y="0"/>
                </a:lnTo>
                <a:close/>
              </a:path>
              <a:path w="2260600" h="1235075">
                <a:moveTo>
                  <a:pt x="2200213" y="1029207"/>
                </a:moveTo>
                <a:lnTo>
                  <a:pt x="1947545" y="1029207"/>
                </a:lnTo>
                <a:lnTo>
                  <a:pt x="2260600" y="1102994"/>
                </a:lnTo>
                <a:lnTo>
                  <a:pt x="2200213" y="1029207"/>
                </a:lnTo>
                <a:close/>
              </a:path>
            </a:pathLst>
          </a:custGeom>
          <a:solidFill>
            <a:srgbClr val="DEEBF7"/>
          </a:solidFill>
        </p:spPr>
        <p:txBody>
          <a:bodyPr wrap="square" lIns="0" tIns="0" rIns="0" bIns="0" rtlCol="0"/>
          <a:lstStyle/>
          <a:p>
            <a:endParaRPr sz="1350"/>
          </a:p>
        </p:txBody>
      </p:sp>
      <p:sp>
        <p:nvSpPr>
          <p:cNvPr id="17" name="object 17"/>
          <p:cNvSpPr/>
          <p:nvPr/>
        </p:nvSpPr>
        <p:spPr>
          <a:xfrm>
            <a:off x="0" y="2050733"/>
            <a:ext cx="1695450" cy="926306"/>
          </a:xfrm>
          <a:custGeom>
            <a:avLst/>
            <a:gdLst/>
            <a:ahLst/>
            <a:cxnLst/>
            <a:rect l="l" t="t" r="r" b="b"/>
            <a:pathLst>
              <a:path w="2260600" h="1235075">
                <a:moveTo>
                  <a:pt x="0" y="205866"/>
                </a:moveTo>
                <a:lnTo>
                  <a:pt x="5436" y="158673"/>
                </a:lnTo>
                <a:lnTo>
                  <a:pt x="20922" y="115345"/>
                </a:lnTo>
                <a:lnTo>
                  <a:pt x="45221" y="77121"/>
                </a:lnTo>
                <a:lnTo>
                  <a:pt x="77098" y="45236"/>
                </a:lnTo>
                <a:lnTo>
                  <a:pt x="115317" y="20930"/>
                </a:lnTo>
                <a:lnTo>
                  <a:pt x="158644" y="5438"/>
                </a:lnTo>
                <a:lnTo>
                  <a:pt x="205841" y="0"/>
                </a:lnTo>
                <a:lnTo>
                  <a:pt x="1136078" y="0"/>
                </a:lnTo>
                <a:lnTo>
                  <a:pt x="1622933" y="0"/>
                </a:lnTo>
                <a:lnTo>
                  <a:pt x="1741678" y="0"/>
                </a:lnTo>
                <a:lnTo>
                  <a:pt x="1788871" y="5438"/>
                </a:lnTo>
                <a:lnTo>
                  <a:pt x="1832199" y="20930"/>
                </a:lnTo>
                <a:lnTo>
                  <a:pt x="1870423" y="45236"/>
                </a:lnTo>
                <a:lnTo>
                  <a:pt x="1902308" y="77121"/>
                </a:lnTo>
                <a:lnTo>
                  <a:pt x="1926614" y="115345"/>
                </a:lnTo>
                <a:lnTo>
                  <a:pt x="1942106" y="158673"/>
                </a:lnTo>
                <a:lnTo>
                  <a:pt x="1947545" y="205866"/>
                </a:lnTo>
                <a:lnTo>
                  <a:pt x="1947545" y="720470"/>
                </a:lnTo>
                <a:lnTo>
                  <a:pt x="2260600" y="1102994"/>
                </a:lnTo>
                <a:lnTo>
                  <a:pt x="1947545" y="1029207"/>
                </a:lnTo>
                <a:lnTo>
                  <a:pt x="1942106" y="1076401"/>
                </a:lnTo>
                <a:lnTo>
                  <a:pt x="1926614" y="1119729"/>
                </a:lnTo>
                <a:lnTo>
                  <a:pt x="1902308" y="1157953"/>
                </a:lnTo>
                <a:lnTo>
                  <a:pt x="1870423" y="1189838"/>
                </a:lnTo>
                <a:lnTo>
                  <a:pt x="1832199" y="1214144"/>
                </a:lnTo>
                <a:lnTo>
                  <a:pt x="1788871" y="1229636"/>
                </a:lnTo>
                <a:lnTo>
                  <a:pt x="1741678" y="1235075"/>
                </a:lnTo>
                <a:lnTo>
                  <a:pt x="1622933" y="1235075"/>
                </a:lnTo>
                <a:lnTo>
                  <a:pt x="1136078" y="1235075"/>
                </a:lnTo>
                <a:lnTo>
                  <a:pt x="205841" y="1235075"/>
                </a:lnTo>
                <a:lnTo>
                  <a:pt x="158644" y="1229636"/>
                </a:lnTo>
                <a:lnTo>
                  <a:pt x="115317" y="1214144"/>
                </a:lnTo>
                <a:lnTo>
                  <a:pt x="77098" y="1189838"/>
                </a:lnTo>
                <a:lnTo>
                  <a:pt x="45221" y="1157953"/>
                </a:lnTo>
                <a:lnTo>
                  <a:pt x="20922" y="1119729"/>
                </a:lnTo>
                <a:lnTo>
                  <a:pt x="5436" y="1076401"/>
                </a:lnTo>
                <a:lnTo>
                  <a:pt x="0" y="1029207"/>
                </a:lnTo>
                <a:lnTo>
                  <a:pt x="0" y="720470"/>
                </a:lnTo>
                <a:lnTo>
                  <a:pt x="0" y="205866"/>
                </a:lnTo>
                <a:close/>
              </a:path>
            </a:pathLst>
          </a:custGeom>
          <a:ln w="12700">
            <a:solidFill>
              <a:srgbClr val="5B9BD4"/>
            </a:solidFill>
          </a:ln>
        </p:spPr>
        <p:txBody>
          <a:bodyPr wrap="square" lIns="0" tIns="0" rIns="0" bIns="0" rtlCol="0"/>
          <a:lstStyle/>
          <a:p>
            <a:endParaRPr sz="1350"/>
          </a:p>
        </p:txBody>
      </p:sp>
      <p:sp>
        <p:nvSpPr>
          <p:cNvPr id="18" name="object 18"/>
          <p:cNvSpPr txBox="1"/>
          <p:nvPr/>
        </p:nvSpPr>
        <p:spPr>
          <a:xfrm>
            <a:off x="120548" y="2191417"/>
            <a:ext cx="1219200" cy="217367"/>
          </a:xfrm>
          <a:prstGeom prst="rect">
            <a:avLst/>
          </a:prstGeom>
        </p:spPr>
        <p:txBody>
          <a:bodyPr vert="horz" wrap="square" lIns="0" tIns="9525" rIns="0" bIns="0" rtlCol="0">
            <a:spAutoFit/>
          </a:bodyPr>
          <a:lstStyle/>
          <a:p>
            <a:pPr marL="9525">
              <a:spcBef>
                <a:spcPts val="75"/>
              </a:spcBef>
            </a:pPr>
            <a:r>
              <a:rPr sz="1350" dirty="0">
                <a:latin typeface="微軟正黑體"/>
                <a:cs typeface="微軟正黑體"/>
              </a:rPr>
              <a:t>將指定點到任一</a:t>
            </a:r>
            <a:endParaRPr sz="1350">
              <a:latin typeface="微軟正黑體"/>
              <a:cs typeface="微軟正黑體"/>
            </a:endParaRPr>
          </a:p>
        </p:txBody>
      </p:sp>
      <p:sp>
        <p:nvSpPr>
          <p:cNvPr id="19" name="object 19"/>
          <p:cNvSpPr txBox="1"/>
          <p:nvPr/>
        </p:nvSpPr>
        <p:spPr>
          <a:xfrm>
            <a:off x="120548" y="2397214"/>
            <a:ext cx="1219200" cy="425116"/>
          </a:xfrm>
          <a:prstGeom prst="rect">
            <a:avLst/>
          </a:prstGeom>
        </p:spPr>
        <p:txBody>
          <a:bodyPr vert="horz" wrap="square" lIns="0" tIns="9525" rIns="0" bIns="0" rtlCol="0">
            <a:spAutoFit/>
          </a:bodyPr>
          <a:lstStyle/>
          <a:p>
            <a:pPr algn="ctr">
              <a:spcBef>
                <a:spcPts val="75"/>
              </a:spcBef>
            </a:pPr>
            <a:r>
              <a:rPr sz="1350" spc="-4" dirty="0">
                <a:latin typeface="微軟正黑體"/>
                <a:cs typeface="微軟正黑體"/>
              </a:rPr>
              <a:t>點的距離初始值</a:t>
            </a:r>
            <a:endParaRPr sz="1350">
              <a:latin typeface="微軟正黑體"/>
              <a:cs typeface="微軟正黑體"/>
            </a:endParaRPr>
          </a:p>
          <a:p>
            <a:pPr algn="ctr">
              <a:lnSpc>
                <a:spcPct val="100000"/>
              </a:lnSpc>
            </a:pPr>
            <a:r>
              <a:rPr sz="1350" dirty="0">
                <a:latin typeface="微軟正黑體"/>
                <a:cs typeface="微軟正黑體"/>
              </a:rPr>
              <a:t>設為無限大</a:t>
            </a:r>
            <a:endParaRPr sz="1350">
              <a:latin typeface="微軟正黑體"/>
              <a:cs typeface="微軟正黑體"/>
            </a:endParaRPr>
          </a:p>
        </p:txBody>
      </p:sp>
      <p:sp>
        <p:nvSpPr>
          <p:cNvPr id="20" name="object 20"/>
          <p:cNvSpPr/>
          <p:nvPr/>
        </p:nvSpPr>
        <p:spPr>
          <a:xfrm>
            <a:off x="1842134" y="3964114"/>
            <a:ext cx="5693093" cy="972503"/>
          </a:xfrm>
          <a:custGeom>
            <a:avLst/>
            <a:gdLst/>
            <a:ahLst/>
            <a:cxnLst/>
            <a:rect l="l" t="t" r="r" b="b"/>
            <a:pathLst>
              <a:path w="7590790" h="1296670">
                <a:moveTo>
                  <a:pt x="0" y="1296416"/>
                </a:moveTo>
                <a:lnTo>
                  <a:pt x="7590282" y="1296416"/>
                </a:lnTo>
                <a:lnTo>
                  <a:pt x="7590282" y="0"/>
                </a:lnTo>
                <a:lnTo>
                  <a:pt x="0" y="0"/>
                </a:lnTo>
                <a:lnTo>
                  <a:pt x="0" y="1296416"/>
                </a:lnTo>
                <a:close/>
              </a:path>
            </a:pathLst>
          </a:custGeom>
          <a:ln w="38100">
            <a:solidFill>
              <a:srgbClr val="00AF50"/>
            </a:solidFill>
          </a:ln>
        </p:spPr>
        <p:txBody>
          <a:bodyPr wrap="square" lIns="0" tIns="0" rIns="0" bIns="0" rtlCol="0"/>
          <a:lstStyle/>
          <a:p>
            <a:endParaRPr sz="1350"/>
          </a:p>
        </p:txBody>
      </p:sp>
      <p:sp>
        <p:nvSpPr>
          <p:cNvPr id="21" name="object 21"/>
          <p:cNvSpPr/>
          <p:nvPr/>
        </p:nvSpPr>
        <p:spPr>
          <a:xfrm>
            <a:off x="35625" y="4222432"/>
            <a:ext cx="1741170" cy="1506854"/>
          </a:xfrm>
          <a:custGeom>
            <a:avLst/>
            <a:gdLst/>
            <a:ahLst/>
            <a:cxnLst/>
            <a:rect l="l" t="t" r="r" b="b"/>
            <a:pathLst>
              <a:path w="2321560" h="2009139">
                <a:moveTo>
                  <a:pt x="2113785" y="1674063"/>
                </a:moveTo>
                <a:lnTo>
                  <a:pt x="1" y="1674063"/>
                </a:lnTo>
                <a:lnTo>
                  <a:pt x="3631" y="1723542"/>
                </a:lnTo>
                <a:lnTo>
                  <a:pt x="14176" y="1770767"/>
                </a:lnTo>
                <a:lnTo>
                  <a:pt x="31120" y="1815219"/>
                </a:lnTo>
                <a:lnTo>
                  <a:pt x="53942" y="1856380"/>
                </a:lnTo>
                <a:lnTo>
                  <a:pt x="82127" y="1893734"/>
                </a:lnTo>
                <a:lnTo>
                  <a:pt x="115155" y="1926762"/>
                </a:lnTo>
                <a:lnTo>
                  <a:pt x="152509" y="1954945"/>
                </a:lnTo>
                <a:lnTo>
                  <a:pt x="193670" y="1977767"/>
                </a:lnTo>
                <a:lnTo>
                  <a:pt x="238121" y="1994710"/>
                </a:lnTo>
                <a:lnTo>
                  <a:pt x="285343" y="2005255"/>
                </a:lnTo>
                <a:lnTo>
                  <a:pt x="334820" y="2008885"/>
                </a:lnTo>
                <a:lnTo>
                  <a:pt x="1779013" y="2008885"/>
                </a:lnTo>
                <a:lnTo>
                  <a:pt x="1828488" y="2005255"/>
                </a:lnTo>
                <a:lnTo>
                  <a:pt x="1875708" y="1994710"/>
                </a:lnTo>
                <a:lnTo>
                  <a:pt x="1920154" y="1977767"/>
                </a:lnTo>
                <a:lnTo>
                  <a:pt x="1961310" y="1954945"/>
                </a:lnTo>
                <a:lnTo>
                  <a:pt x="1998657" y="1926762"/>
                </a:lnTo>
                <a:lnTo>
                  <a:pt x="2031679" y="1893734"/>
                </a:lnTo>
                <a:lnTo>
                  <a:pt x="2059857" y="1856380"/>
                </a:lnTo>
                <a:lnTo>
                  <a:pt x="2082674" y="1815219"/>
                </a:lnTo>
                <a:lnTo>
                  <a:pt x="2099613" y="1770767"/>
                </a:lnTo>
                <a:lnTo>
                  <a:pt x="2110156" y="1723542"/>
                </a:lnTo>
                <a:lnTo>
                  <a:pt x="2113785" y="1674063"/>
                </a:lnTo>
                <a:close/>
              </a:path>
              <a:path w="2321560" h="2009139">
                <a:moveTo>
                  <a:pt x="1779013" y="0"/>
                </a:moveTo>
                <a:lnTo>
                  <a:pt x="334820" y="0"/>
                </a:lnTo>
                <a:lnTo>
                  <a:pt x="285343" y="3629"/>
                </a:lnTo>
                <a:lnTo>
                  <a:pt x="238121" y="14172"/>
                </a:lnTo>
                <a:lnTo>
                  <a:pt x="193670" y="31110"/>
                </a:lnTo>
                <a:lnTo>
                  <a:pt x="152508" y="53928"/>
                </a:lnTo>
                <a:lnTo>
                  <a:pt x="115155" y="82106"/>
                </a:lnTo>
                <a:lnTo>
                  <a:pt x="82127" y="115127"/>
                </a:lnTo>
                <a:lnTo>
                  <a:pt x="53942" y="152475"/>
                </a:lnTo>
                <a:lnTo>
                  <a:pt x="31119" y="193630"/>
                </a:lnTo>
                <a:lnTo>
                  <a:pt x="14176" y="238077"/>
                </a:lnTo>
                <a:lnTo>
                  <a:pt x="3630" y="285296"/>
                </a:lnTo>
                <a:lnTo>
                  <a:pt x="0" y="334771"/>
                </a:lnTo>
                <a:lnTo>
                  <a:pt x="0" y="1674075"/>
                </a:lnTo>
                <a:lnTo>
                  <a:pt x="2113791" y="1674063"/>
                </a:lnTo>
                <a:lnTo>
                  <a:pt x="2321557" y="1264513"/>
                </a:lnTo>
                <a:lnTo>
                  <a:pt x="2113785" y="1171841"/>
                </a:lnTo>
                <a:lnTo>
                  <a:pt x="2113785" y="334771"/>
                </a:lnTo>
                <a:lnTo>
                  <a:pt x="2110156" y="285296"/>
                </a:lnTo>
                <a:lnTo>
                  <a:pt x="2099613" y="238077"/>
                </a:lnTo>
                <a:lnTo>
                  <a:pt x="2082674" y="193630"/>
                </a:lnTo>
                <a:lnTo>
                  <a:pt x="2059857" y="152475"/>
                </a:lnTo>
                <a:lnTo>
                  <a:pt x="2031679" y="115127"/>
                </a:lnTo>
                <a:lnTo>
                  <a:pt x="1998657" y="82106"/>
                </a:lnTo>
                <a:lnTo>
                  <a:pt x="1961310" y="53928"/>
                </a:lnTo>
                <a:lnTo>
                  <a:pt x="1920154" y="31110"/>
                </a:lnTo>
                <a:lnTo>
                  <a:pt x="1875708" y="14172"/>
                </a:lnTo>
                <a:lnTo>
                  <a:pt x="1828488" y="3629"/>
                </a:lnTo>
                <a:lnTo>
                  <a:pt x="1779013" y="0"/>
                </a:lnTo>
                <a:close/>
              </a:path>
            </a:pathLst>
          </a:custGeom>
          <a:solidFill>
            <a:srgbClr val="FAE4D5"/>
          </a:solidFill>
        </p:spPr>
        <p:txBody>
          <a:bodyPr wrap="square" lIns="0" tIns="0" rIns="0" bIns="0" rtlCol="0"/>
          <a:lstStyle/>
          <a:p>
            <a:endParaRPr sz="1350"/>
          </a:p>
        </p:txBody>
      </p:sp>
      <p:sp>
        <p:nvSpPr>
          <p:cNvPr id="22" name="object 22"/>
          <p:cNvSpPr/>
          <p:nvPr/>
        </p:nvSpPr>
        <p:spPr>
          <a:xfrm>
            <a:off x="35625" y="4222432"/>
            <a:ext cx="1741170" cy="1506854"/>
          </a:xfrm>
          <a:custGeom>
            <a:avLst/>
            <a:gdLst/>
            <a:ahLst/>
            <a:cxnLst/>
            <a:rect l="l" t="t" r="r" b="b"/>
            <a:pathLst>
              <a:path w="2321560" h="2009139">
                <a:moveTo>
                  <a:pt x="0" y="334771"/>
                </a:moveTo>
                <a:lnTo>
                  <a:pt x="3630" y="285296"/>
                </a:lnTo>
                <a:lnTo>
                  <a:pt x="14176" y="238077"/>
                </a:lnTo>
                <a:lnTo>
                  <a:pt x="31119" y="193630"/>
                </a:lnTo>
                <a:lnTo>
                  <a:pt x="53942" y="152475"/>
                </a:lnTo>
                <a:lnTo>
                  <a:pt x="82127" y="115127"/>
                </a:lnTo>
                <a:lnTo>
                  <a:pt x="115155" y="82106"/>
                </a:lnTo>
                <a:lnTo>
                  <a:pt x="152508" y="53928"/>
                </a:lnTo>
                <a:lnTo>
                  <a:pt x="193670" y="31110"/>
                </a:lnTo>
                <a:lnTo>
                  <a:pt x="238121" y="14172"/>
                </a:lnTo>
                <a:lnTo>
                  <a:pt x="285343" y="3629"/>
                </a:lnTo>
                <a:lnTo>
                  <a:pt x="334820" y="0"/>
                </a:lnTo>
                <a:lnTo>
                  <a:pt x="1233040" y="0"/>
                </a:lnTo>
                <a:lnTo>
                  <a:pt x="1761487" y="0"/>
                </a:lnTo>
                <a:lnTo>
                  <a:pt x="1779013" y="0"/>
                </a:lnTo>
                <a:lnTo>
                  <a:pt x="1828488" y="3629"/>
                </a:lnTo>
                <a:lnTo>
                  <a:pt x="1875708" y="14172"/>
                </a:lnTo>
                <a:lnTo>
                  <a:pt x="1920154" y="31110"/>
                </a:lnTo>
                <a:lnTo>
                  <a:pt x="1961310" y="53928"/>
                </a:lnTo>
                <a:lnTo>
                  <a:pt x="1998657" y="82106"/>
                </a:lnTo>
                <a:lnTo>
                  <a:pt x="2031679" y="115127"/>
                </a:lnTo>
                <a:lnTo>
                  <a:pt x="2059857" y="152475"/>
                </a:lnTo>
                <a:lnTo>
                  <a:pt x="2082674" y="193630"/>
                </a:lnTo>
                <a:lnTo>
                  <a:pt x="2099613" y="238077"/>
                </a:lnTo>
                <a:lnTo>
                  <a:pt x="2110156" y="285296"/>
                </a:lnTo>
                <a:lnTo>
                  <a:pt x="2113785" y="334771"/>
                </a:lnTo>
                <a:lnTo>
                  <a:pt x="2113785" y="1171841"/>
                </a:lnTo>
                <a:lnTo>
                  <a:pt x="2321557" y="1264513"/>
                </a:lnTo>
                <a:lnTo>
                  <a:pt x="2113785" y="1674075"/>
                </a:lnTo>
                <a:lnTo>
                  <a:pt x="2110156" y="1723542"/>
                </a:lnTo>
                <a:lnTo>
                  <a:pt x="2099613" y="1770767"/>
                </a:lnTo>
                <a:lnTo>
                  <a:pt x="2082674" y="1815219"/>
                </a:lnTo>
                <a:lnTo>
                  <a:pt x="2059857" y="1856380"/>
                </a:lnTo>
                <a:lnTo>
                  <a:pt x="2031679" y="1893734"/>
                </a:lnTo>
                <a:lnTo>
                  <a:pt x="1998657" y="1926762"/>
                </a:lnTo>
                <a:lnTo>
                  <a:pt x="1961310" y="1954945"/>
                </a:lnTo>
                <a:lnTo>
                  <a:pt x="1920154" y="1977767"/>
                </a:lnTo>
                <a:lnTo>
                  <a:pt x="1875708" y="1994710"/>
                </a:lnTo>
                <a:lnTo>
                  <a:pt x="1828488" y="2005255"/>
                </a:lnTo>
                <a:lnTo>
                  <a:pt x="1779013" y="2008885"/>
                </a:lnTo>
                <a:lnTo>
                  <a:pt x="1761487" y="2008885"/>
                </a:lnTo>
                <a:lnTo>
                  <a:pt x="1233040" y="2008885"/>
                </a:lnTo>
                <a:lnTo>
                  <a:pt x="334820" y="2008885"/>
                </a:lnTo>
                <a:lnTo>
                  <a:pt x="285343" y="2005255"/>
                </a:lnTo>
                <a:lnTo>
                  <a:pt x="238121" y="1994710"/>
                </a:lnTo>
                <a:lnTo>
                  <a:pt x="193670" y="1977767"/>
                </a:lnTo>
                <a:lnTo>
                  <a:pt x="152509" y="1954945"/>
                </a:lnTo>
                <a:lnTo>
                  <a:pt x="115155" y="1926762"/>
                </a:lnTo>
                <a:lnTo>
                  <a:pt x="82127" y="1893734"/>
                </a:lnTo>
                <a:lnTo>
                  <a:pt x="53942" y="1856380"/>
                </a:lnTo>
                <a:lnTo>
                  <a:pt x="31120" y="1815219"/>
                </a:lnTo>
                <a:lnTo>
                  <a:pt x="14176" y="1770767"/>
                </a:lnTo>
                <a:lnTo>
                  <a:pt x="3631" y="1723542"/>
                </a:lnTo>
                <a:lnTo>
                  <a:pt x="1" y="1674063"/>
                </a:lnTo>
                <a:lnTo>
                  <a:pt x="0" y="1171841"/>
                </a:lnTo>
                <a:lnTo>
                  <a:pt x="0" y="334771"/>
                </a:lnTo>
                <a:close/>
              </a:path>
            </a:pathLst>
          </a:custGeom>
          <a:ln w="12700">
            <a:solidFill>
              <a:srgbClr val="EC7C30"/>
            </a:solidFill>
          </a:ln>
        </p:spPr>
        <p:txBody>
          <a:bodyPr wrap="square" lIns="0" tIns="0" rIns="0" bIns="0" rtlCol="0"/>
          <a:lstStyle/>
          <a:p>
            <a:endParaRPr sz="1350"/>
          </a:p>
        </p:txBody>
      </p:sp>
      <p:sp>
        <p:nvSpPr>
          <p:cNvPr id="23" name="object 23"/>
          <p:cNvSpPr txBox="1"/>
          <p:nvPr/>
        </p:nvSpPr>
        <p:spPr>
          <a:xfrm>
            <a:off x="171068" y="4345305"/>
            <a:ext cx="1315403" cy="1256113"/>
          </a:xfrm>
          <a:prstGeom prst="rect">
            <a:avLst/>
          </a:prstGeom>
        </p:spPr>
        <p:txBody>
          <a:bodyPr vert="horz" wrap="square" lIns="0" tIns="9525" rIns="0" bIns="0" rtlCol="0">
            <a:spAutoFit/>
          </a:bodyPr>
          <a:lstStyle/>
          <a:p>
            <a:pPr marL="9525" marR="3810" indent="-1429" algn="ctr">
              <a:spcBef>
                <a:spcPts val="75"/>
              </a:spcBef>
            </a:pPr>
            <a:r>
              <a:rPr sz="1350" dirty="0">
                <a:latin typeface="微軟正黑體"/>
                <a:cs typeface="微軟正黑體"/>
              </a:rPr>
              <a:t>最多執</a:t>
            </a:r>
            <a:r>
              <a:rPr sz="1350" spc="323" dirty="0">
                <a:latin typeface="微軟正黑體"/>
                <a:cs typeface="微軟正黑體"/>
              </a:rPr>
              <a:t>行</a:t>
            </a:r>
            <a:r>
              <a:rPr sz="1350" dirty="0">
                <a:latin typeface="微軟正黑體"/>
                <a:cs typeface="微軟正黑體"/>
              </a:rPr>
              <a:t>N</a:t>
            </a:r>
            <a:r>
              <a:rPr sz="1350" spc="-23" dirty="0">
                <a:latin typeface="微軟正黑體"/>
                <a:cs typeface="微軟正黑體"/>
              </a:rPr>
              <a:t> </a:t>
            </a:r>
            <a:r>
              <a:rPr sz="1350" spc="-4" dirty="0">
                <a:latin typeface="微軟正黑體"/>
                <a:cs typeface="微軟正黑體"/>
              </a:rPr>
              <a:t>(</a:t>
            </a:r>
            <a:r>
              <a:rPr sz="1350" dirty="0">
                <a:latin typeface="微軟正黑體"/>
                <a:cs typeface="微軟正黑體"/>
              </a:rPr>
              <a:t>頂 點數)</a:t>
            </a:r>
            <a:r>
              <a:rPr sz="1350" spc="-90" dirty="0">
                <a:latin typeface="微軟正黑體"/>
                <a:cs typeface="微軟正黑體"/>
              </a:rPr>
              <a:t> </a:t>
            </a:r>
            <a:r>
              <a:rPr sz="1350" dirty="0">
                <a:latin typeface="微軟正黑體"/>
                <a:cs typeface="微軟正黑體"/>
              </a:rPr>
              <a:t>次，但如果 </a:t>
            </a:r>
            <a:r>
              <a:rPr sz="1350" spc="-4" dirty="0">
                <a:latin typeface="微軟正黑體"/>
                <a:cs typeface="微軟正黑體"/>
              </a:rPr>
              <a:t>加入任一邊都不 </a:t>
            </a:r>
            <a:r>
              <a:rPr sz="1350" dirty="0">
                <a:latin typeface="微軟正黑體"/>
                <a:cs typeface="微軟正黑體"/>
              </a:rPr>
              <a:t>會有變化的話，  就不需要再反覆 檢查了。</a:t>
            </a:r>
            <a:endParaRPr sz="1350">
              <a:latin typeface="微軟正黑體"/>
              <a:cs typeface="微軟正黑體"/>
            </a:endParaRPr>
          </a:p>
        </p:txBody>
      </p:sp>
      <p:sp>
        <p:nvSpPr>
          <p:cNvPr id="24" name="object 24"/>
          <p:cNvSpPr/>
          <p:nvPr/>
        </p:nvSpPr>
        <p:spPr>
          <a:xfrm>
            <a:off x="5715000" y="2787015"/>
            <a:ext cx="1460659" cy="1139190"/>
          </a:xfrm>
          <a:custGeom>
            <a:avLst/>
            <a:gdLst/>
            <a:ahLst/>
            <a:cxnLst/>
            <a:rect l="l" t="t" r="r" b="b"/>
            <a:pathLst>
              <a:path w="1947545" h="1518920">
                <a:moveTo>
                  <a:pt x="811529" y="1234947"/>
                </a:moveTo>
                <a:lnTo>
                  <a:pt x="324611" y="1234947"/>
                </a:lnTo>
                <a:lnTo>
                  <a:pt x="550545" y="1518538"/>
                </a:lnTo>
                <a:lnTo>
                  <a:pt x="811529" y="1234947"/>
                </a:lnTo>
                <a:close/>
              </a:path>
              <a:path w="1947545" h="1518920">
                <a:moveTo>
                  <a:pt x="1741677" y="0"/>
                </a:moveTo>
                <a:lnTo>
                  <a:pt x="205867" y="0"/>
                </a:lnTo>
                <a:lnTo>
                  <a:pt x="158673" y="5432"/>
                </a:lnTo>
                <a:lnTo>
                  <a:pt x="115345" y="20907"/>
                </a:lnTo>
                <a:lnTo>
                  <a:pt x="77121" y="45196"/>
                </a:lnTo>
                <a:lnTo>
                  <a:pt x="45236" y="77067"/>
                </a:lnTo>
                <a:lnTo>
                  <a:pt x="20930" y="115290"/>
                </a:lnTo>
                <a:lnTo>
                  <a:pt x="5438" y="158633"/>
                </a:lnTo>
                <a:lnTo>
                  <a:pt x="0" y="205866"/>
                </a:lnTo>
                <a:lnTo>
                  <a:pt x="0" y="1029207"/>
                </a:lnTo>
                <a:lnTo>
                  <a:pt x="5438" y="1076394"/>
                </a:lnTo>
                <a:lnTo>
                  <a:pt x="20930" y="1119703"/>
                </a:lnTo>
                <a:lnTo>
                  <a:pt x="45236" y="1157903"/>
                </a:lnTo>
                <a:lnTo>
                  <a:pt x="77121" y="1189761"/>
                </a:lnTo>
                <a:lnTo>
                  <a:pt x="115345" y="1214042"/>
                </a:lnTo>
                <a:lnTo>
                  <a:pt x="158673" y="1229516"/>
                </a:lnTo>
                <a:lnTo>
                  <a:pt x="205867" y="1234947"/>
                </a:lnTo>
                <a:lnTo>
                  <a:pt x="1741677" y="1234947"/>
                </a:lnTo>
                <a:lnTo>
                  <a:pt x="1788871" y="1229516"/>
                </a:lnTo>
                <a:lnTo>
                  <a:pt x="1832199" y="1214042"/>
                </a:lnTo>
                <a:lnTo>
                  <a:pt x="1870423" y="1189761"/>
                </a:lnTo>
                <a:lnTo>
                  <a:pt x="1902308" y="1157903"/>
                </a:lnTo>
                <a:lnTo>
                  <a:pt x="1926614" y="1119703"/>
                </a:lnTo>
                <a:lnTo>
                  <a:pt x="1942106" y="1076394"/>
                </a:lnTo>
                <a:lnTo>
                  <a:pt x="1947545" y="1029207"/>
                </a:lnTo>
                <a:lnTo>
                  <a:pt x="1947545" y="205866"/>
                </a:lnTo>
                <a:lnTo>
                  <a:pt x="1942106" y="158633"/>
                </a:lnTo>
                <a:lnTo>
                  <a:pt x="1926614" y="115290"/>
                </a:lnTo>
                <a:lnTo>
                  <a:pt x="1902308" y="77067"/>
                </a:lnTo>
                <a:lnTo>
                  <a:pt x="1870423" y="45196"/>
                </a:lnTo>
                <a:lnTo>
                  <a:pt x="1832199" y="20907"/>
                </a:lnTo>
                <a:lnTo>
                  <a:pt x="1788871" y="5432"/>
                </a:lnTo>
                <a:lnTo>
                  <a:pt x="1741677" y="0"/>
                </a:lnTo>
                <a:close/>
              </a:path>
            </a:pathLst>
          </a:custGeom>
          <a:solidFill>
            <a:srgbClr val="E1EFD9"/>
          </a:solidFill>
        </p:spPr>
        <p:txBody>
          <a:bodyPr wrap="square" lIns="0" tIns="0" rIns="0" bIns="0" rtlCol="0"/>
          <a:lstStyle/>
          <a:p>
            <a:endParaRPr sz="1350"/>
          </a:p>
        </p:txBody>
      </p:sp>
      <p:sp>
        <p:nvSpPr>
          <p:cNvPr id="25" name="object 25"/>
          <p:cNvSpPr/>
          <p:nvPr/>
        </p:nvSpPr>
        <p:spPr>
          <a:xfrm>
            <a:off x="5715000" y="2787015"/>
            <a:ext cx="1460659" cy="1139190"/>
          </a:xfrm>
          <a:custGeom>
            <a:avLst/>
            <a:gdLst/>
            <a:ahLst/>
            <a:cxnLst/>
            <a:rect l="l" t="t" r="r" b="b"/>
            <a:pathLst>
              <a:path w="1947545" h="1518920">
                <a:moveTo>
                  <a:pt x="0" y="205866"/>
                </a:moveTo>
                <a:lnTo>
                  <a:pt x="5438" y="158633"/>
                </a:lnTo>
                <a:lnTo>
                  <a:pt x="20930" y="115290"/>
                </a:lnTo>
                <a:lnTo>
                  <a:pt x="45236" y="77067"/>
                </a:lnTo>
                <a:lnTo>
                  <a:pt x="77121" y="45196"/>
                </a:lnTo>
                <a:lnTo>
                  <a:pt x="115345" y="20907"/>
                </a:lnTo>
                <a:lnTo>
                  <a:pt x="158673" y="5432"/>
                </a:lnTo>
                <a:lnTo>
                  <a:pt x="205867" y="0"/>
                </a:lnTo>
                <a:lnTo>
                  <a:pt x="324611" y="0"/>
                </a:lnTo>
                <a:lnTo>
                  <a:pt x="811529" y="0"/>
                </a:lnTo>
                <a:lnTo>
                  <a:pt x="1741677" y="0"/>
                </a:lnTo>
                <a:lnTo>
                  <a:pt x="1788871" y="5432"/>
                </a:lnTo>
                <a:lnTo>
                  <a:pt x="1832199" y="20907"/>
                </a:lnTo>
                <a:lnTo>
                  <a:pt x="1870423" y="45196"/>
                </a:lnTo>
                <a:lnTo>
                  <a:pt x="1902308" y="77067"/>
                </a:lnTo>
                <a:lnTo>
                  <a:pt x="1926614" y="115290"/>
                </a:lnTo>
                <a:lnTo>
                  <a:pt x="1942106" y="158633"/>
                </a:lnTo>
                <a:lnTo>
                  <a:pt x="1947545" y="205866"/>
                </a:lnTo>
                <a:lnTo>
                  <a:pt x="1947545" y="720343"/>
                </a:lnTo>
                <a:lnTo>
                  <a:pt x="1947545" y="1029207"/>
                </a:lnTo>
                <a:lnTo>
                  <a:pt x="1942106" y="1076394"/>
                </a:lnTo>
                <a:lnTo>
                  <a:pt x="1926614" y="1119703"/>
                </a:lnTo>
                <a:lnTo>
                  <a:pt x="1902308" y="1157903"/>
                </a:lnTo>
                <a:lnTo>
                  <a:pt x="1870423" y="1189761"/>
                </a:lnTo>
                <a:lnTo>
                  <a:pt x="1832199" y="1214042"/>
                </a:lnTo>
                <a:lnTo>
                  <a:pt x="1788871" y="1229516"/>
                </a:lnTo>
                <a:lnTo>
                  <a:pt x="1741677" y="1234947"/>
                </a:lnTo>
                <a:lnTo>
                  <a:pt x="811529" y="1234947"/>
                </a:lnTo>
                <a:lnTo>
                  <a:pt x="550545" y="1518538"/>
                </a:lnTo>
                <a:lnTo>
                  <a:pt x="324611" y="1234947"/>
                </a:lnTo>
                <a:lnTo>
                  <a:pt x="205867" y="1234947"/>
                </a:lnTo>
                <a:lnTo>
                  <a:pt x="158673" y="1229516"/>
                </a:lnTo>
                <a:lnTo>
                  <a:pt x="115345" y="1214042"/>
                </a:lnTo>
                <a:lnTo>
                  <a:pt x="77121" y="1189761"/>
                </a:lnTo>
                <a:lnTo>
                  <a:pt x="45236" y="1157903"/>
                </a:lnTo>
                <a:lnTo>
                  <a:pt x="20930" y="1119703"/>
                </a:lnTo>
                <a:lnTo>
                  <a:pt x="5438" y="1076394"/>
                </a:lnTo>
                <a:lnTo>
                  <a:pt x="0" y="1029207"/>
                </a:lnTo>
                <a:lnTo>
                  <a:pt x="0" y="720343"/>
                </a:lnTo>
                <a:lnTo>
                  <a:pt x="0" y="205866"/>
                </a:lnTo>
                <a:close/>
              </a:path>
            </a:pathLst>
          </a:custGeom>
          <a:ln w="12700">
            <a:solidFill>
              <a:srgbClr val="6FAC46"/>
            </a:solidFill>
          </a:ln>
        </p:spPr>
        <p:txBody>
          <a:bodyPr wrap="square" lIns="0" tIns="0" rIns="0" bIns="0" rtlCol="0"/>
          <a:lstStyle/>
          <a:p>
            <a:endParaRPr sz="1350"/>
          </a:p>
        </p:txBody>
      </p:sp>
      <p:sp>
        <p:nvSpPr>
          <p:cNvPr id="26" name="object 26"/>
          <p:cNvSpPr txBox="1"/>
          <p:nvPr/>
        </p:nvSpPr>
        <p:spPr>
          <a:xfrm>
            <a:off x="5750719" y="2825115"/>
            <a:ext cx="1390650" cy="840615"/>
          </a:xfrm>
          <a:prstGeom prst="rect">
            <a:avLst/>
          </a:prstGeom>
        </p:spPr>
        <p:txBody>
          <a:bodyPr vert="horz" wrap="square" lIns="0" tIns="9525" rIns="0" bIns="0" rtlCol="0">
            <a:spAutoFit/>
          </a:bodyPr>
          <a:lstStyle/>
          <a:p>
            <a:pPr marL="25241" marR="3810" indent="-16193">
              <a:spcBef>
                <a:spcPts val="75"/>
              </a:spcBef>
            </a:pPr>
            <a:r>
              <a:rPr sz="1350" dirty="0">
                <a:latin typeface="微軟正黑體"/>
                <a:cs typeface="微軟正黑體"/>
              </a:rPr>
              <a:t>每次檢查一個邊， 看加入此邊後會 不會降低現有的</a:t>
            </a:r>
            <a:endParaRPr sz="1350">
              <a:latin typeface="微軟正黑體"/>
              <a:cs typeface="微軟正黑體"/>
            </a:endParaRPr>
          </a:p>
          <a:p>
            <a:pPr marL="282416"/>
            <a:r>
              <a:rPr sz="1350" dirty="0">
                <a:latin typeface="微軟正黑體"/>
                <a:cs typeface="微軟正黑體"/>
              </a:rPr>
              <a:t>最短距離</a:t>
            </a:r>
            <a:endParaRPr sz="1350">
              <a:latin typeface="微軟正黑體"/>
              <a:cs typeface="微軟正黑體"/>
            </a:endParaRPr>
          </a:p>
        </p:txBody>
      </p:sp>
      <p:sp>
        <p:nvSpPr>
          <p:cNvPr id="27" name="object 27"/>
          <p:cNvSpPr/>
          <p:nvPr/>
        </p:nvSpPr>
        <p:spPr>
          <a:xfrm>
            <a:off x="1858517" y="5072986"/>
            <a:ext cx="1846898" cy="228600"/>
          </a:xfrm>
          <a:custGeom>
            <a:avLst/>
            <a:gdLst/>
            <a:ahLst/>
            <a:cxnLst/>
            <a:rect l="l" t="t" r="r" b="b"/>
            <a:pathLst>
              <a:path w="2462529" h="304800">
                <a:moveTo>
                  <a:pt x="0" y="304800"/>
                </a:moveTo>
                <a:lnTo>
                  <a:pt x="2462149" y="304800"/>
                </a:lnTo>
                <a:lnTo>
                  <a:pt x="2462149" y="0"/>
                </a:lnTo>
                <a:lnTo>
                  <a:pt x="0" y="0"/>
                </a:lnTo>
                <a:lnTo>
                  <a:pt x="0" y="304800"/>
                </a:lnTo>
                <a:close/>
              </a:path>
            </a:pathLst>
          </a:custGeom>
          <a:ln w="38100">
            <a:solidFill>
              <a:srgbClr val="C00000"/>
            </a:solidFill>
          </a:ln>
        </p:spPr>
        <p:txBody>
          <a:bodyPr wrap="square" lIns="0" tIns="0" rIns="0" bIns="0" rtlCol="0"/>
          <a:lstStyle/>
          <a:p>
            <a:endParaRPr sz="1350"/>
          </a:p>
        </p:txBody>
      </p:sp>
      <p:sp>
        <p:nvSpPr>
          <p:cNvPr id="28" name="object 28"/>
          <p:cNvSpPr/>
          <p:nvPr/>
        </p:nvSpPr>
        <p:spPr>
          <a:xfrm>
            <a:off x="1785746" y="3646494"/>
            <a:ext cx="2373630" cy="176689"/>
          </a:xfrm>
          <a:custGeom>
            <a:avLst/>
            <a:gdLst/>
            <a:ahLst/>
            <a:cxnLst/>
            <a:rect l="l" t="t" r="r" b="b"/>
            <a:pathLst>
              <a:path w="3164840" h="235585">
                <a:moveTo>
                  <a:pt x="0" y="235534"/>
                </a:moveTo>
                <a:lnTo>
                  <a:pt x="3164712" y="235534"/>
                </a:lnTo>
                <a:lnTo>
                  <a:pt x="3164712" y="0"/>
                </a:lnTo>
                <a:lnTo>
                  <a:pt x="0" y="0"/>
                </a:lnTo>
                <a:lnTo>
                  <a:pt x="0" y="235534"/>
                </a:lnTo>
                <a:close/>
              </a:path>
            </a:pathLst>
          </a:custGeom>
          <a:ln w="38100">
            <a:solidFill>
              <a:srgbClr val="C00000"/>
            </a:solidFill>
          </a:ln>
        </p:spPr>
        <p:txBody>
          <a:bodyPr wrap="square" lIns="0" tIns="0" rIns="0" bIns="0" rtlCol="0"/>
          <a:lstStyle/>
          <a:p>
            <a:endParaRPr sz="1350"/>
          </a:p>
        </p:txBody>
      </p:sp>
      <p:sp>
        <p:nvSpPr>
          <p:cNvPr id="29" name="object 29"/>
          <p:cNvSpPr/>
          <p:nvPr/>
        </p:nvSpPr>
        <p:spPr>
          <a:xfrm>
            <a:off x="756856" y="3653884"/>
            <a:ext cx="1047083" cy="694706"/>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8676" y="76200"/>
            <a:ext cx="7485512" cy="1096962"/>
          </a:xfrm>
        </p:spPr>
        <p:txBody>
          <a:bodyPr/>
          <a:lstStyle/>
          <a:p>
            <a:r>
              <a:rPr lang="en-US"/>
              <a:t>Bellman-Ford </a:t>
            </a:r>
            <a:r>
              <a:rPr lang="zh-TW" altLang="en-US"/>
              <a:t>演算法</a:t>
            </a:r>
            <a:r>
              <a:rPr lang="en-US" altLang="zh-TW"/>
              <a:t>– </a:t>
            </a:r>
            <a:r>
              <a:rPr lang="zh-TW" altLang="en-US"/>
              <a:t>檢查是否有負迴圈</a:t>
            </a:r>
            <a:endParaRPr lang="zh-TW" altLang="en-US" dirty="0"/>
          </a:p>
        </p:txBody>
      </p:sp>
      <p:sp>
        <p:nvSpPr>
          <p:cNvPr id="13" name="內容版面配置區 12">
            <a:extLst>
              <a:ext uri="{FF2B5EF4-FFF2-40B4-BE49-F238E27FC236}">
                <a16:creationId xmlns:a16="http://schemas.microsoft.com/office/drawing/2014/main" id="{652A0B4C-28E5-4FB4-B7EE-3047D59BC926}"/>
              </a:ext>
            </a:extLst>
          </p:cNvPr>
          <p:cNvSpPr>
            <a:spLocks noGrp="1"/>
          </p:cNvSpPr>
          <p:nvPr>
            <p:ph idx="1"/>
          </p:nvPr>
        </p:nvSpPr>
        <p:spPr/>
        <p:txBody>
          <a:bodyPr/>
          <a:lstStyle/>
          <a:p>
            <a:endParaRPr lang="zh-TW" altLang="en-US"/>
          </a:p>
        </p:txBody>
      </p:sp>
      <p:sp>
        <p:nvSpPr>
          <p:cNvPr id="3" name="object 3"/>
          <p:cNvSpPr/>
          <p:nvPr/>
        </p:nvSpPr>
        <p:spPr>
          <a:xfrm>
            <a:off x="632365" y="2718721"/>
            <a:ext cx="7704296" cy="2271236"/>
          </a:xfrm>
          <a:custGeom>
            <a:avLst/>
            <a:gdLst/>
            <a:ahLst/>
            <a:cxnLst/>
            <a:rect l="l" t="t" r="r" b="b"/>
            <a:pathLst>
              <a:path w="10272395" h="3028315">
                <a:moveTo>
                  <a:pt x="9767443" y="0"/>
                </a:moveTo>
                <a:lnTo>
                  <a:pt x="504697" y="0"/>
                </a:lnTo>
                <a:lnTo>
                  <a:pt x="456091" y="2310"/>
                </a:lnTo>
                <a:lnTo>
                  <a:pt x="408792" y="9099"/>
                </a:lnTo>
                <a:lnTo>
                  <a:pt x="363012" y="20156"/>
                </a:lnTo>
                <a:lnTo>
                  <a:pt x="318962" y="35270"/>
                </a:lnTo>
                <a:lnTo>
                  <a:pt x="276854" y="54228"/>
                </a:lnTo>
                <a:lnTo>
                  <a:pt x="236900" y="76821"/>
                </a:lnTo>
                <a:lnTo>
                  <a:pt x="199310" y="102835"/>
                </a:lnTo>
                <a:lnTo>
                  <a:pt x="164296" y="132061"/>
                </a:lnTo>
                <a:lnTo>
                  <a:pt x="132070" y="164286"/>
                </a:lnTo>
                <a:lnTo>
                  <a:pt x="102843" y="199299"/>
                </a:lnTo>
                <a:lnTo>
                  <a:pt x="76827" y="236888"/>
                </a:lnTo>
                <a:lnTo>
                  <a:pt x="54233" y="276843"/>
                </a:lnTo>
                <a:lnTo>
                  <a:pt x="35273" y="318952"/>
                </a:lnTo>
                <a:lnTo>
                  <a:pt x="20158" y="363003"/>
                </a:lnTo>
                <a:lnTo>
                  <a:pt x="9100" y="408785"/>
                </a:lnTo>
                <a:lnTo>
                  <a:pt x="2310" y="456087"/>
                </a:lnTo>
                <a:lnTo>
                  <a:pt x="0" y="504698"/>
                </a:lnTo>
                <a:lnTo>
                  <a:pt x="0" y="2523490"/>
                </a:lnTo>
                <a:lnTo>
                  <a:pt x="2310" y="2572100"/>
                </a:lnTo>
                <a:lnTo>
                  <a:pt x="9100" y="2619402"/>
                </a:lnTo>
                <a:lnTo>
                  <a:pt x="20158" y="2665184"/>
                </a:lnTo>
                <a:lnTo>
                  <a:pt x="35273" y="2709235"/>
                </a:lnTo>
                <a:lnTo>
                  <a:pt x="54233" y="2751344"/>
                </a:lnTo>
                <a:lnTo>
                  <a:pt x="76827" y="2791299"/>
                </a:lnTo>
                <a:lnTo>
                  <a:pt x="102843" y="2828888"/>
                </a:lnTo>
                <a:lnTo>
                  <a:pt x="132070" y="2863901"/>
                </a:lnTo>
                <a:lnTo>
                  <a:pt x="164296" y="2896126"/>
                </a:lnTo>
                <a:lnTo>
                  <a:pt x="199310" y="2925352"/>
                </a:lnTo>
                <a:lnTo>
                  <a:pt x="236900" y="2951366"/>
                </a:lnTo>
                <a:lnTo>
                  <a:pt x="276854" y="2973959"/>
                </a:lnTo>
                <a:lnTo>
                  <a:pt x="318962" y="2992917"/>
                </a:lnTo>
                <a:lnTo>
                  <a:pt x="363012" y="3008031"/>
                </a:lnTo>
                <a:lnTo>
                  <a:pt x="408792" y="3019088"/>
                </a:lnTo>
                <a:lnTo>
                  <a:pt x="456091" y="3025877"/>
                </a:lnTo>
                <a:lnTo>
                  <a:pt x="504697" y="3028188"/>
                </a:lnTo>
                <a:lnTo>
                  <a:pt x="9767443" y="3028188"/>
                </a:lnTo>
                <a:lnTo>
                  <a:pt x="9816053" y="3025877"/>
                </a:lnTo>
                <a:lnTo>
                  <a:pt x="9863355" y="3019088"/>
                </a:lnTo>
                <a:lnTo>
                  <a:pt x="9909137" y="3008031"/>
                </a:lnTo>
                <a:lnTo>
                  <a:pt x="9953188" y="2992917"/>
                </a:lnTo>
                <a:lnTo>
                  <a:pt x="9995297" y="2973959"/>
                </a:lnTo>
                <a:lnTo>
                  <a:pt x="10035252" y="2951366"/>
                </a:lnTo>
                <a:lnTo>
                  <a:pt x="10072841" y="2925352"/>
                </a:lnTo>
                <a:lnTo>
                  <a:pt x="10107854" y="2896126"/>
                </a:lnTo>
                <a:lnTo>
                  <a:pt x="10140079" y="2863901"/>
                </a:lnTo>
                <a:lnTo>
                  <a:pt x="10169305" y="2828888"/>
                </a:lnTo>
                <a:lnTo>
                  <a:pt x="10195319" y="2791299"/>
                </a:lnTo>
                <a:lnTo>
                  <a:pt x="10217912" y="2751344"/>
                </a:lnTo>
                <a:lnTo>
                  <a:pt x="10236870" y="2709235"/>
                </a:lnTo>
                <a:lnTo>
                  <a:pt x="10251984" y="2665184"/>
                </a:lnTo>
                <a:lnTo>
                  <a:pt x="10263041" y="2619402"/>
                </a:lnTo>
                <a:lnTo>
                  <a:pt x="10269830" y="2572100"/>
                </a:lnTo>
                <a:lnTo>
                  <a:pt x="10272141" y="2523490"/>
                </a:lnTo>
                <a:lnTo>
                  <a:pt x="10272141" y="504698"/>
                </a:lnTo>
                <a:lnTo>
                  <a:pt x="10269830" y="456087"/>
                </a:lnTo>
                <a:lnTo>
                  <a:pt x="10263041" y="408785"/>
                </a:lnTo>
                <a:lnTo>
                  <a:pt x="10251984" y="363003"/>
                </a:lnTo>
                <a:lnTo>
                  <a:pt x="10236870" y="318952"/>
                </a:lnTo>
                <a:lnTo>
                  <a:pt x="10217912" y="276843"/>
                </a:lnTo>
                <a:lnTo>
                  <a:pt x="10195319" y="236888"/>
                </a:lnTo>
                <a:lnTo>
                  <a:pt x="10169305" y="199299"/>
                </a:lnTo>
                <a:lnTo>
                  <a:pt x="10140079" y="164286"/>
                </a:lnTo>
                <a:lnTo>
                  <a:pt x="10107854" y="132061"/>
                </a:lnTo>
                <a:lnTo>
                  <a:pt x="10072841" y="102835"/>
                </a:lnTo>
                <a:lnTo>
                  <a:pt x="10035252" y="76821"/>
                </a:lnTo>
                <a:lnTo>
                  <a:pt x="9995297" y="54228"/>
                </a:lnTo>
                <a:lnTo>
                  <a:pt x="9953188" y="35270"/>
                </a:lnTo>
                <a:lnTo>
                  <a:pt x="9909137" y="20156"/>
                </a:lnTo>
                <a:lnTo>
                  <a:pt x="9863355" y="9099"/>
                </a:lnTo>
                <a:lnTo>
                  <a:pt x="9816053" y="2310"/>
                </a:lnTo>
                <a:lnTo>
                  <a:pt x="9767443" y="0"/>
                </a:lnTo>
                <a:close/>
              </a:path>
            </a:pathLst>
          </a:custGeom>
          <a:solidFill>
            <a:srgbClr val="F1F1F1"/>
          </a:solidFill>
        </p:spPr>
        <p:txBody>
          <a:bodyPr wrap="square" lIns="0" tIns="0" rIns="0" bIns="0" rtlCol="0"/>
          <a:lstStyle/>
          <a:p>
            <a:endParaRPr sz="1350"/>
          </a:p>
        </p:txBody>
      </p:sp>
      <p:sp>
        <p:nvSpPr>
          <p:cNvPr id="4" name="object 4"/>
          <p:cNvSpPr/>
          <p:nvPr/>
        </p:nvSpPr>
        <p:spPr>
          <a:xfrm>
            <a:off x="575215" y="2665761"/>
            <a:ext cx="7818596" cy="2381250"/>
          </a:xfrm>
          <a:custGeom>
            <a:avLst/>
            <a:gdLst/>
            <a:ahLst/>
            <a:cxnLst/>
            <a:rect l="l" t="t" r="r" b="b"/>
            <a:pathLst>
              <a:path w="10424795" h="3175000">
                <a:moveTo>
                  <a:pt x="10016490" y="3149600"/>
                </a:moveTo>
                <a:lnTo>
                  <a:pt x="408292" y="3149600"/>
                </a:lnTo>
                <a:lnTo>
                  <a:pt x="463880" y="3175000"/>
                </a:lnTo>
                <a:lnTo>
                  <a:pt x="9960737" y="3175000"/>
                </a:lnTo>
                <a:lnTo>
                  <a:pt x="10016490" y="3149600"/>
                </a:lnTo>
                <a:close/>
              </a:path>
              <a:path w="10424795" h="3175000">
                <a:moveTo>
                  <a:pt x="9988677" y="12700"/>
                </a:moveTo>
                <a:lnTo>
                  <a:pt x="435914" y="12700"/>
                </a:lnTo>
                <a:lnTo>
                  <a:pt x="381165" y="38100"/>
                </a:lnTo>
                <a:lnTo>
                  <a:pt x="303872" y="76200"/>
                </a:lnTo>
                <a:lnTo>
                  <a:pt x="256108" y="101600"/>
                </a:lnTo>
                <a:lnTo>
                  <a:pt x="211543" y="127000"/>
                </a:lnTo>
                <a:lnTo>
                  <a:pt x="190334" y="152400"/>
                </a:lnTo>
                <a:lnTo>
                  <a:pt x="170053" y="165100"/>
                </a:lnTo>
                <a:lnTo>
                  <a:pt x="150977" y="190500"/>
                </a:lnTo>
                <a:lnTo>
                  <a:pt x="132702" y="215900"/>
                </a:lnTo>
                <a:lnTo>
                  <a:pt x="115455" y="228600"/>
                </a:lnTo>
                <a:lnTo>
                  <a:pt x="84074" y="279400"/>
                </a:lnTo>
                <a:lnTo>
                  <a:pt x="57403" y="330200"/>
                </a:lnTo>
                <a:lnTo>
                  <a:pt x="35280" y="381000"/>
                </a:lnTo>
                <a:lnTo>
                  <a:pt x="18275" y="431800"/>
                </a:lnTo>
                <a:lnTo>
                  <a:pt x="11823" y="469900"/>
                </a:lnTo>
                <a:lnTo>
                  <a:pt x="6680" y="495300"/>
                </a:lnTo>
                <a:lnTo>
                  <a:pt x="2933" y="520700"/>
                </a:lnTo>
                <a:lnTo>
                  <a:pt x="736" y="546100"/>
                </a:lnTo>
                <a:lnTo>
                  <a:pt x="0" y="584200"/>
                </a:lnTo>
                <a:lnTo>
                  <a:pt x="0" y="2603500"/>
                </a:lnTo>
                <a:lnTo>
                  <a:pt x="2933" y="2654300"/>
                </a:lnTo>
                <a:lnTo>
                  <a:pt x="6680" y="2692400"/>
                </a:lnTo>
                <a:lnTo>
                  <a:pt x="18262" y="2743200"/>
                </a:lnTo>
                <a:lnTo>
                  <a:pt x="35331" y="2794000"/>
                </a:lnTo>
                <a:lnTo>
                  <a:pt x="45720" y="2832100"/>
                </a:lnTo>
                <a:lnTo>
                  <a:pt x="57340" y="2857500"/>
                </a:lnTo>
                <a:lnTo>
                  <a:pt x="70129" y="2882900"/>
                </a:lnTo>
                <a:lnTo>
                  <a:pt x="84074" y="2895600"/>
                </a:lnTo>
                <a:lnTo>
                  <a:pt x="99263" y="2921000"/>
                </a:lnTo>
                <a:lnTo>
                  <a:pt x="115455" y="2946400"/>
                </a:lnTo>
                <a:lnTo>
                  <a:pt x="132702" y="2971800"/>
                </a:lnTo>
                <a:lnTo>
                  <a:pt x="150977" y="2997200"/>
                </a:lnTo>
                <a:lnTo>
                  <a:pt x="170053" y="3009900"/>
                </a:lnTo>
                <a:lnTo>
                  <a:pt x="190334" y="3035300"/>
                </a:lnTo>
                <a:lnTo>
                  <a:pt x="211543" y="3048000"/>
                </a:lnTo>
                <a:lnTo>
                  <a:pt x="233349" y="3060700"/>
                </a:lnTo>
                <a:lnTo>
                  <a:pt x="256108" y="3086100"/>
                </a:lnTo>
                <a:lnTo>
                  <a:pt x="279577" y="3098800"/>
                </a:lnTo>
                <a:lnTo>
                  <a:pt x="303872" y="3111500"/>
                </a:lnTo>
                <a:lnTo>
                  <a:pt x="354825" y="3136900"/>
                </a:lnTo>
                <a:lnTo>
                  <a:pt x="381165" y="3149600"/>
                </a:lnTo>
                <a:lnTo>
                  <a:pt x="10043541" y="3149600"/>
                </a:lnTo>
                <a:lnTo>
                  <a:pt x="10095484" y="3124200"/>
                </a:lnTo>
                <a:lnTo>
                  <a:pt x="10144887" y="3098800"/>
                </a:lnTo>
                <a:lnTo>
                  <a:pt x="10168509" y="3086100"/>
                </a:lnTo>
                <a:lnTo>
                  <a:pt x="482269" y="3086100"/>
                </a:lnTo>
                <a:lnTo>
                  <a:pt x="458597" y="3073400"/>
                </a:lnTo>
                <a:lnTo>
                  <a:pt x="435317" y="3073400"/>
                </a:lnTo>
                <a:lnTo>
                  <a:pt x="412622" y="3060700"/>
                </a:lnTo>
                <a:lnTo>
                  <a:pt x="390461" y="3048000"/>
                </a:lnTo>
                <a:lnTo>
                  <a:pt x="368744" y="3048000"/>
                </a:lnTo>
                <a:lnTo>
                  <a:pt x="327215" y="3022600"/>
                </a:lnTo>
                <a:lnTo>
                  <a:pt x="288112" y="2997200"/>
                </a:lnTo>
                <a:lnTo>
                  <a:pt x="269621" y="2971800"/>
                </a:lnTo>
                <a:lnTo>
                  <a:pt x="251802" y="2959100"/>
                </a:lnTo>
                <a:lnTo>
                  <a:pt x="234822" y="2946400"/>
                </a:lnTo>
                <a:lnTo>
                  <a:pt x="218630" y="2933700"/>
                </a:lnTo>
                <a:lnTo>
                  <a:pt x="203200" y="2908300"/>
                </a:lnTo>
                <a:lnTo>
                  <a:pt x="188709" y="2895600"/>
                </a:lnTo>
                <a:lnTo>
                  <a:pt x="175031" y="2870200"/>
                </a:lnTo>
                <a:lnTo>
                  <a:pt x="162293" y="2857500"/>
                </a:lnTo>
                <a:lnTo>
                  <a:pt x="150571" y="2832100"/>
                </a:lnTo>
                <a:lnTo>
                  <a:pt x="139750" y="2806700"/>
                </a:lnTo>
                <a:lnTo>
                  <a:pt x="129959" y="2794000"/>
                </a:lnTo>
                <a:lnTo>
                  <a:pt x="121183" y="2768600"/>
                </a:lnTo>
                <a:lnTo>
                  <a:pt x="113423" y="2743200"/>
                </a:lnTo>
                <a:lnTo>
                  <a:pt x="106870" y="2717800"/>
                </a:lnTo>
                <a:lnTo>
                  <a:pt x="101422" y="2705100"/>
                </a:lnTo>
                <a:lnTo>
                  <a:pt x="97078" y="2679700"/>
                </a:lnTo>
                <a:lnTo>
                  <a:pt x="93941" y="2654300"/>
                </a:lnTo>
                <a:lnTo>
                  <a:pt x="92087" y="2628900"/>
                </a:lnTo>
                <a:lnTo>
                  <a:pt x="91440" y="2603500"/>
                </a:lnTo>
                <a:lnTo>
                  <a:pt x="91440" y="584200"/>
                </a:lnTo>
                <a:lnTo>
                  <a:pt x="93941" y="533400"/>
                </a:lnTo>
                <a:lnTo>
                  <a:pt x="101422" y="482600"/>
                </a:lnTo>
                <a:lnTo>
                  <a:pt x="113423" y="431800"/>
                </a:lnTo>
                <a:lnTo>
                  <a:pt x="121183" y="419100"/>
                </a:lnTo>
                <a:lnTo>
                  <a:pt x="129870" y="393700"/>
                </a:lnTo>
                <a:lnTo>
                  <a:pt x="139738" y="368300"/>
                </a:lnTo>
                <a:lnTo>
                  <a:pt x="150558" y="342900"/>
                </a:lnTo>
                <a:lnTo>
                  <a:pt x="162293" y="330200"/>
                </a:lnTo>
                <a:lnTo>
                  <a:pt x="175031" y="304800"/>
                </a:lnTo>
                <a:lnTo>
                  <a:pt x="188709" y="292100"/>
                </a:lnTo>
                <a:lnTo>
                  <a:pt x="203200" y="266700"/>
                </a:lnTo>
                <a:lnTo>
                  <a:pt x="218630" y="254000"/>
                </a:lnTo>
                <a:lnTo>
                  <a:pt x="234822" y="241300"/>
                </a:lnTo>
                <a:lnTo>
                  <a:pt x="251802" y="215900"/>
                </a:lnTo>
                <a:lnTo>
                  <a:pt x="269621" y="203200"/>
                </a:lnTo>
                <a:lnTo>
                  <a:pt x="307340" y="177800"/>
                </a:lnTo>
                <a:lnTo>
                  <a:pt x="347624" y="152400"/>
                </a:lnTo>
                <a:lnTo>
                  <a:pt x="390461" y="127000"/>
                </a:lnTo>
                <a:lnTo>
                  <a:pt x="412622" y="127000"/>
                </a:lnTo>
                <a:lnTo>
                  <a:pt x="435317" y="114300"/>
                </a:lnTo>
                <a:lnTo>
                  <a:pt x="458597" y="101600"/>
                </a:lnTo>
                <a:lnTo>
                  <a:pt x="506349" y="101600"/>
                </a:lnTo>
                <a:lnTo>
                  <a:pt x="530860" y="88900"/>
                </a:lnTo>
                <a:lnTo>
                  <a:pt x="10145014" y="88900"/>
                </a:lnTo>
                <a:lnTo>
                  <a:pt x="10120757" y="76200"/>
                </a:lnTo>
                <a:lnTo>
                  <a:pt x="10069830" y="50800"/>
                </a:lnTo>
                <a:lnTo>
                  <a:pt x="10043414" y="38100"/>
                </a:lnTo>
                <a:lnTo>
                  <a:pt x="10016363" y="25400"/>
                </a:lnTo>
                <a:lnTo>
                  <a:pt x="9988677" y="12700"/>
                </a:lnTo>
                <a:close/>
              </a:path>
              <a:path w="10424795" h="3175000">
                <a:moveTo>
                  <a:pt x="10145014" y="88900"/>
                </a:moveTo>
                <a:lnTo>
                  <a:pt x="9893808" y="88900"/>
                </a:lnTo>
                <a:lnTo>
                  <a:pt x="9918192" y="101600"/>
                </a:lnTo>
                <a:lnTo>
                  <a:pt x="9966071" y="101600"/>
                </a:lnTo>
                <a:lnTo>
                  <a:pt x="9989312" y="114300"/>
                </a:lnTo>
                <a:lnTo>
                  <a:pt x="10012045" y="127000"/>
                </a:lnTo>
                <a:lnTo>
                  <a:pt x="10034143" y="127000"/>
                </a:lnTo>
                <a:lnTo>
                  <a:pt x="10055860" y="139700"/>
                </a:lnTo>
                <a:lnTo>
                  <a:pt x="10097389" y="165100"/>
                </a:lnTo>
                <a:lnTo>
                  <a:pt x="10136505" y="190500"/>
                </a:lnTo>
                <a:lnTo>
                  <a:pt x="10172827" y="215900"/>
                </a:lnTo>
                <a:lnTo>
                  <a:pt x="10189845" y="241300"/>
                </a:lnTo>
                <a:lnTo>
                  <a:pt x="10205974" y="254000"/>
                </a:lnTo>
                <a:lnTo>
                  <a:pt x="10221468" y="266700"/>
                </a:lnTo>
                <a:lnTo>
                  <a:pt x="10235946" y="292100"/>
                </a:lnTo>
                <a:lnTo>
                  <a:pt x="10249662" y="304800"/>
                </a:lnTo>
                <a:lnTo>
                  <a:pt x="10262362" y="330200"/>
                </a:lnTo>
                <a:lnTo>
                  <a:pt x="10274046" y="342900"/>
                </a:lnTo>
                <a:lnTo>
                  <a:pt x="10284841" y="368300"/>
                </a:lnTo>
                <a:lnTo>
                  <a:pt x="10294620" y="393700"/>
                </a:lnTo>
                <a:lnTo>
                  <a:pt x="10303510" y="419100"/>
                </a:lnTo>
                <a:lnTo>
                  <a:pt x="10311257" y="431800"/>
                </a:lnTo>
                <a:lnTo>
                  <a:pt x="10323195" y="482600"/>
                </a:lnTo>
                <a:lnTo>
                  <a:pt x="10330688" y="533400"/>
                </a:lnTo>
                <a:lnTo>
                  <a:pt x="10333228" y="584200"/>
                </a:lnTo>
                <a:lnTo>
                  <a:pt x="10333228" y="2603500"/>
                </a:lnTo>
                <a:lnTo>
                  <a:pt x="10330688" y="2654300"/>
                </a:lnTo>
                <a:lnTo>
                  <a:pt x="10323195" y="2705100"/>
                </a:lnTo>
                <a:lnTo>
                  <a:pt x="10317734" y="2717800"/>
                </a:lnTo>
                <a:lnTo>
                  <a:pt x="10311257" y="2743200"/>
                </a:lnTo>
                <a:lnTo>
                  <a:pt x="10303383" y="2768600"/>
                </a:lnTo>
                <a:lnTo>
                  <a:pt x="10294747" y="2794000"/>
                </a:lnTo>
                <a:lnTo>
                  <a:pt x="10284841" y="2806700"/>
                </a:lnTo>
                <a:lnTo>
                  <a:pt x="10274046" y="2832100"/>
                </a:lnTo>
                <a:lnTo>
                  <a:pt x="10262362" y="2857500"/>
                </a:lnTo>
                <a:lnTo>
                  <a:pt x="10249662" y="2870200"/>
                </a:lnTo>
                <a:lnTo>
                  <a:pt x="10235946" y="2895600"/>
                </a:lnTo>
                <a:lnTo>
                  <a:pt x="10221468" y="2908300"/>
                </a:lnTo>
                <a:lnTo>
                  <a:pt x="10205974" y="2933700"/>
                </a:lnTo>
                <a:lnTo>
                  <a:pt x="10189845" y="2946400"/>
                </a:lnTo>
                <a:lnTo>
                  <a:pt x="10172827" y="2959100"/>
                </a:lnTo>
                <a:lnTo>
                  <a:pt x="10155047" y="2971800"/>
                </a:lnTo>
                <a:lnTo>
                  <a:pt x="10136505" y="2997200"/>
                </a:lnTo>
                <a:lnTo>
                  <a:pt x="10117328" y="3009900"/>
                </a:lnTo>
                <a:lnTo>
                  <a:pt x="10097389" y="3022600"/>
                </a:lnTo>
                <a:lnTo>
                  <a:pt x="10077069" y="3035300"/>
                </a:lnTo>
                <a:lnTo>
                  <a:pt x="10055860" y="3035300"/>
                </a:lnTo>
                <a:lnTo>
                  <a:pt x="10034143" y="3048000"/>
                </a:lnTo>
                <a:lnTo>
                  <a:pt x="9989312" y="3073400"/>
                </a:lnTo>
                <a:lnTo>
                  <a:pt x="9966071" y="3073400"/>
                </a:lnTo>
                <a:lnTo>
                  <a:pt x="9942322" y="3086100"/>
                </a:lnTo>
                <a:lnTo>
                  <a:pt x="10168509" y="3086100"/>
                </a:lnTo>
                <a:lnTo>
                  <a:pt x="10191242" y="3060700"/>
                </a:lnTo>
                <a:lnTo>
                  <a:pt x="10213086" y="3048000"/>
                </a:lnTo>
                <a:lnTo>
                  <a:pt x="10234295" y="3035300"/>
                </a:lnTo>
                <a:lnTo>
                  <a:pt x="10254615" y="3009900"/>
                </a:lnTo>
                <a:lnTo>
                  <a:pt x="10273665" y="2997200"/>
                </a:lnTo>
                <a:lnTo>
                  <a:pt x="10291953" y="2971800"/>
                </a:lnTo>
                <a:lnTo>
                  <a:pt x="10309225" y="2946400"/>
                </a:lnTo>
                <a:lnTo>
                  <a:pt x="10325354" y="2921000"/>
                </a:lnTo>
                <a:lnTo>
                  <a:pt x="10340594" y="2895600"/>
                </a:lnTo>
                <a:lnTo>
                  <a:pt x="10354437" y="2882900"/>
                </a:lnTo>
                <a:lnTo>
                  <a:pt x="10367264" y="2857500"/>
                </a:lnTo>
                <a:lnTo>
                  <a:pt x="10379075" y="2832100"/>
                </a:lnTo>
                <a:lnTo>
                  <a:pt x="10389362" y="2794000"/>
                </a:lnTo>
                <a:lnTo>
                  <a:pt x="10398506" y="2768600"/>
                </a:lnTo>
                <a:lnTo>
                  <a:pt x="10412857" y="2717800"/>
                </a:lnTo>
                <a:lnTo>
                  <a:pt x="10421747" y="2654300"/>
                </a:lnTo>
                <a:lnTo>
                  <a:pt x="10424668" y="2603500"/>
                </a:lnTo>
                <a:lnTo>
                  <a:pt x="10424668" y="584200"/>
                </a:lnTo>
                <a:lnTo>
                  <a:pt x="10423906" y="546100"/>
                </a:lnTo>
                <a:lnTo>
                  <a:pt x="10421747" y="520700"/>
                </a:lnTo>
                <a:lnTo>
                  <a:pt x="10417937" y="495300"/>
                </a:lnTo>
                <a:lnTo>
                  <a:pt x="10412857" y="469900"/>
                </a:lnTo>
                <a:lnTo>
                  <a:pt x="10406380" y="431800"/>
                </a:lnTo>
                <a:lnTo>
                  <a:pt x="10389362" y="381000"/>
                </a:lnTo>
                <a:lnTo>
                  <a:pt x="10367264" y="330200"/>
                </a:lnTo>
                <a:lnTo>
                  <a:pt x="10340594" y="279400"/>
                </a:lnTo>
                <a:lnTo>
                  <a:pt x="10309225" y="228600"/>
                </a:lnTo>
                <a:lnTo>
                  <a:pt x="10291953" y="215900"/>
                </a:lnTo>
                <a:lnTo>
                  <a:pt x="10273665" y="190500"/>
                </a:lnTo>
                <a:lnTo>
                  <a:pt x="10254615" y="165100"/>
                </a:lnTo>
                <a:lnTo>
                  <a:pt x="10234295" y="152400"/>
                </a:lnTo>
                <a:lnTo>
                  <a:pt x="10213086" y="127000"/>
                </a:lnTo>
                <a:lnTo>
                  <a:pt x="10191242" y="114300"/>
                </a:lnTo>
                <a:lnTo>
                  <a:pt x="10168509" y="101600"/>
                </a:lnTo>
                <a:lnTo>
                  <a:pt x="10145014" y="88900"/>
                </a:lnTo>
                <a:close/>
              </a:path>
              <a:path w="10424795" h="3175000">
                <a:moveTo>
                  <a:pt x="9913747" y="3048000"/>
                </a:moveTo>
                <a:lnTo>
                  <a:pt x="511047" y="3048000"/>
                </a:lnTo>
                <a:lnTo>
                  <a:pt x="533908" y="3060700"/>
                </a:lnTo>
                <a:lnTo>
                  <a:pt x="9890760" y="3060700"/>
                </a:lnTo>
                <a:lnTo>
                  <a:pt x="9913747" y="3048000"/>
                </a:lnTo>
                <a:close/>
              </a:path>
              <a:path w="10424795" h="3175000">
                <a:moveTo>
                  <a:pt x="9980168" y="3035300"/>
                </a:moveTo>
                <a:lnTo>
                  <a:pt x="444334" y="3035300"/>
                </a:lnTo>
                <a:lnTo>
                  <a:pt x="466153" y="3048000"/>
                </a:lnTo>
                <a:lnTo>
                  <a:pt x="9958451" y="3048000"/>
                </a:lnTo>
                <a:lnTo>
                  <a:pt x="9980168" y="3035300"/>
                </a:lnTo>
                <a:close/>
              </a:path>
              <a:path w="10424795" h="3175000">
                <a:moveTo>
                  <a:pt x="473722" y="3009900"/>
                </a:moveTo>
                <a:lnTo>
                  <a:pt x="381952" y="3009900"/>
                </a:lnTo>
                <a:lnTo>
                  <a:pt x="402348" y="3022600"/>
                </a:lnTo>
                <a:lnTo>
                  <a:pt x="423113" y="3035300"/>
                </a:lnTo>
                <a:lnTo>
                  <a:pt x="10001377" y="3035300"/>
                </a:lnTo>
                <a:lnTo>
                  <a:pt x="10022332" y="3022600"/>
                </a:lnTo>
                <a:lnTo>
                  <a:pt x="494525" y="3022600"/>
                </a:lnTo>
                <a:lnTo>
                  <a:pt x="473722" y="3009900"/>
                </a:lnTo>
                <a:close/>
              </a:path>
              <a:path w="10424795" h="3175000">
                <a:moveTo>
                  <a:pt x="10042652" y="3009900"/>
                </a:moveTo>
                <a:lnTo>
                  <a:pt x="9950958" y="3009900"/>
                </a:lnTo>
                <a:lnTo>
                  <a:pt x="9930130" y="3022600"/>
                </a:lnTo>
                <a:lnTo>
                  <a:pt x="10022332" y="3022600"/>
                </a:lnTo>
                <a:lnTo>
                  <a:pt x="10042652" y="3009900"/>
                </a:lnTo>
                <a:close/>
              </a:path>
              <a:path w="10424795" h="3175000">
                <a:moveTo>
                  <a:pt x="515619" y="152400"/>
                </a:moveTo>
                <a:lnTo>
                  <a:pt x="402348" y="152400"/>
                </a:lnTo>
                <a:lnTo>
                  <a:pt x="381952" y="165100"/>
                </a:lnTo>
                <a:lnTo>
                  <a:pt x="343090" y="190500"/>
                </a:lnTo>
                <a:lnTo>
                  <a:pt x="306374" y="215900"/>
                </a:lnTo>
                <a:lnTo>
                  <a:pt x="272288" y="241300"/>
                </a:lnTo>
                <a:lnTo>
                  <a:pt x="241185" y="279400"/>
                </a:lnTo>
                <a:lnTo>
                  <a:pt x="226707" y="292100"/>
                </a:lnTo>
                <a:lnTo>
                  <a:pt x="213131" y="304800"/>
                </a:lnTo>
                <a:lnTo>
                  <a:pt x="200291" y="330200"/>
                </a:lnTo>
                <a:lnTo>
                  <a:pt x="188366" y="342900"/>
                </a:lnTo>
                <a:lnTo>
                  <a:pt x="177355" y="368300"/>
                </a:lnTo>
                <a:lnTo>
                  <a:pt x="167182" y="381000"/>
                </a:lnTo>
                <a:lnTo>
                  <a:pt x="157949" y="406400"/>
                </a:lnTo>
                <a:lnTo>
                  <a:pt x="149821" y="419100"/>
                </a:lnTo>
                <a:lnTo>
                  <a:pt x="142544" y="444500"/>
                </a:lnTo>
                <a:lnTo>
                  <a:pt x="136410" y="469900"/>
                </a:lnTo>
                <a:lnTo>
                  <a:pt x="131292" y="495300"/>
                </a:lnTo>
                <a:lnTo>
                  <a:pt x="127215" y="508000"/>
                </a:lnTo>
                <a:lnTo>
                  <a:pt x="124269" y="533400"/>
                </a:lnTo>
                <a:lnTo>
                  <a:pt x="122542" y="558800"/>
                </a:lnTo>
                <a:lnTo>
                  <a:pt x="121919" y="584200"/>
                </a:lnTo>
                <a:lnTo>
                  <a:pt x="121919" y="2603500"/>
                </a:lnTo>
                <a:lnTo>
                  <a:pt x="122542" y="2628900"/>
                </a:lnTo>
                <a:lnTo>
                  <a:pt x="124282" y="2641600"/>
                </a:lnTo>
                <a:lnTo>
                  <a:pt x="127215" y="2667000"/>
                </a:lnTo>
                <a:lnTo>
                  <a:pt x="131292" y="2692400"/>
                </a:lnTo>
                <a:lnTo>
                  <a:pt x="136410" y="2717800"/>
                </a:lnTo>
                <a:lnTo>
                  <a:pt x="142544" y="2743200"/>
                </a:lnTo>
                <a:lnTo>
                  <a:pt x="149796" y="2755900"/>
                </a:lnTo>
                <a:lnTo>
                  <a:pt x="158038" y="2781300"/>
                </a:lnTo>
                <a:lnTo>
                  <a:pt x="167220" y="2794000"/>
                </a:lnTo>
                <a:lnTo>
                  <a:pt x="177380" y="2819400"/>
                </a:lnTo>
                <a:lnTo>
                  <a:pt x="188366" y="2844800"/>
                </a:lnTo>
                <a:lnTo>
                  <a:pt x="200291" y="2857500"/>
                </a:lnTo>
                <a:lnTo>
                  <a:pt x="213131" y="2870200"/>
                </a:lnTo>
                <a:lnTo>
                  <a:pt x="226707" y="2895600"/>
                </a:lnTo>
                <a:lnTo>
                  <a:pt x="241185" y="2908300"/>
                </a:lnTo>
                <a:lnTo>
                  <a:pt x="256412" y="2921000"/>
                </a:lnTo>
                <a:lnTo>
                  <a:pt x="272288" y="2946400"/>
                </a:lnTo>
                <a:lnTo>
                  <a:pt x="306374" y="2971800"/>
                </a:lnTo>
                <a:lnTo>
                  <a:pt x="343090" y="2997200"/>
                </a:lnTo>
                <a:lnTo>
                  <a:pt x="362203" y="3009900"/>
                </a:lnTo>
                <a:lnTo>
                  <a:pt x="453339" y="3009900"/>
                </a:lnTo>
                <a:lnTo>
                  <a:pt x="433603" y="2997200"/>
                </a:lnTo>
                <a:lnTo>
                  <a:pt x="414223" y="2997200"/>
                </a:lnTo>
                <a:lnTo>
                  <a:pt x="395160" y="2984500"/>
                </a:lnTo>
                <a:lnTo>
                  <a:pt x="376783" y="2971800"/>
                </a:lnTo>
                <a:lnTo>
                  <a:pt x="358978" y="2971800"/>
                </a:lnTo>
                <a:lnTo>
                  <a:pt x="341490" y="2959100"/>
                </a:lnTo>
                <a:lnTo>
                  <a:pt x="308330" y="2933700"/>
                </a:lnTo>
                <a:lnTo>
                  <a:pt x="278003" y="2908300"/>
                </a:lnTo>
                <a:lnTo>
                  <a:pt x="263740" y="2882900"/>
                </a:lnTo>
                <a:lnTo>
                  <a:pt x="250202" y="2870200"/>
                </a:lnTo>
                <a:lnTo>
                  <a:pt x="237540" y="2857500"/>
                </a:lnTo>
                <a:lnTo>
                  <a:pt x="225539" y="2844800"/>
                </a:lnTo>
                <a:lnTo>
                  <a:pt x="214439" y="2819400"/>
                </a:lnTo>
                <a:lnTo>
                  <a:pt x="204190" y="2806700"/>
                </a:lnTo>
                <a:lnTo>
                  <a:pt x="194690" y="2781300"/>
                </a:lnTo>
                <a:lnTo>
                  <a:pt x="186118" y="2768600"/>
                </a:lnTo>
                <a:lnTo>
                  <a:pt x="178409" y="2743200"/>
                </a:lnTo>
                <a:lnTo>
                  <a:pt x="171653" y="2730500"/>
                </a:lnTo>
                <a:lnTo>
                  <a:pt x="165950" y="2705100"/>
                </a:lnTo>
                <a:lnTo>
                  <a:pt x="161150" y="2692400"/>
                </a:lnTo>
                <a:lnTo>
                  <a:pt x="157340" y="2667000"/>
                </a:lnTo>
                <a:lnTo>
                  <a:pt x="154609" y="2641600"/>
                </a:lnTo>
                <a:lnTo>
                  <a:pt x="152996" y="2616200"/>
                </a:lnTo>
                <a:lnTo>
                  <a:pt x="152400" y="2603500"/>
                </a:lnTo>
                <a:lnTo>
                  <a:pt x="152400" y="584200"/>
                </a:lnTo>
                <a:lnTo>
                  <a:pt x="152996" y="558800"/>
                </a:lnTo>
                <a:lnTo>
                  <a:pt x="154609" y="533400"/>
                </a:lnTo>
                <a:lnTo>
                  <a:pt x="157340" y="520700"/>
                </a:lnTo>
                <a:lnTo>
                  <a:pt x="161150" y="495300"/>
                </a:lnTo>
                <a:lnTo>
                  <a:pt x="165938" y="469900"/>
                </a:lnTo>
                <a:lnTo>
                  <a:pt x="171653" y="457200"/>
                </a:lnTo>
                <a:lnTo>
                  <a:pt x="178460" y="431800"/>
                </a:lnTo>
                <a:lnTo>
                  <a:pt x="186029" y="419100"/>
                </a:lnTo>
                <a:lnTo>
                  <a:pt x="194627" y="393700"/>
                </a:lnTo>
                <a:lnTo>
                  <a:pt x="204165" y="381000"/>
                </a:lnTo>
                <a:lnTo>
                  <a:pt x="214426" y="355600"/>
                </a:lnTo>
                <a:lnTo>
                  <a:pt x="225539" y="342900"/>
                </a:lnTo>
                <a:lnTo>
                  <a:pt x="237540" y="330200"/>
                </a:lnTo>
                <a:lnTo>
                  <a:pt x="250202" y="304800"/>
                </a:lnTo>
                <a:lnTo>
                  <a:pt x="292773" y="266700"/>
                </a:lnTo>
                <a:lnTo>
                  <a:pt x="324624" y="241300"/>
                </a:lnTo>
                <a:lnTo>
                  <a:pt x="358978" y="215900"/>
                </a:lnTo>
                <a:lnTo>
                  <a:pt x="395160" y="190500"/>
                </a:lnTo>
                <a:lnTo>
                  <a:pt x="414223" y="190500"/>
                </a:lnTo>
                <a:lnTo>
                  <a:pt x="433603" y="177800"/>
                </a:lnTo>
                <a:lnTo>
                  <a:pt x="453339" y="177800"/>
                </a:lnTo>
                <a:lnTo>
                  <a:pt x="473722" y="165100"/>
                </a:lnTo>
                <a:lnTo>
                  <a:pt x="494525" y="165100"/>
                </a:lnTo>
                <a:lnTo>
                  <a:pt x="515619" y="152400"/>
                </a:lnTo>
                <a:close/>
              </a:path>
              <a:path w="10424795" h="3175000">
                <a:moveTo>
                  <a:pt x="10022332" y="152400"/>
                </a:moveTo>
                <a:lnTo>
                  <a:pt x="9908921" y="152400"/>
                </a:lnTo>
                <a:lnTo>
                  <a:pt x="9930130" y="165100"/>
                </a:lnTo>
                <a:lnTo>
                  <a:pt x="9950958" y="165100"/>
                </a:lnTo>
                <a:lnTo>
                  <a:pt x="9971278" y="177800"/>
                </a:lnTo>
                <a:lnTo>
                  <a:pt x="9991090" y="177800"/>
                </a:lnTo>
                <a:lnTo>
                  <a:pt x="10010394" y="190500"/>
                </a:lnTo>
                <a:lnTo>
                  <a:pt x="10029444" y="190500"/>
                </a:lnTo>
                <a:lnTo>
                  <a:pt x="10065639" y="215900"/>
                </a:lnTo>
                <a:lnTo>
                  <a:pt x="10100056" y="241300"/>
                </a:lnTo>
                <a:lnTo>
                  <a:pt x="10131806" y="266700"/>
                </a:lnTo>
                <a:lnTo>
                  <a:pt x="10160889" y="292100"/>
                </a:lnTo>
                <a:lnTo>
                  <a:pt x="10187051" y="330200"/>
                </a:lnTo>
                <a:lnTo>
                  <a:pt x="10199116" y="342900"/>
                </a:lnTo>
                <a:lnTo>
                  <a:pt x="10210165" y="355600"/>
                </a:lnTo>
                <a:lnTo>
                  <a:pt x="10220452" y="381000"/>
                </a:lnTo>
                <a:lnTo>
                  <a:pt x="10229977" y="393700"/>
                </a:lnTo>
                <a:lnTo>
                  <a:pt x="10238486" y="419100"/>
                </a:lnTo>
                <a:lnTo>
                  <a:pt x="10246233" y="431800"/>
                </a:lnTo>
                <a:lnTo>
                  <a:pt x="10252964" y="457200"/>
                </a:lnTo>
                <a:lnTo>
                  <a:pt x="10258679" y="469900"/>
                </a:lnTo>
                <a:lnTo>
                  <a:pt x="10263505" y="495300"/>
                </a:lnTo>
                <a:lnTo>
                  <a:pt x="10267315" y="520700"/>
                </a:lnTo>
                <a:lnTo>
                  <a:pt x="10269982" y="533400"/>
                </a:lnTo>
                <a:lnTo>
                  <a:pt x="10271633" y="558800"/>
                </a:lnTo>
                <a:lnTo>
                  <a:pt x="10272268" y="584200"/>
                </a:lnTo>
                <a:lnTo>
                  <a:pt x="10272268" y="2603500"/>
                </a:lnTo>
                <a:lnTo>
                  <a:pt x="10271633" y="2628900"/>
                </a:lnTo>
                <a:lnTo>
                  <a:pt x="10269982" y="2641600"/>
                </a:lnTo>
                <a:lnTo>
                  <a:pt x="10267315" y="2667000"/>
                </a:lnTo>
                <a:lnTo>
                  <a:pt x="10263505" y="2692400"/>
                </a:lnTo>
                <a:lnTo>
                  <a:pt x="10258679" y="2705100"/>
                </a:lnTo>
                <a:lnTo>
                  <a:pt x="10252964" y="2730500"/>
                </a:lnTo>
                <a:lnTo>
                  <a:pt x="10246233" y="2743200"/>
                </a:lnTo>
                <a:lnTo>
                  <a:pt x="10238613" y="2768600"/>
                </a:lnTo>
                <a:lnTo>
                  <a:pt x="10229977" y="2781300"/>
                </a:lnTo>
                <a:lnTo>
                  <a:pt x="10220452" y="2806700"/>
                </a:lnTo>
                <a:lnTo>
                  <a:pt x="10210165" y="2819400"/>
                </a:lnTo>
                <a:lnTo>
                  <a:pt x="10199116" y="2844800"/>
                </a:lnTo>
                <a:lnTo>
                  <a:pt x="10187051" y="2857500"/>
                </a:lnTo>
                <a:lnTo>
                  <a:pt x="10174478" y="2870200"/>
                </a:lnTo>
                <a:lnTo>
                  <a:pt x="10160889" y="2882900"/>
                </a:lnTo>
                <a:lnTo>
                  <a:pt x="10146665" y="2908300"/>
                </a:lnTo>
                <a:lnTo>
                  <a:pt x="10116312" y="2933700"/>
                </a:lnTo>
                <a:lnTo>
                  <a:pt x="10083165" y="2959100"/>
                </a:lnTo>
                <a:lnTo>
                  <a:pt x="10065766" y="2971800"/>
                </a:lnTo>
                <a:lnTo>
                  <a:pt x="10047986" y="2971800"/>
                </a:lnTo>
                <a:lnTo>
                  <a:pt x="10029444" y="2984500"/>
                </a:lnTo>
                <a:lnTo>
                  <a:pt x="10010394" y="2997200"/>
                </a:lnTo>
                <a:lnTo>
                  <a:pt x="9990963" y="2997200"/>
                </a:lnTo>
                <a:lnTo>
                  <a:pt x="9971151" y="3009900"/>
                </a:lnTo>
                <a:lnTo>
                  <a:pt x="10062464" y="3009900"/>
                </a:lnTo>
                <a:lnTo>
                  <a:pt x="10081641" y="2997200"/>
                </a:lnTo>
                <a:lnTo>
                  <a:pt x="10118217" y="2971800"/>
                </a:lnTo>
                <a:lnTo>
                  <a:pt x="10152380" y="2946400"/>
                </a:lnTo>
                <a:lnTo>
                  <a:pt x="10168255" y="2921000"/>
                </a:lnTo>
                <a:lnTo>
                  <a:pt x="10183495" y="2908300"/>
                </a:lnTo>
                <a:lnTo>
                  <a:pt x="10197973" y="2895600"/>
                </a:lnTo>
                <a:lnTo>
                  <a:pt x="10211562" y="2870200"/>
                </a:lnTo>
                <a:lnTo>
                  <a:pt x="10224389" y="2857500"/>
                </a:lnTo>
                <a:lnTo>
                  <a:pt x="10236327" y="2844800"/>
                </a:lnTo>
                <a:lnTo>
                  <a:pt x="10247249" y="2819400"/>
                </a:lnTo>
                <a:lnTo>
                  <a:pt x="10257409" y="2794000"/>
                </a:lnTo>
                <a:lnTo>
                  <a:pt x="10266680" y="2781300"/>
                </a:lnTo>
                <a:lnTo>
                  <a:pt x="10274808" y="2755900"/>
                </a:lnTo>
                <a:lnTo>
                  <a:pt x="10282047" y="2743200"/>
                </a:lnTo>
                <a:lnTo>
                  <a:pt x="10288270" y="2717800"/>
                </a:lnTo>
                <a:lnTo>
                  <a:pt x="10293350" y="2692400"/>
                </a:lnTo>
                <a:lnTo>
                  <a:pt x="10297414" y="2667000"/>
                </a:lnTo>
                <a:lnTo>
                  <a:pt x="10300335" y="2641600"/>
                </a:lnTo>
                <a:lnTo>
                  <a:pt x="10302113" y="2628900"/>
                </a:lnTo>
                <a:lnTo>
                  <a:pt x="10302748" y="2603500"/>
                </a:lnTo>
                <a:lnTo>
                  <a:pt x="10302748" y="584200"/>
                </a:lnTo>
                <a:lnTo>
                  <a:pt x="10302113" y="558800"/>
                </a:lnTo>
                <a:lnTo>
                  <a:pt x="10300335" y="533400"/>
                </a:lnTo>
                <a:lnTo>
                  <a:pt x="10297414" y="508000"/>
                </a:lnTo>
                <a:lnTo>
                  <a:pt x="10293350" y="495300"/>
                </a:lnTo>
                <a:lnTo>
                  <a:pt x="10288270" y="469900"/>
                </a:lnTo>
                <a:lnTo>
                  <a:pt x="10282047" y="444500"/>
                </a:lnTo>
                <a:lnTo>
                  <a:pt x="10274808" y="419100"/>
                </a:lnTo>
                <a:lnTo>
                  <a:pt x="10266553" y="406400"/>
                </a:lnTo>
                <a:lnTo>
                  <a:pt x="10257409" y="381000"/>
                </a:lnTo>
                <a:lnTo>
                  <a:pt x="10247249" y="368300"/>
                </a:lnTo>
                <a:lnTo>
                  <a:pt x="10236327" y="342900"/>
                </a:lnTo>
                <a:lnTo>
                  <a:pt x="10224389" y="330200"/>
                </a:lnTo>
                <a:lnTo>
                  <a:pt x="10211562" y="304800"/>
                </a:lnTo>
                <a:lnTo>
                  <a:pt x="10197973" y="292100"/>
                </a:lnTo>
                <a:lnTo>
                  <a:pt x="10183495" y="279400"/>
                </a:lnTo>
                <a:lnTo>
                  <a:pt x="10168255" y="254000"/>
                </a:lnTo>
                <a:lnTo>
                  <a:pt x="10135616" y="228600"/>
                </a:lnTo>
                <a:lnTo>
                  <a:pt x="10100183" y="203200"/>
                </a:lnTo>
                <a:lnTo>
                  <a:pt x="10062464" y="177800"/>
                </a:lnTo>
                <a:lnTo>
                  <a:pt x="10042652" y="165100"/>
                </a:lnTo>
                <a:lnTo>
                  <a:pt x="10022332" y="152400"/>
                </a:lnTo>
                <a:close/>
              </a:path>
              <a:path w="10424795" h="3175000">
                <a:moveTo>
                  <a:pt x="9980295" y="139700"/>
                </a:moveTo>
                <a:lnTo>
                  <a:pt x="444334" y="139700"/>
                </a:lnTo>
                <a:lnTo>
                  <a:pt x="423113" y="152400"/>
                </a:lnTo>
                <a:lnTo>
                  <a:pt x="10001504" y="152400"/>
                </a:lnTo>
                <a:lnTo>
                  <a:pt x="9980295" y="139700"/>
                </a:lnTo>
                <a:close/>
              </a:path>
              <a:path w="10424795" h="3175000">
                <a:moveTo>
                  <a:pt x="9936226" y="127000"/>
                </a:moveTo>
                <a:lnTo>
                  <a:pt x="488391" y="127000"/>
                </a:lnTo>
                <a:lnTo>
                  <a:pt x="466153" y="139700"/>
                </a:lnTo>
                <a:lnTo>
                  <a:pt x="9958451" y="139700"/>
                </a:lnTo>
                <a:lnTo>
                  <a:pt x="9936226" y="127000"/>
                </a:lnTo>
                <a:close/>
              </a:path>
              <a:path w="10424795" h="3175000">
                <a:moveTo>
                  <a:pt x="9902952" y="0"/>
                </a:moveTo>
                <a:lnTo>
                  <a:pt x="521588" y="0"/>
                </a:lnTo>
                <a:lnTo>
                  <a:pt x="492455" y="12700"/>
                </a:lnTo>
                <a:lnTo>
                  <a:pt x="9932162" y="12700"/>
                </a:lnTo>
                <a:lnTo>
                  <a:pt x="9902952" y="0"/>
                </a:lnTo>
                <a:close/>
              </a:path>
            </a:pathLst>
          </a:custGeom>
          <a:solidFill>
            <a:srgbClr val="000000"/>
          </a:solidFill>
        </p:spPr>
        <p:txBody>
          <a:bodyPr wrap="square" lIns="0" tIns="0" rIns="0" bIns="0" rtlCol="0"/>
          <a:lstStyle/>
          <a:p>
            <a:endParaRPr sz="1350"/>
          </a:p>
        </p:txBody>
      </p:sp>
      <p:sp>
        <p:nvSpPr>
          <p:cNvPr id="5" name="object 5"/>
          <p:cNvSpPr/>
          <p:nvPr/>
        </p:nvSpPr>
        <p:spPr>
          <a:xfrm>
            <a:off x="1764601" y="4237578"/>
            <a:ext cx="3891439" cy="1554004"/>
          </a:xfrm>
          <a:custGeom>
            <a:avLst/>
            <a:gdLst/>
            <a:ahLst/>
            <a:cxnLst/>
            <a:rect l="l" t="t" r="r" b="b"/>
            <a:pathLst>
              <a:path w="5188584" h="2072004">
                <a:moveTo>
                  <a:pt x="0" y="0"/>
                </a:moveTo>
                <a:lnTo>
                  <a:pt x="794131" y="1018921"/>
                </a:lnTo>
                <a:lnTo>
                  <a:pt x="794131" y="1770976"/>
                </a:lnTo>
                <a:lnTo>
                  <a:pt x="798070" y="1819776"/>
                </a:lnTo>
                <a:lnTo>
                  <a:pt x="809473" y="1866068"/>
                </a:lnTo>
                <a:lnTo>
                  <a:pt x="827721" y="1909234"/>
                </a:lnTo>
                <a:lnTo>
                  <a:pt x="852193" y="1948654"/>
                </a:lnTo>
                <a:lnTo>
                  <a:pt x="882268" y="1983709"/>
                </a:lnTo>
                <a:lnTo>
                  <a:pt x="917328" y="2013780"/>
                </a:lnTo>
                <a:lnTo>
                  <a:pt x="956750" y="2038246"/>
                </a:lnTo>
                <a:lnTo>
                  <a:pt x="999915" y="2056489"/>
                </a:lnTo>
                <a:lnTo>
                  <a:pt x="1046203" y="2067889"/>
                </a:lnTo>
                <a:lnTo>
                  <a:pt x="1094994" y="2071827"/>
                </a:lnTo>
                <a:lnTo>
                  <a:pt x="4887214" y="2071827"/>
                </a:lnTo>
                <a:lnTo>
                  <a:pt x="4936004" y="2067889"/>
                </a:lnTo>
                <a:lnTo>
                  <a:pt x="4982292" y="2056489"/>
                </a:lnTo>
                <a:lnTo>
                  <a:pt x="5025457" y="2038246"/>
                </a:lnTo>
                <a:lnTo>
                  <a:pt x="5064879" y="2013780"/>
                </a:lnTo>
                <a:lnTo>
                  <a:pt x="5099939" y="1983709"/>
                </a:lnTo>
                <a:lnTo>
                  <a:pt x="5130014" y="1948654"/>
                </a:lnTo>
                <a:lnTo>
                  <a:pt x="5154486" y="1909234"/>
                </a:lnTo>
                <a:lnTo>
                  <a:pt x="5172734" y="1866068"/>
                </a:lnTo>
                <a:lnTo>
                  <a:pt x="5184137" y="1819776"/>
                </a:lnTo>
                <a:lnTo>
                  <a:pt x="5188077" y="1770976"/>
                </a:lnTo>
                <a:lnTo>
                  <a:pt x="5188077" y="567563"/>
                </a:lnTo>
                <a:lnTo>
                  <a:pt x="794131" y="567563"/>
                </a:lnTo>
                <a:lnTo>
                  <a:pt x="0" y="0"/>
                </a:lnTo>
                <a:close/>
              </a:path>
              <a:path w="5188584" h="2072004">
                <a:moveTo>
                  <a:pt x="4887214" y="266827"/>
                </a:moveTo>
                <a:lnTo>
                  <a:pt x="1094994" y="266827"/>
                </a:lnTo>
                <a:lnTo>
                  <a:pt x="1046203" y="270762"/>
                </a:lnTo>
                <a:lnTo>
                  <a:pt x="999915" y="282156"/>
                </a:lnTo>
                <a:lnTo>
                  <a:pt x="956750" y="300390"/>
                </a:lnTo>
                <a:lnTo>
                  <a:pt x="917328" y="324844"/>
                </a:lnTo>
                <a:lnTo>
                  <a:pt x="882268" y="354901"/>
                </a:lnTo>
                <a:lnTo>
                  <a:pt x="852193" y="389941"/>
                </a:lnTo>
                <a:lnTo>
                  <a:pt x="827721" y="429346"/>
                </a:lnTo>
                <a:lnTo>
                  <a:pt x="809473" y="472497"/>
                </a:lnTo>
                <a:lnTo>
                  <a:pt x="798070" y="518776"/>
                </a:lnTo>
                <a:lnTo>
                  <a:pt x="794131" y="567563"/>
                </a:lnTo>
                <a:lnTo>
                  <a:pt x="5188077" y="567563"/>
                </a:lnTo>
                <a:lnTo>
                  <a:pt x="5184137" y="518776"/>
                </a:lnTo>
                <a:lnTo>
                  <a:pt x="5172734" y="472497"/>
                </a:lnTo>
                <a:lnTo>
                  <a:pt x="5154486" y="429346"/>
                </a:lnTo>
                <a:lnTo>
                  <a:pt x="5130014" y="389941"/>
                </a:lnTo>
                <a:lnTo>
                  <a:pt x="5099938" y="354901"/>
                </a:lnTo>
                <a:lnTo>
                  <a:pt x="5064879" y="324844"/>
                </a:lnTo>
                <a:lnTo>
                  <a:pt x="5025457" y="300390"/>
                </a:lnTo>
                <a:lnTo>
                  <a:pt x="4982292" y="282156"/>
                </a:lnTo>
                <a:lnTo>
                  <a:pt x="4936004" y="270762"/>
                </a:lnTo>
                <a:lnTo>
                  <a:pt x="4887214" y="266827"/>
                </a:lnTo>
                <a:close/>
              </a:path>
            </a:pathLst>
          </a:custGeom>
          <a:solidFill>
            <a:srgbClr val="FAE4D5"/>
          </a:solidFill>
        </p:spPr>
        <p:txBody>
          <a:bodyPr wrap="square" lIns="0" tIns="0" rIns="0" bIns="0" rtlCol="0"/>
          <a:lstStyle/>
          <a:p>
            <a:endParaRPr sz="1350"/>
          </a:p>
        </p:txBody>
      </p:sp>
      <p:sp>
        <p:nvSpPr>
          <p:cNvPr id="6" name="object 6"/>
          <p:cNvSpPr/>
          <p:nvPr/>
        </p:nvSpPr>
        <p:spPr>
          <a:xfrm>
            <a:off x="1764601" y="4237578"/>
            <a:ext cx="3891439" cy="1554004"/>
          </a:xfrm>
          <a:custGeom>
            <a:avLst/>
            <a:gdLst/>
            <a:ahLst/>
            <a:cxnLst/>
            <a:rect l="l" t="t" r="r" b="b"/>
            <a:pathLst>
              <a:path w="5188584" h="2072004">
                <a:moveTo>
                  <a:pt x="794131" y="567563"/>
                </a:moveTo>
                <a:lnTo>
                  <a:pt x="798070" y="518776"/>
                </a:lnTo>
                <a:lnTo>
                  <a:pt x="809473" y="472497"/>
                </a:lnTo>
                <a:lnTo>
                  <a:pt x="827721" y="429346"/>
                </a:lnTo>
                <a:lnTo>
                  <a:pt x="852193" y="389941"/>
                </a:lnTo>
                <a:lnTo>
                  <a:pt x="882268" y="354901"/>
                </a:lnTo>
                <a:lnTo>
                  <a:pt x="917328" y="324844"/>
                </a:lnTo>
                <a:lnTo>
                  <a:pt x="956750" y="300390"/>
                </a:lnTo>
                <a:lnTo>
                  <a:pt x="999915" y="282156"/>
                </a:lnTo>
                <a:lnTo>
                  <a:pt x="1046203" y="270762"/>
                </a:lnTo>
                <a:lnTo>
                  <a:pt x="1094994" y="266827"/>
                </a:lnTo>
                <a:lnTo>
                  <a:pt x="1526413" y="266827"/>
                </a:lnTo>
                <a:lnTo>
                  <a:pt x="2624963" y="266827"/>
                </a:lnTo>
                <a:lnTo>
                  <a:pt x="4887214" y="266827"/>
                </a:lnTo>
                <a:lnTo>
                  <a:pt x="4936004" y="270762"/>
                </a:lnTo>
                <a:lnTo>
                  <a:pt x="4982292" y="282156"/>
                </a:lnTo>
                <a:lnTo>
                  <a:pt x="5025457" y="300390"/>
                </a:lnTo>
                <a:lnTo>
                  <a:pt x="5064879" y="324844"/>
                </a:lnTo>
                <a:lnTo>
                  <a:pt x="5099938" y="354901"/>
                </a:lnTo>
                <a:lnTo>
                  <a:pt x="5130014" y="389941"/>
                </a:lnTo>
                <a:lnTo>
                  <a:pt x="5154486" y="429346"/>
                </a:lnTo>
                <a:lnTo>
                  <a:pt x="5172734" y="472497"/>
                </a:lnTo>
                <a:lnTo>
                  <a:pt x="5184137" y="518776"/>
                </a:lnTo>
                <a:lnTo>
                  <a:pt x="5188077" y="567563"/>
                </a:lnTo>
                <a:lnTo>
                  <a:pt x="5188077" y="1018921"/>
                </a:lnTo>
                <a:lnTo>
                  <a:pt x="5188077" y="1770976"/>
                </a:lnTo>
                <a:lnTo>
                  <a:pt x="5184137" y="1819776"/>
                </a:lnTo>
                <a:lnTo>
                  <a:pt x="5172734" y="1866068"/>
                </a:lnTo>
                <a:lnTo>
                  <a:pt x="5154486" y="1909234"/>
                </a:lnTo>
                <a:lnTo>
                  <a:pt x="5130014" y="1948654"/>
                </a:lnTo>
                <a:lnTo>
                  <a:pt x="5099939" y="1983709"/>
                </a:lnTo>
                <a:lnTo>
                  <a:pt x="5064879" y="2013780"/>
                </a:lnTo>
                <a:lnTo>
                  <a:pt x="5025457" y="2038246"/>
                </a:lnTo>
                <a:lnTo>
                  <a:pt x="4982292" y="2056489"/>
                </a:lnTo>
                <a:lnTo>
                  <a:pt x="4936004" y="2067889"/>
                </a:lnTo>
                <a:lnTo>
                  <a:pt x="4887214" y="2071827"/>
                </a:lnTo>
                <a:lnTo>
                  <a:pt x="2624963" y="2071827"/>
                </a:lnTo>
                <a:lnTo>
                  <a:pt x="1526413" y="2071827"/>
                </a:lnTo>
                <a:lnTo>
                  <a:pt x="1094994" y="2071827"/>
                </a:lnTo>
                <a:lnTo>
                  <a:pt x="1046203" y="2067889"/>
                </a:lnTo>
                <a:lnTo>
                  <a:pt x="999915" y="2056489"/>
                </a:lnTo>
                <a:lnTo>
                  <a:pt x="956750" y="2038246"/>
                </a:lnTo>
                <a:lnTo>
                  <a:pt x="917328" y="2013780"/>
                </a:lnTo>
                <a:lnTo>
                  <a:pt x="882268" y="1983709"/>
                </a:lnTo>
                <a:lnTo>
                  <a:pt x="852193" y="1948654"/>
                </a:lnTo>
                <a:lnTo>
                  <a:pt x="827721" y="1909234"/>
                </a:lnTo>
                <a:lnTo>
                  <a:pt x="809473" y="1866068"/>
                </a:lnTo>
                <a:lnTo>
                  <a:pt x="798070" y="1819776"/>
                </a:lnTo>
                <a:lnTo>
                  <a:pt x="794131" y="1770976"/>
                </a:lnTo>
                <a:lnTo>
                  <a:pt x="794131" y="1018921"/>
                </a:lnTo>
                <a:lnTo>
                  <a:pt x="0" y="0"/>
                </a:lnTo>
                <a:lnTo>
                  <a:pt x="794131" y="567563"/>
                </a:lnTo>
                <a:close/>
              </a:path>
            </a:pathLst>
          </a:custGeom>
          <a:ln w="12700">
            <a:solidFill>
              <a:srgbClr val="EC7C30"/>
            </a:solidFill>
          </a:ln>
        </p:spPr>
        <p:txBody>
          <a:bodyPr wrap="square" lIns="0" tIns="0" rIns="0" bIns="0" rtlCol="0"/>
          <a:lstStyle/>
          <a:p>
            <a:endParaRPr sz="1350"/>
          </a:p>
        </p:txBody>
      </p:sp>
      <p:sp>
        <p:nvSpPr>
          <p:cNvPr id="7" name="object 7"/>
          <p:cNvSpPr txBox="1"/>
          <p:nvPr/>
        </p:nvSpPr>
        <p:spPr>
          <a:xfrm>
            <a:off x="802462" y="3013234"/>
            <a:ext cx="7183755" cy="2528256"/>
          </a:xfrm>
          <a:prstGeom prst="rect">
            <a:avLst/>
          </a:prstGeom>
        </p:spPr>
        <p:txBody>
          <a:bodyPr vert="horz" wrap="square" lIns="0" tIns="9525" rIns="0" bIns="0" rtlCol="0">
            <a:spAutoFit/>
          </a:bodyPr>
          <a:lstStyle/>
          <a:p>
            <a:pPr marL="9525">
              <a:spcBef>
                <a:spcPts val="75"/>
              </a:spcBef>
            </a:pPr>
            <a:r>
              <a:rPr sz="1350" spc="-8" dirty="0">
                <a:latin typeface="Consolas"/>
                <a:cs typeface="Consolas"/>
              </a:rPr>
              <a:t>isChange</a:t>
            </a:r>
            <a:r>
              <a:rPr sz="1350" spc="-428" dirty="0">
                <a:latin typeface="Consolas"/>
                <a:cs typeface="Consolas"/>
              </a:rPr>
              <a:t> </a:t>
            </a:r>
            <a:r>
              <a:rPr sz="1350" dirty="0">
                <a:latin typeface="Consolas"/>
                <a:cs typeface="Consolas"/>
              </a:rPr>
              <a:t>=</a:t>
            </a:r>
            <a:r>
              <a:rPr sz="1350" spc="-443" dirty="0">
                <a:latin typeface="Consolas"/>
                <a:cs typeface="Consolas"/>
              </a:rPr>
              <a:t> </a:t>
            </a:r>
            <a:r>
              <a:rPr sz="1350" spc="-4" dirty="0">
                <a:solidFill>
                  <a:srgbClr val="09875A"/>
                </a:solidFill>
                <a:latin typeface="Consolas"/>
                <a:cs typeface="Consolas"/>
              </a:rPr>
              <a:t>0</a:t>
            </a:r>
            <a:r>
              <a:rPr sz="1350" spc="-4" dirty="0">
                <a:latin typeface="Consolas"/>
                <a:cs typeface="Consolas"/>
              </a:rPr>
              <a:t>;</a:t>
            </a:r>
            <a:endParaRPr sz="1350" dirty="0">
              <a:latin typeface="Consolas"/>
              <a:cs typeface="Consolas"/>
            </a:endParaRPr>
          </a:p>
          <a:p>
            <a:pPr marL="87154"/>
            <a:r>
              <a:rPr sz="1350" spc="-8" dirty="0">
                <a:solidFill>
                  <a:srgbClr val="0000FF"/>
                </a:solidFill>
                <a:latin typeface="Consolas"/>
                <a:cs typeface="Consolas"/>
              </a:rPr>
              <a:t>for</a:t>
            </a:r>
            <a:r>
              <a:rPr sz="1350" spc="-439" dirty="0">
                <a:solidFill>
                  <a:srgbClr val="0000FF"/>
                </a:solidFill>
                <a:latin typeface="Consolas"/>
                <a:cs typeface="Consolas"/>
              </a:rPr>
              <a:t> </a:t>
            </a:r>
            <a:r>
              <a:rPr sz="1350" spc="-4" dirty="0">
                <a:latin typeface="Consolas"/>
                <a:cs typeface="Consolas"/>
              </a:rPr>
              <a:t>(j</a:t>
            </a:r>
            <a:r>
              <a:rPr sz="1350" spc="-435" dirty="0">
                <a:latin typeface="Consolas"/>
                <a:cs typeface="Consolas"/>
              </a:rPr>
              <a:t> </a:t>
            </a:r>
            <a:r>
              <a:rPr sz="1350" dirty="0">
                <a:latin typeface="Consolas"/>
                <a:cs typeface="Consolas"/>
              </a:rPr>
              <a:t>=</a:t>
            </a:r>
            <a:r>
              <a:rPr sz="1350" spc="-435" dirty="0">
                <a:latin typeface="Consolas"/>
                <a:cs typeface="Consolas"/>
              </a:rPr>
              <a:t> </a:t>
            </a:r>
            <a:r>
              <a:rPr sz="1350" spc="-4" dirty="0">
                <a:solidFill>
                  <a:srgbClr val="09875A"/>
                </a:solidFill>
                <a:latin typeface="Consolas"/>
                <a:cs typeface="Consolas"/>
              </a:rPr>
              <a:t>0</a:t>
            </a:r>
            <a:r>
              <a:rPr sz="1350" spc="-4" dirty="0">
                <a:latin typeface="Consolas"/>
                <a:cs typeface="Consolas"/>
              </a:rPr>
              <a:t>;</a:t>
            </a:r>
            <a:r>
              <a:rPr sz="1350" spc="-435" dirty="0">
                <a:latin typeface="Consolas"/>
                <a:cs typeface="Consolas"/>
              </a:rPr>
              <a:t> </a:t>
            </a:r>
            <a:r>
              <a:rPr sz="1350" spc="-8" dirty="0">
                <a:latin typeface="Consolas"/>
                <a:cs typeface="Consolas"/>
              </a:rPr>
              <a:t>j&lt;edgesCount;</a:t>
            </a:r>
            <a:r>
              <a:rPr sz="1350" spc="-405" dirty="0">
                <a:latin typeface="Consolas"/>
                <a:cs typeface="Consolas"/>
              </a:rPr>
              <a:t> </a:t>
            </a:r>
            <a:r>
              <a:rPr sz="1350" spc="-8" dirty="0">
                <a:latin typeface="Consolas"/>
                <a:cs typeface="Consolas"/>
              </a:rPr>
              <a:t>j++)</a:t>
            </a:r>
            <a:r>
              <a:rPr sz="1350" spc="-435" dirty="0">
                <a:latin typeface="Consolas"/>
                <a:cs typeface="Consolas"/>
              </a:rPr>
              <a:t> </a:t>
            </a:r>
            <a:r>
              <a:rPr sz="1350" dirty="0">
                <a:latin typeface="Consolas"/>
                <a:cs typeface="Consolas"/>
              </a:rPr>
              <a:t>{</a:t>
            </a:r>
          </a:p>
          <a:p>
            <a:pPr marL="243840" marR="3810" indent="-79058"/>
            <a:r>
              <a:rPr sz="1350" spc="-4" dirty="0">
                <a:solidFill>
                  <a:srgbClr val="0000FF"/>
                </a:solidFill>
                <a:latin typeface="Consolas"/>
                <a:cs typeface="Consolas"/>
              </a:rPr>
              <a:t>if</a:t>
            </a:r>
            <a:r>
              <a:rPr sz="1350" spc="-428" dirty="0">
                <a:solidFill>
                  <a:srgbClr val="0000FF"/>
                </a:solidFill>
                <a:latin typeface="Consolas"/>
                <a:cs typeface="Consolas"/>
              </a:rPr>
              <a:t> </a:t>
            </a:r>
            <a:r>
              <a:rPr sz="1350" spc="-8" dirty="0">
                <a:latin typeface="Consolas"/>
                <a:cs typeface="Consolas"/>
              </a:rPr>
              <a:t>(distance[</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0</a:t>
            </a:r>
            <a:r>
              <a:rPr sz="1350" spc="-8" dirty="0">
                <a:latin typeface="Consolas"/>
                <a:cs typeface="Consolas"/>
              </a:rPr>
              <a:t>]]</a:t>
            </a:r>
            <a:r>
              <a:rPr sz="1350" spc="-394" dirty="0">
                <a:latin typeface="Consolas"/>
                <a:cs typeface="Consolas"/>
              </a:rPr>
              <a:t> </a:t>
            </a:r>
            <a:r>
              <a:rPr sz="1350" dirty="0">
                <a:latin typeface="Consolas"/>
                <a:cs typeface="Consolas"/>
              </a:rPr>
              <a:t>+</a:t>
            </a:r>
            <a:r>
              <a:rPr sz="1350" spc="-424" dirty="0">
                <a:latin typeface="Consolas"/>
                <a:cs typeface="Consolas"/>
              </a:rPr>
              <a:t> </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2</a:t>
            </a:r>
            <a:r>
              <a:rPr sz="1350" spc="-8" dirty="0">
                <a:latin typeface="Consolas"/>
                <a:cs typeface="Consolas"/>
              </a:rPr>
              <a:t>]</a:t>
            </a:r>
            <a:r>
              <a:rPr sz="1350" spc="-386" dirty="0">
                <a:latin typeface="Consolas"/>
                <a:cs typeface="Consolas"/>
              </a:rPr>
              <a:t> </a:t>
            </a:r>
            <a:r>
              <a:rPr sz="1350" dirty="0">
                <a:latin typeface="Consolas"/>
                <a:cs typeface="Consolas"/>
              </a:rPr>
              <a:t>&lt;</a:t>
            </a:r>
            <a:r>
              <a:rPr sz="1350" spc="-424" dirty="0">
                <a:latin typeface="Consolas"/>
                <a:cs typeface="Consolas"/>
              </a:rPr>
              <a:t> </a:t>
            </a:r>
            <a:r>
              <a:rPr sz="1350" spc="-8" dirty="0">
                <a:latin typeface="Consolas"/>
                <a:cs typeface="Consolas"/>
              </a:rPr>
              <a:t>distance[</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1</a:t>
            </a:r>
            <a:r>
              <a:rPr sz="1350" spc="-8" dirty="0">
                <a:latin typeface="Consolas"/>
                <a:cs typeface="Consolas"/>
              </a:rPr>
              <a:t>]])</a:t>
            </a:r>
            <a:r>
              <a:rPr sz="1350" spc="-394" dirty="0">
                <a:latin typeface="Consolas"/>
                <a:cs typeface="Consolas"/>
              </a:rPr>
              <a:t> </a:t>
            </a:r>
            <a:r>
              <a:rPr sz="1350" dirty="0">
                <a:latin typeface="Consolas"/>
                <a:cs typeface="Consolas"/>
              </a:rPr>
              <a:t>{  </a:t>
            </a:r>
            <a:r>
              <a:rPr sz="1350" spc="-8" dirty="0">
                <a:latin typeface="Consolas"/>
                <a:cs typeface="Consolas"/>
              </a:rPr>
              <a:t>distance[</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1</a:t>
            </a:r>
            <a:r>
              <a:rPr sz="1350" spc="-8" dirty="0">
                <a:latin typeface="Consolas"/>
                <a:cs typeface="Consolas"/>
              </a:rPr>
              <a:t>]] </a:t>
            </a:r>
            <a:r>
              <a:rPr sz="1350" dirty="0">
                <a:latin typeface="Consolas"/>
                <a:cs typeface="Consolas"/>
              </a:rPr>
              <a:t>= </a:t>
            </a:r>
            <a:r>
              <a:rPr sz="1350" spc="-8" dirty="0">
                <a:latin typeface="Consolas"/>
                <a:cs typeface="Consolas"/>
              </a:rPr>
              <a:t>distance[</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0</a:t>
            </a:r>
            <a:r>
              <a:rPr sz="1350" spc="-8" dirty="0">
                <a:latin typeface="Consolas"/>
                <a:cs typeface="Consolas"/>
              </a:rPr>
              <a:t>]] </a:t>
            </a:r>
            <a:r>
              <a:rPr sz="1350" dirty="0">
                <a:latin typeface="Consolas"/>
                <a:cs typeface="Consolas"/>
              </a:rPr>
              <a:t>+ </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2</a:t>
            </a:r>
            <a:r>
              <a:rPr sz="1350" spc="-8" dirty="0">
                <a:latin typeface="Consolas"/>
                <a:cs typeface="Consolas"/>
              </a:rPr>
              <a:t>];  predecessor[</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1</a:t>
            </a:r>
            <a:r>
              <a:rPr sz="1350" spc="-8" dirty="0">
                <a:latin typeface="Consolas"/>
                <a:cs typeface="Consolas"/>
              </a:rPr>
              <a:t>]]</a:t>
            </a:r>
            <a:r>
              <a:rPr sz="1350" spc="-398" dirty="0">
                <a:latin typeface="Consolas"/>
                <a:cs typeface="Consolas"/>
              </a:rPr>
              <a:t> </a:t>
            </a:r>
            <a:r>
              <a:rPr sz="1350" dirty="0">
                <a:latin typeface="Consolas"/>
                <a:cs typeface="Consolas"/>
              </a:rPr>
              <a:t>=</a:t>
            </a:r>
            <a:r>
              <a:rPr sz="1350" spc="-443" dirty="0">
                <a:latin typeface="Consolas"/>
                <a:cs typeface="Consolas"/>
              </a:rPr>
              <a:t> </a:t>
            </a:r>
            <a:r>
              <a:rPr sz="1350" spc="-8" dirty="0" err="1">
                <a:latin typeface="Consolas"/>
                <a:cs typeface="Consolas"/>
              </a:rPr>
              <a:t>edgesList</a:t>
            </a:r>
            <a:r>
              <a:rPr sz="1350" spc="-8" dirty="0">
                <a:latin typeface="Consolas"/>
                <a:cs typeface="Consolas"/>
              </a:rPr>
              <a:t>[j</a:t>
            </a:r>
            <a:r>
              <a:rPr lang="en-US" altLang="zh-TW" sz="1350" spc="-8" dirty="0">
                <a:latin typeface="Consolas"/>
                <a:cs typeface="Consolas"/>
              </a:rPr>
              <a:t>,</a:t>
            </a:r>
            <a:r>
              <a:rPr sz="1350" spc="-8" dirty="0">
                <a:solidFill>
                  <a:srgbClr val="09875A"/>
                </a:solidFill>
                <a:latin typeface="Consolas"/>
                <a:cs typeface="Consolas"/>
              </a:rPr>
              <a:t>0</a:t>
            </a:r>
            <a:r>
              <a:rPr sz="1350" spc="-8" dirty="0">
                <a:latin typeface="Consolas"/>
                <a:cs typeface="Consolas"/>
              </a:rPr>
              <a:t>];</a:t>
            </a:r>
            <a:endParaRPr sz="1350" dirty="0">
              <a:latin typeface="Consolas"/>
              <a:cs typeface="Consolas"/>
            </a:endParaRPr>
          </a:p>
          <a:p>
            <a:pPr marL="243840"/>
            <a:r>
              <a:rPr sz="1350" spc="-8" dirty="0" err="1">
                <a:latin typeface="Consolas"/>
                <a:cs typeface="Consolas"/>
              </a:rPr>
              <a:t>isChange</a:t>
            </a:r>
            <a:r>
              <a:rPr sz="1350" spc="-420" dirty="0">
                <a:latin typeface="Consolas"/>
                <a:cs typeface="Consolas"/>
              </a:rPr>
              <a:t> </a:t>
            </a:r>
            <a:r>
              <a:rPr sz="1350" dirty="0">
                <a:latin typeface="Consolas"/>
                <a:cs typeface="Consolas"/>
              </a:rPr>
              <a:t>=</a:t>
            </a:r>
            <a:r>
              <a:rPr sz="1350" spc="-435" dirty="0">
                <a:latin typeface="Consolas"/>
                <a:cs typeface="Consolas"/>
              </a:rPr>
              <a:t> </a:t>
            </a:r>
            <a:r>
              <a:rPr sz="1350" spc="-4" dirty="0">
                <a:solidFill>
                  <a:srgbClr val="09875A"/>
                </a:solidFill>
                <a:latin typeface="Consolas"/>
                <a:cs typeface="Consolas"/>
              </a:rPr>
              <a:t>1</a:t>
            </a:r>
            <a:r>
              <a:rPr sz="1350" spc="-4" dirty="0">
                <a:latin typeface="Consolas"/>
                <a:cs typeface="Consolas"/>
              </a:rPr>
              <a:t>;</a:t>
            </a:r>
            <a:endParaRPr sz="1350" dirty="0">
              <a:latin typeface="Consolas"/>
              <a:cs typeface="Consolas"/>
            </a:endParaRPr>
          </a:p>
          <a:p>
            <a:pPr marL="164783"/>
            <a:r>
              <a:rPr sz="1350" dirty="0">
                <a:latin typeface="Consolas"/>
                <a:cs typeface="Consolas"/>
              </a:rPr>
              <a:t>}</a:t>
            </a:r>
          </a:p>
          <a:p>
            <a:pPr marL="87154"/>
            <a:r>
              <a:rPr sz="1350" dirty="0">
                <a:latin typeface="Consolas"/>
                <a:cs typeface="Consolas"/>
              </a:rPr>
              <a:t>}</a:t>
            </a:r>
          </a:p>
          <a:p>
            <a:pPr marL="1731645" marR="2498884" algn="ctr">
              <a:spcBef>
                <a:spcPts val="240"/>
              </a:spcBef>
            </a:pPr>
            <a:r>
              <a:rPr sz="1350" dirty="0">
                <a:latin typeface="微軟正黑體"/>
                <a:cs typeface="微軟正黑體"/>
              </a:rPr>
              <a:t>如果已經執</a:t>
            </a:r>
            <a:r>
              <a:rPr sz="1350" spc="326" dirty="0">
                <a:latin typeface="微軟正黑體"/>
                <a:cs typeface="微軟正黑體"/>
              </a:rPr>
              <a:t>行</a:t>
            </a:r>
            <a:r>
              <a:rPr sz="1350" dirty="0">
                <a:latin typeface="微軟正黑體"/>
                <a:cs typeface="微軟正黑體"/>
              </a:rPr>
              <a:t>N</a:t>
            </a:r>
            <a:r>
              <a:rPr sz="1350" spc="-38" dirty="0">
                <a:latin typeface="微軟正黑體"/>
                <a:cs typeface="微軟正黑體"/>
              </a:rPr>
              <a:t> </a:t>
            </a:r>
            <a:r>
              <a:rPr sz="1350" spc="-4" dirty="0">
                <a:latin typeface="微軟正黑體"/>
                <a:cs typeface="微軟正黑體"/>
              </a:rPr>
              <a:t>(</a:t>
            </a:r>
            <a:r>
              <a:rPr sz="1350" dirty="0">
                <a:latin typeface="微軟正黑體"/>
                <a:cs typeface="微軟正黑體"/>
              </a:rPr>
              <a:t>頂點數)</a:t>
            </a:r>
            <a:r>
              <a:rPr sz="1350" spc="-41" dirty="0">
                <a:latin typeface="微軟正黑體"/>
                <a:cs typeface="微軟正黑體"/>
              </a:rPr>
              <a:t> </a:t>
            </a:r>
            <a:r>
              <a:rPr sz="1350" dirty="0">
                <a:latin typeface="微軟正黑體"/>
                <a:cs typeface="微軟正黑體"/>
              </a:rPr>
              <a:t>次的各邊判斷 後，再多加一次執行各邊判斷時，仍然 有最短距離被更改，就代表圖內有負迴 圈，才會一直造成距離變動</a:t>
            </a:r>
          </a:p>
        </p:txBody>
      </p:sp>
      <p:sp>
        <p:nvSpPr>
          <p:cNvPr id="8" name="object 8"/>
          <p:cNvSpPr/>
          <p:nvPr/>
        </p:nvSpPr>
        <p:spPr>
          <a:xfrm>
            <a:off x="984123" y="4082890"/>
            <a:ext cx="1260634" cy="185738"/>
          </a:xfrm>
          <a:custGeom>
            <a:avLst/>
            <a:gdLst/>
            <a:ahLst/>
            <a:cxnLst/>
            <a:rect l="l" t="t" r="r" b="b"/>
            <a:pathLst>
              <a:path w="1680845" h="247650">
                <a:moveTo>
                  <a:pt x="0" y="247396"/>
                </a:moveTo>
                <a:lnTo>
                  <a:pt x="1680337" y="247396"/>
                </a:lnTo>
                <a:lnTo>
                  <a:pt x="1680337" y="0"/>
                </a:lnTo>
                <a:lnTo>
                  <a:pt x="0" y="0"/>
                </a:lnTo>
                <a:lnTo>
                  <a:pt x="0" y="247396"/>
                </a:lnTo>
                <a:close/>
              </a:path>
            </a:pathLst>
          </a:custGeom>
          <a:ln w="38100">
            <a:solidFill>
              <a:srgbClr val="C00000"/>
            </a:solidFill>
          </a:ln>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23765" y="1262994"/>
            <a:ext cx="6581299" cy="4737754"/>
          </a:xfrm>
          <a:prstGeom prst="rect">
            <a:avLst/>
          </a:prstGeom>
          <a:blipFill>
            <a:blip r:embed="rId2" cstate="print"/>
            <a:stretch>
              <a:fillRect/>
            </a:stretch>
          </a:blipFill>
        </p:spPr>
        <p:txBody>
          <a:bodyPr wrap="square" lIns="0" tIns="0" rIns="0" bIns="0" rtlCol="0"/>
          <a:lstStyle/>
          <a:p>
            <a:endParaRPr sz="1350"/>
          </a:p>
        </p:txBody>
      </p:sp>
      <p:sp>
        <p:nvSpPr>
          <p:cNvPr id="3" name="object 3"/>
          <p:cNvSpPr txBox="1"/>
          <p:nvPr/>
        </p:nvSpPr>
        <p:spPr>
          <a:xfrm>
            <a:off x="2815780" y="2289238"/>
            <a:ext cx="3215164" cy="1301799"/>
          </a:xfrm>
          <a:prstGeom prst="rect">
            <a:avLst/>
          </a:prstGeom>
        </p:spPr>
        <p:txBody>
          <a:bodyPr vert="horz" wrap="square" lIns="0" tIns="9049" rIns="0" bIns="0" rtlCol="0">
            <a:spAutoFit/>
          </a:bodyPr>
          <a:lstStyle/>
          <a:p>
            <a:pPr marL="9525" marR="3810" algn="just">
              <a:spcBef>
                <a:spcPts val="71"/>
              </a:spcBef>
            </a:pPr>
            <a:r>
              <a:rPr sz="2100" spc="-4" dirty="0">
                <a:latin typeface="微軟正黑體"/>
                <a:cs typeface="微軟正黑體"/>
              </a:rPr>
              <a:t>一個圖如果有</a:t>
            </a:r>
            <a:r>
              <a:rPr sz="2100" spc="-15" dirty="0">
                <a:latin typeface="微軟正黑體"/>
                <a:cs typeface="微軟正黑體"/>
              </a:rPr>
              <a:t> </a:t>
            </a:r>
            <a:r>
              <a:rPr sz="2100" spc="-4" dirty="0">
                <a:latin typeface="微軟正黑體"/>
                <a:cs typeface="微軟正黑體"/>
              </a:rPr>
              <a:t>10</a:t>
            </a:r>
            <a:r>
              <a:rPr sz="2100" spc="-8" dirty="0">
                <a:latin typeface="微軟正黑體"/>
                <a:cs typeface="微軟正黑體"/>
              </a:rPr>
              <a:t> </a:t>
            </a:r>
            <a:r>
              <a:rPr sz="2100" spc="-4" dirty="0">
                <a:latin typeface="微軟正黑體"/>
                <a:cs typeface="微軟正黑體"/>
              </a:rPr>
              <a:t>個頂點，  就要執行 10</a:t>
            </a:r>
            <a:r>
              <a:rPr sz="2100" spc="-8" dirty="0">
                <a:latin typeface="微軟正黑體"/>
                <a:cs typeface="微軟正黑體"/>
              </a:rPr>
              <a:t> </a:t>
            </a:r>
            <a:r>
              <a:rPr sz="2100" spc="-4" dirty="0">
                <a:latin typeface="微軟正黑體"/>
                <a:cs typeface="微軟正黑體"/>
              </a:rPr>
              <a:t>次的</a:t>
            </a:r>
            <a:r>
              <a:rPr sz="2100" spc="-8" dirty="0">
                <a:latin typeface="微軟正黑體"/>
                <a:cs typeface="微軟正黑體"/>
              </a:rPr>
              <a:t> </a:t>
            </a:r>
            <a:r>
              <a:rPr sz="2100" spc="-4" dirty="0">
                <a:latin typeface="微軟正黑體"/>
                <a:cs typeface="微軟正黑體"/>
              </a:rPr>
              <a:t>Dijkstra  或</a:t>
            </a:r>
            <a:r>
              <a:rPr sz="2100" spc="-23" dirty="0">
                <a:latin typeface="微軟正黑體"/>
                <a:cs typeface="微軟正黑體"/>
              </a:rPr>
              <a:t> </a:t>
            </a:r>
            <a:r>
              <a:rPr sz="2100" spc="-8" dirty="0">
                <a:latin typeface="微軟正黑體"/>
                <a:cs typeface="微軟正黑體"/>
              </a:rPr>
              <a:t>Bellman-Ford</a:t>
            </a:r>
            <a:r>
              <a:rPr sz="2100" spc="-15" dirty="0">
                <a:latin typeface="微軟正黑體"/>
                <a:cs typeface="微軟正黑體"/>
              </a:rPr>
              <a:t> </a:t>
            </a:r>
            <a:r>
              <a:rPr sz="2100" spc="-4" dirty="0">
                <a:latin typeface="微軟正黑體"/>
                <a:cs typeface="微軟正黑體"/>
              </a:rPr>
              <a:t>才可以得 到圖上任兩點的最短路徑？</a:t>
            </a:r>
            <a:endParaRPr sz="2100">
              <a:latin typeface="微軟正黑體"/>
              <a:cs typeface="微軟正黑體"/>
            </a:endParaRPr>
          </a:p>
        </p:txBody>
      </p:sp>
      <p:sp>
        <p:nvSpPr>
          <p:cNvPr id="4" name="object 4"/>
          <p:cNvSpPr txBox="1">
            <a:spLocks noGrp="1"/>
          </p:cNvSpPr>
          <p:nvPr>
            <p:ph type="title"/>
          </p:nvPr>
        </p:nvSpPr>
        <p:spPr/>
        <p:txBody>
          <a:bodyPr/>
          <a:lstStyle/>
          <a:p>
            <a:r>
              <a:rPr lang="zh-TW" altLang="en-US"/>
              <a:t>還是有問題</a:t>
            </a:r>
            <a:r>
              <a:rPr lang="en-US" altLang="zh-TW"/>
              <a:t>…</a:t>
            </a:r>
            <a:endParaRPr lang="en-US" altLang="zh-TW" dirty="0"/>
          </a:p>
        </p:txBody>
      </p:sp>
      <p:sp>
        <p:nvSpPr>
          <p:cNvPr id="6" name="內容版面配置區 5">
            <a:extLst>
              <a:ext uri="{FF2B5EF4-FFF2-40B4-BE49-F238E27FC236}">
                <a16:creationId xmlns:a16="http://schemas.microsoft.com/office/drawing/2014/main" id="{B0C1166F-9FAB-4BBD-8E02-AB880C87467C}"/>
              </a:ext>
            </a:extLst>
          </p:cNvPr>
          <p:cNvSpPr>
            <a:spLocks noGrp="1"/>
          </p:cNvSpPr>
          <p:nvPr>
            <p:ph idx="1"/>
          </p:nvPr>
        </p:nvSpPr>
        <p:spPr/>
        <p:txBody>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Floyd-Warshall</a:t>
            </a:r>
          </a:p>
        </p:txBody>
      </p:sp>
      <p:sp>
        <p:nvSpPr>
          <p:cNvPr id="4" name="文字版面配置區 3">
            <a:extLst>
              <a:ext uri="{FF2B5EF4-FFF2-40B4-BE49-F238E27FC236}">
                <a16:creationId xmlns:a16="http://schemas.microsoft.com/office/drawing/2014/main" id="{FEBD9026-B589-4CB7-9356-27285B001915}"/>
              </a:ext>
            </a:extLst>
          </p:cNvPr>
          <p:cNvSpPr>
            <a:spLocks noGrp="1"/>
          </p:cNvSpPr>
          <p:nvPr>
            <p:ph type="body" idx="1"/>
          </p:nvPr>
        </p:nvSpPr>
        <p:spPr/>
        <p:txBody>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TW" altLang="en-US"/>
              <a:t>多源最短路徑</a:t>
            </a:r>
            <a:endParaRPr lang="zh-TW" altLang="en-US" dirty="0"/>
          </a:p>
        </p:txBody>
      </p:sp>
      <p:sp>
        <p:nvSpPr>
          <p:cNvPr id="5" name="內容版面配置區 4">
            <a:extLst>
              <a:ext uri="{FF2B5EF4-FFF2-40B4-BE49-F238E27FC236}">
                <a16:creationId xmlns:a16="http://schemas.microsoft.com/office/drawing/2014/main" id="{7F04FC0D-C59D-4F87-9AD7-3E4B1C2CE8CD}"/>
              </a:ext>
            </a:extLst>
          </p:cNvPr>
          <p:cNvSpPr>
            <a:spLocks noGrp="1"/>
          </p:cNvSpPr>
          <p:nvPr>
            <p:ph idx="1"/>
          </p:nvPr>
        </p:nvSpPr>
        <p:spPr/>
        <p:txBody>
          <a:bodyPr/>
          <a:lstStyle/>
          <a:p>
            <a:r>
              <a:rPr lang="zh-TW" altLang="en-US" dirty="0"/>
              <a:t>指定點到其他任一點的最短路徑問題稱為</a:t>
            </a:r>
            <a:r>
              <a:rPr lang="zh-TW" altLang="en-US" dirty="0">
                <a:solidFill>
                  <a:srgbClr val="FF0000"/>
                </a:solidFill>
              </a:rPr>
              <a:t>單源</a:t>
            </a:r>
            <a:r>
              <a:rPr lang="zh-TW" altLang="en-US" dirty="0"/>
              <a:t>最短路徑問題</a:t>
            </a:r>
          </a:p>
          <a:p>
            <a:pPr lvl="1"/>
            <a:r>
              <a:rPr lang="en-US" altLang="zh-TW" dirty="0"/>
              <a:t>Dijkstra,</a:t>
            </a:r>
            <a:r>
              <a:rPr lang="zh-TW" altLang="en-US" dirty="0"/>
              <a:t> </a:t>
            </a:r>
            <a:r>
              <a:rPr lang="en-US" altLang="zh-TW" dirty="0"/>
              <a:t>Bellman-Ford</a:t>
            </a:r>
            <a:endParaRPr lang="zh-TW" altLang="en-US" dirty="0"/>
          </a:p>
          <a:p>
            <a:pPr lvl="1"/>
            <a:endParaRPr lang="zh-TW" altLang="en-US" dirty="0"/>
          </a:p>
          <a:p>
            <a:r>
              <a:rPr lang="zh-TW" altLang="en-US" dirty="0"/>
              <a:t>任兩點的最短路徑問題稱為</a:t>
            </a:r>
            <a:r>
              <a:rPr lang="zh-TW" altLang="en-US" dirty="0">
                <a:solidFill>
                  <a:srgbClr val="FF0000"/>
                </a:solidFill>
              </a:rPr>
              <a:t>多源</a:t>
            </a:r>
            <a:r>
              <a:rPr lang="zh-TW" altLang="en-US" dirty="0"/>
              <a:t>最短路徑問題</a:t>
            </a:r>
          </a:p>
          <a:p>
            <a:pPr lvl="1"/>
            <a:r>
              <a:rPr lang="en-US" altLang="zh-TW" dirty="0"/>
              <a:t>Floyd-</a:t>
            </a:r>
            <a:r>
              <a:rPr lang="en-US" altLang="zh-TW" dirty="0" err="1"/>
              <a:t>Warshall</a:t>
            </a:r>
            <a:endParaRPr lang="zh-TW" altLang="en-US" dirty="0"/>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Floyd-Warshall </a:t>
            </a:r>
            <a:r>
              <a:rPr lang="zh-TW" altLang="en-US"/>
              <a:t>演算法</a:t>
            </a:r>
            <a:endParaRPr lang="zh-TW" altLang="en-US" dirty="0"/>
          </a:p>
        </p:txBody>
      </p:sp>
      <p:sp>
        <p:nvSpPr>
          <p:cNvPr id="34" name="內容版面配置區 33">
            <a:extLst>
              <a:ext uri="{FF2B5EF4-FFF2-40B4-BE49-F238E27FC236}">
                <a16:creationId xmlns:a16="http://schemas.microsoft.com/office/drawing/2014/main" id="{AC865368-BB25-4D39-B8B2-E608FBEBB459}"/>
              </a:ext>
            </a:extLst>
          </p:cNvPr>
          <p:cNvSpPr>
            <a:spLocks noGrp="1"/>
          </p:cNvSpPr>
          <p:nvPr>
            <p:ph idx="1"/>
          </p:nvPr>
        </p:nvSpPr>
        <p:spPr/>
        <p:txBody>
          <a:bodyPr/>
          <a:lstStyle/>
          <a:p>
            <a:r>
              <a:rPr lang="en-US" altLang="zh-TW" dirty="0"/>
              <a:t>Floyd-</a:t>
            </a:r>
            <a:r>
              <a:rPr lang="en-US" altLang="zh-TW" dirty="0" err="1"/>
              <a:t>Warshall</a:t>
            </a:r>
            <a:r>
              <a:rPr lang="zh-TW" altLang="en-US" dirty="0"/>
              <a:t> 是用來處理</a:t>
            </a:r>
            <a:r>
              <a:rPr lang="zh-TW" altLang="en-US" dirty="0">
                <a:solidFill>
                  <a:srgbClr val="FF0000"/>
                </a:solidFill>
              </a:rPr>
              <a:t>多源</a:t>
            </a:r>
            <a:r>
              <a:rPr lang="zh-TW" altLang="en-US" dirty="0"/>
              <a:t>最短路徑問題：計算圖上任兩點的最短 路徑。</a:t>
            </a:r>
          </a:p>
          <a:p>
            <a:endParaRPr lang="zh-TW" altLang="en-US" dirty="0"/>
          </a:p>
          <a:p>
            <a:r>
              <a:rPr lang="en-US" altLang="zh-TW" dirty="0"/>
              <a:t>Floyd-</a:t>
            </a:r>
            <a:r>
              <a:rPr lang="en-US" altLang="zh-TW" dirty="0" err="1"/>
              <a:t>Warshall</a:t>
            </a:r>
            <a:r>
              <a:rPr lang="zh-TW" altLang="en-US" dirty="0"/>
              <a:t> 與 </a:t>
            </a:r>
            <a:r>
              <a:rPr lang="en-US" altLang="zh-TW" dirty="0"/>
              <a:t>Dijkstra</a:t>
            </a:r>
            <a:r>
              <a:rPr lang="zh-TW" altLang="en-US" dirty="0"/>
              <a:t> 一樣，</a:t>
            </a:r>
            <a:r>
              <a:rPr lang="zh-TW" altLang="en-US" dirty="0">
                <a:solidFill>
                  <a:srgbClr val="FF0000"/>
                </a:solidFill>
              </a:rPr>
              <a:t>不處理負權重</a:t>
            </a:r>
            <a:r>
              <a:rPr lang="zh-TW" altLang="en-US" dirty="0"/>
              <a:t>的圖型問題</a:t>
            </a:r>
          </a:p>
          <a:p>
            <a:endParaRPr lang="zh-TW" altLang="en-US" dirty="0"/>
          </a:p>
        </p:txBody>
      </p:sp>
      <p:sp>
        <p:nvSpPr>
          <p:cNvPr id="3" name="object 3"/>
          <p:cNvSpPr txBox="1"/>
          <p:nvPr/>
        </p:nvSpPr>
        <p:spPr>
          <a:xfrm>
            <a:off x="687705" y="2217229"/>
            <a:ext cx="7339489" cy="296876"/>
          </a:xfrm>
          <a:prstGeom prst="rect">
            <a:avLst/>
          </a:prstGeom>
        </p:spPr>
        <p:txBody>
          <a:bodyPr vert="horz" wrap="square" lIns="0" tIns="40005" rIns="0" bIns="0" rtlCol="0">
            <a:spAutoFit/>
          </a:bodyPr>
          <a:lstStyle/>
          <a:p>
            <a:pPr marL="180975" marR="3810" indent="-171450">
              <a:lnSpc>
                <a:spcPts val="1950"/>
              </a:lnSpc>
              <a:spcBef>
                <a:spcPts val="315"/>
              </a:spcBef>
              <a:buFont typeface="Arial"/>
              <a:buChar char="•"/>
              <a:tabLst>
                <a:tab pos="180975" algn="l"/>
              </a:tabLst>
            </a:pPr>
            <a:endParaRPr dirty="0">
              <a:latin typeface="微軟正黑體"/>
              <a:cs typeface="微軟正黑體"/>
            </a:endParaRPr>
          </a:p>
        </p:txBody>
      </p:sp>
      <p:sp>
        <p:nvSpPr>
          <p:cNvPr id="4" name="object 4"/>
          <p:cNvSpPr/>
          <p:nvPr/>
        </p:nvSpPr>
        <p:spPr>
          <a:xfrm>
            <a:off x="2697195" y="4460177"/>
            <a:ext cx="394811" cy="374332"/>
          </a:xfrm>
          <a:custGeom>
            <a:avLst/>
            <a:gdLst/>
            <a:ahLst/>
            <a:cxnLst/>
            <a:rect l="l" t="t" r="r" b="b"/>
            <a:pathLst>
              <a:path w="526414" h="499110">
                <a:moveTo>
                  <a:pt x="0" y="249300"/>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0"/>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2"/>
                </a:lnTo>
                <a:lnTo>
                  <a:pt x="215732" y="494584"/>
                </a:lnTo>
                <a:lnTo>
                  <a:pt x="171230" y="483003"/>
                </a:lnTo>
                <a:lnTo>
                  <a:pt x="130254" y="464561"/>
                </a:lnTo>
                <a:lnTo>
                  <a:pt x="93547" y="439963"/>
                </a:lnTo>
                <a:lnTo>
                  <a:pt x="61849" y="409915"/>
                </a:lnTo>
                <a:lnTo>
                  <a:pt x="35903" y="375120"/>
                </a:lnTo>
                <a:lnTo>
                  <a:pt x="16451" y="336283"/>
                </a:lnTo>
                <a:lnTo>
                  <a:pt x="4236" y="294108"/>
                </a:lnTo>
                <a:lnTo>
                  <a:pt x="0" y="249300"/>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2770918" y="4494562"/>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4390644" y="4497324"/>
            <a:ext cx="394811" cy="374332"/>
          </a:xfrm>
          <a:custGeom>
            <a:avLst/>
            <a:gdLst/>
            <a:ahLst/>
            <a:cxnLst/>
            <a:rect l="l" t="t" r="r" b="b"/>
            <a:pathLst>
              <a:path w="526414" h="499110">
                <a:moveTo>
                  <a:pt x="0" y="249301"/>
                </a:moveTo>
                <a:lnTo>
                  <a:pt x="4240" y="204493"/>
                </a:lnTo>
                <a:lnTo>
                  <a:pt x="16466" y="162318"/>
                </a:lnTo>
                <a:lnTo>
                  <a:pt x="35931" y="123481"/>
                </a:lnTo>
                <a:lnTo>
                  <a:pt x="61890" y="88686"/>
                </a:lnTo>
                <a:lnTo>
                  <a:pt x="93599" y="58638"/>
                </a:lnTo>
                <a:lnTo>
                  <a:pt x="130311" y="34040"/>
                </a:lnTo>
                <a:lnTo>
                  <a:pt x="171281" y="15598"/>
                </a:lnTo>
                <a:lnTo>
                  <a:pt x="215765"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1"/>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2"/>
                </a:lnTo>
                <a:lnTo>
                  <a:pt x="215765" y="494584"/>
                </a:lnTo>
                <a:lnTo>
                  <a:pt x="171281" y="483003"/>
                </a:lnTo>
                <a:lnTo>
                  <a:pt x="130311" y="464561"/>
                </a:lnTo>
                <a:lnTo>
                  <a:pt x="93599" y="439963"/>
                </a:lnTo>
                <a:lnTo>
                  <a:pt x="61890" y="409915"/>
                </a:lnTo>
                <a:lnTo>
                  <a:pt x="35931" y="375120"/>
                </a:lnTo>
                <a:lnTo>
                  <a:pt x="16466" y="336283"/>
                </a:lnTo>
                <a:lnTo>
                  <a:pt x="4240" y="294108"/>
                </a:lnTo>
                <a:lnTo>
                  <a:pt x="0" y="249301"/>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4510372" y="4531615"/>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3539299" y="5383407"/>
            <a:ext cx="394811" cy="374332"/>
          </a:xfrm>
          <a:custGeom>
            <a:avLst/>
            <a:gdLst/>
            <a:ahLst/>
            <a:cxnLst/>
            <a:rect l="l" t="t" r="r" b="b"/>
            <a:pathLst>
              <a:path w="526414" h="499109">
                <a:moveTo>
                  <a:pt x="0" y="249313"/>
                </a:moveTo>
                <a:lnTo>
                  <a:pt x="4236" y="204498"/>
                </a:lnTo>
                <a:lnTo>
                  <a:pt x="16451" y="162319"/>
                </a:lnTo>
                <a:lnTo>
                  <a:pt x="35903" y="123479"/>
                </a:lnTo>
                <a:lnTo>
                  <a:pt x="61849" y="88683"/>
                </a:lnTo>
                <a:lnTo>
                  <a:pt x="93547" y="58635"/>
                </a:lnTo>
                <a:lnTo>
                  <a:pt x="130254" y="34038"/>
                </a:lnTo>
                <a:lnTo>
                  <a:pt x="171230" y="15597"/>
                </a:lnTo>
                <a:lnTo>
                  <a:pt x="215732" y="4016"/>
                </a:lnTo>
                <a:lnTo>
                  <a:pt x="263017" y="0"/>
                </a:lnTo>
                <a:lnTo>
                  <a:pt x="310301" y="4016"/>
                </a:lnTo>
                <a:lnTo>
                  <a:pt x="354803" y="15597"/>
                </a:lnTo>
                <a:lnTo>
                  <a:pt x="395779" y="34038"/>
                </a:lnTo>
                <a:lnTo>
                  <a:pt x="432486" y="58635"/>
                </a:lnTo>
                <a:lnTo>
                  <a:pt x="464184" y="88683"/>
                </a:lnTo>
                <a:lnTo>
                  <a:pt x="490130" y="123479"/>
                </a:lnTo>
                <a:lnTo>
                  <a:pt x="509582" y="162319"/>
                </a:lnTo>
                <a:lnTo>
                  <a:pt x="521797" y="204498"/>
                </a:lnTo>
                <a:lnTo>
                  <a:pt x="526034" y="249313"/>
                </a:lnTo>
                <a:lnTo>
                  <a:pt x="521797" y="294128"/>
                </a:lnTo>
                <a:lnTo>
                  <a:pt x="509582" y="336307"/>
                </a:lnTo>
                <a:lnTo>
                  <a:pt x="490130" y="375147"/>
                </a:lnTo>
                <a:lnTo>
                  <a:pt x="464184" y="409943"/>
                </a:lnTo>
                <a:lnTo>
                  <a:pt x="432486" y="439992"/>
                </a:lnTo>
                <a:lnTo>
                  <a:pt x="395779" y="464589"/>
                </a:lnTo>
                <a:lnTo>
                  <a:pt x="354803" y="483029"/>
                </a:lnTo>
                <a:lnTo>
                  <a:pt x="310301" y="494610"/>
                </a:lnTo>
                <a:lnTo>
                  <a:pt x="263017" y="498627"/>
                </a:lnTo>
                <a:lnTo>
                  <a:pt x="215732" y="494610"/>
                </a:lnTo>
                <a:lnTo>
                  <a:pt x="171230" y="483029"/>
                </a:lnTo>
                <a:lnTo>
                  <a:pt x="130254" y="464589"/>
                </a:lnTo>
                <a:lnTo>
                  <a:pt x="93547" y="439992"/>
                </a:lnTo>
                <a:lnTo>
                  <a:pt x="61849" y="409943"/>
                </a:lnTo>
                <a:lnTo>
                  <a:pt x="35903" y="375147"/>
                </a:lnTo>
                <a:lnTo>
                  <a:pt x="16451" y="336307"/>
                </a:lnTo>
                <a:lnTo>
                  <a:pt x="4236" y="294128"/>
                </a:lnTo>
                <a:lnTo>
                  <a:pt x="0" y="249313"/>
                </a:lnTo>
                <a:close/>
              </a:path>
            </a:pathLst>
          </a:custGeom>
          <a:ln w="28575">
            <a:solidFill>
              <a:srgbClr val="000000"/>
            </a:solidFill>
          </a:ln>
        </p:spPr>
        <p:txBody>
          <a:bodyPr wrap="square" lIns="0" tIns="0" rIns="0" bIns="0" rtlCol="0"/>
          <a:lstStyle/>
          <a:p>
            <a:endParaRPr sz="1350"/>
          </a:p>
        </p:txBody>
      </p:sp>
      <p:sp>
        <p:nvSpPr>
          <p:cNvPr id="9" name="object 9"/>
          <p:cNvSpPr txBox="1"/>
          <p:nvPr/>
        </p:nvSpPr>
        <p:spPr>
          <a:xfrm>
            <a:off x="3658839" y="5417896"/>
            <a:ext cx="155734"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10" name="object 10"/>
          <p:cNvSpPr/>
          <p:nvPr/>
        </p:nvSpPr>
        <p:spPr>
          <a:xfrm>
            <a:off x="3557873" y="3712179"/>
            <a:ext cx="394811" cy="374332"/>
          </a:xfrm>
          <a:custGeom>
            <a:avLst/>
            <a:gdLst/>
            <a:ahLst/>
            <a:cxnLst/>
            <a:rect l="l" t="t" r="r" b="b"/>
            <a:pathLst>
              <a:path w="526414" h="499110">
                <a:moveTo>
                  <a:pt x="0" y="249300"/>
                </a:moveTo>
                <a:lnTo>
                  <a:pt x="4240" y="204493"/>
                </a:lnTo>
                <a:lnTo>
                  <a:pt x="16466" y="162318"/>
                </a:lnTo>
                <a:lnTo>
                  <a:pt x="35931" y="123481"/>
                </a:lnTo>
                <a:lnTo>
                  <a:pt x="61890" y="88686"/>
                </a:lnTo>
                <a:lnTo>
                  <a:pt x="93599" y="58638"/>
                </a:lnTo>
                <a:lnTo>
                  <a:pt x="130311" y="34040"/>
                </a:lnTo>
                <a:lnTo>
                  <a:pt x="171281" y="15598"/>
                </a:lnTo>
                <a:lnTo>
                  <a:pt x="215765" y="4017"/>
                </a:lnTo>
                <a:lnTo>
                  <a:pt x="263017" y="0"/>
                </a:lnTo>
                <a:lnTo>
                  <a:pt x="310301" y="4017"/>
                </a:lnTo>
                <a:lnTo>
                  <a:pt x="354803" y="15598"/>
                </a:lnTo>
                <a:lnTo>
                  <a:pt x="395779" y="34040"/>
                </a:lnTo>
                <a:lnTo>
                  <a:pt x="432486" y="58638"/>
                </a:lnTo>
                <a:lnTo>
                  <a:pt x="464184" y="88686"/>
                </a:lnTo>
                <a:lnTo>
                  <a:pt x="490130" y="123481"/>
                </a:lnTo>
                <a:lnTo>
                  <a:pt x="509582" y="162318"/>
                </a:lnTo>
                <a:lnTo>
                  <a:pt x="521797" y="204493"/>
                </a:lnTo>
                <a:lnTo>
                  <a:pt x="526034" y="249300"/>
                </a:lnTo>
                <a:lnTo>
                  <a:pt x="521797" y="294108"/>
                </a:lnTo>
                <a:lnTo>
                  <a:pt x="509582" y="336283"/>
                </a:lnTo>
                <a:lnTo>
                  <a:pt x="490130" y="375120"/>
                </a:lnTo>
                <a:lnTo>
                  <a:pt x="464184" y="409915"/>
                </a:lnTo>
                <a:lnTo>
                  <a:pt x="432486" y="439963"/>
                </a:lnTo>
                <a:lnTo>
                  <a:pt x="395779" y="464561"/>
                </a:lnTo>
                <a:lnTo>
                  <a:pt x="354803" y="483003"/>
                </a:lnTo>
                <a:lnTo>
                  <a:pt x="310301" y="494584"/>
                </a:lnTo>
                <a:lnTo>
                  <a:pt x="263017" y="498601"/>
                </a:lnTo>
                <a:lnTo>
                  <a:pt x="215765" y="494584"/>
                </a:lnTo>
                <a:lnTo>
                  <a:pt x="171281" y="483003"/>
                </a:lnTo>
                <a:lnTo>
                  <a:pt x="130311" y="464561"/>
                </a:lnTo>
                <a:lnTo>
                  <a:pt x="93599" y="439963"/>
                </a:lnTo>
                <a:lnTo>
                  <a:pt x="61890" y="409915"/>
                </a:lnTo>
                <a:lnTo>
                  <a:pt x="35931" y="375120"/>
                </a:lnTo>
                <a:lnTo>
                  <a:pt x="16466" y="336283"/>
                </a:lnTo>
                <a:lnTo>
                  <a:pt x="4240" y="294108"/>
                </a:lnTo>
                <a:lnTo>
                  <a:pt x="0" y="249300"/>
                </a:lnTo>
                <a:close/>
              </a:path>
            </a:pathLst>
          </a:custGeom>
          <a:ln w="28575">
            <a:solidFill>
              <a:srgbClr val="000000"/>
            </a:solidFill>
          </a:ln>
        </p:spPr>
        <p:txBody>
          <a:bodyPr wrap="square" lIns="0" tIns="0" rIns="0" bIns="0" rtlCol="0"/>
          <a:lstStyle/>
          <a:p>
            <a:endParaRPr sz="1350"/>
          </a:p>
        </p:txBody>
      </p:sp>
      <p:sp>
        <p:nvSpPr>
          <p:cNvPr id="11" name="object 11"/>
          <p:cNvSpPr/>
          <p:nvPr/>
        </p:nvSpPr>
        <p:spPr>
          <a:xfrm>
            <a:off x="5248656" y="5358393"/>
            <a:ext cx="394811" cy="374332"/>
          </a:xfrm>
          <a:custGeom>
            <a:avLst/>
            <a:gdLst/>
            <a:ahLst/>
            <a:cxnLst/>
            <a:rect l="l" t="t" r="r" b="b"/>
            <a:pathLst>
              <a:path w="526415" h="499110">
                <a:moveTo>
                  <a:pt x="0" y="249313"/>
                </a:moveTo>
                <a:lnTo>
                  <a:pt x="4236" y="204498"/>
                </a:lnTo>
                <a:lnTo>
                  <a:pt x="16451" y="162319"/>
                </a:lnTo>
                <a:lnTo>
                  <a:pt x="35903" y="123479"/>
                </a:lnTo>
                <a:lnTo>
                  <a:pt x="61849" y="88683"/>
                </a:lnTo>
                <a:lnTo>
                  <a:pt x="93547" y="58635"/>
                </a:lnTo>
                <a:lnTo>
                  <a:pt x="130254" y="34038"/>
                </a:lnTo>
                <a:lnTo>
                  <a:pt x="171230" y="15597"/>
                </a:lnTo>
                <a:lnTo>
                  <a:pt x="215732" y="4016"/>
                </a:lnTo>
                <a:lnTo>
                  <a:pt x="263017" y="0"/>
                </a:lnTo>
                <a:lnTo>
                  <a:pt x="310301" y="4016"/>
                </a:lnTo>
                <a:lnTo>
                  <a:pt x="354803" y="15597"/>
                </a:lnTo>
                <a:lnTo>
                  <a:pt x="395779" y="34038"/>
                </a:lnTo>
                <a:lnTo>
                  <a:pt x="432486" y="58635"/>
                </a:lnTo>
                <a:lnTo>
                  <a:pt x="464184" y="88683"/>
                </a:lnTo>
                <a:lnTo>
                  <a:pt x="490130" y="123479"/>
                </a:lnTo>
                <a:lnTo>
                  <a:pt x="509582" y="162319"/>
                </a:lnTo>
                <a:lnTo>
                  <a:pt x="521797" y="204498"/>
                </a:lnTo>
                <a:lnTo>
                  <a:pt x="526034" y="249313"/>
                </a:lnTo>
                <a:lnTo>
                  <a:pt x="521797" y="294128"/>
                </a:lnTo>
                <a:lnTo>
                  <a:pt x="509582" y="336307"/>
                </a:lnTo>
                <a:lnTo>
                  <a:pt x="490130" y="375147"/>
                </a:lnTo>
                <a:lnTo>
                  <a:pt x="464184" y="409943"/>
                </a:lnTo>
                <a:lnTo>
                  <a:pt x="432486" y="439992"/>
                </a:lnTo>
                <a:lnTo>
                  <a:pt x="395779" y="464589"/>
                </a:lnTo>
                <a:lnTo>
                  <a:pt x="354803" y="483029"/>
                </a:lnTo>
                <a:lnTo>
                  <a:pt x="310301" y="494610"/>
                </a:lnTo>
                <a:lnTo>
                  <a:pt x="263017" y="498627"/>
                </a:lnTo>
                <a:lnTo>
                  <a:pt x="215732" y="494610"/>
                </a:lnTo>
                <a:lnTo>
                  <a:pt x="171230" y="483029"/>
                </a:lnTo>
                <a:lnTo>
                  <a:pt x="130254" y="464589"/>
                </a:lnTo>
                <a:lnTo>
                  <a:pt x="93547" y="439992"/>
                </a:lnTo>
                <a:lnTo>
                  <a:pt x="61849" y="409943"/>
                </a:lnTo>
                <a:lnTo>
                  <a:pt x="35903" y="375147"/>
                </a:lnTo>
                <a:lnTo>
                  <a:pt x="16451" y="336307"/>
                </a:lnTo>
                <a:lnTo>
                  <a:pt x="4236" y="294128"/>
                </a:lnTo>
                <a:lnTo>
                  <a:pt x="0" y="249313"/>
                </a:lnTo>
                <a:close/>
              </a:path>
            </a:pathLst>
          </a:custGeom>
          <a:ln w="28575">
            <a:solidFill>
              <a:srgbClr val="000000"/>
            </a:solidFill>
          </a:ln>
        </p:spPr>
        <p:txBody>
          <a:bodyPr wrap="square" lIns="0" tIns="0" rIns="0" bIns="0" rtlCol="0"/>
          <a:lstStyle/>
          <a:p>
            <a:endParaRPr sz="1350"/>
          </a:p>
        </p:txBody>
      </p:sp>
      <p:sp>
        <p:nvSpPr>
          <p:cNvPr id="12" name="object 12"/>
          <p:cNvSpPr txBox="1"/>
          <p:nvPr/>
        </p:nvSpPr>
        <p:spPr>
          <a:xfrm>
            <a:off x="5368289" y="5392979"/>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3" name="object 13"/>
          <p:cNvSpPr/>
          <p:nvPr/>
        </p:nvSpPr>
        <p:spPr>
          <a:xfrm>
            <a:off x="5202651" y="3709226"/>
            <a:ext cx="394811" cy="374332"/>
          </a:xfrm>
          <a:custGeom>
            <a:avLst/>
            <a:gdLst/>
            <a:ahLst/>
            <a:cxnLst/>
            <a:rect l="l" t="t" r="r" b="b"/>
            <a:pathLst>
              <a:path w="526415" h="499110">
                <a:moveTo>
                  <a:pt x="0" y="249301"/>
                </a:moveTo>
                <a:lnTo>
                  <a:pt x="4236" y="204493"/>
                </a:lnTo>
                <a:lnTo>
                  <a:pt x="16451" y="162318"/>
                </a:lnTo>
                <a:lnTo>
                  <a:pt x="35903" y="123481"/>
                </a:lnTo>
                <a:lnTo>
                  <a:pt x="61849" y="88686"/>
                </a:lnTo>
                <a:lnTo>
                  <a:pt x="93547" y="58638"/>
                </a:lnTo>
                <a:lnTo>
                  <a:pt x="130254" y="34040"/>
                </a:lnTo>
                <a:lnTo>
                  <a:pt x="171230" y="15598"/>
                </a:lnTo>
                <a:lnTo>
                  <a:pt x="215732" y="4017"/>
                </a:lnTo>
                <a:lnTo>
                  <a:pt x="263016" y="0"/>
                </a:lnTo>
                <a:lnTo>
                  <a:pt x="310268" y="4017"/>
                </a:lnTo>
                <a:lnTo>
                  <a:pt x="354752" y="15598"/>
                </a:lnTo>
                <a:lnTo>
                  <a:pt x="395722" y="34040"/>
                </a:lnTo>
                <a:lnTo>
                  <a:pt x="432434" y="58638"/>
                </a:lnTo>
                <a:lnTo>
                  <a:pt x="464143" y="88686"/>
                </a:lnTo>
                <a:lnTo>
                  <a:pt x="490102" y="123481"/>
                </a:lnTo>
                <a:lnTo>
                  <a:pt x="509567" y="162318"/>
                </a:lnTo>
                <a:lnTo>
                  <a:pt x="521793" y="204493"/>
                </a:lnTo>
                <a:lnTo>
                  <a:pt x="526033" y="249301"/>
                </a:lnTo>
                <a:lnTo>
                  <a:pt x="521793" y="294108"/>
                </a:lnTo>
                <a:lnTo>
                  <a:pt x="509567" y="336283"/>
                </a:lnTo>
                <a:lnTo>
                  <a:pt x="490102" y="375120"/>
                </a:lnTo>
                <a:lnTo>
                  <a:pt x="464143" y="409915"/>
                </a:lnTo>
                <a:lnTo>
                  <a:pt x="432434" y="439963"/>
                </a:lnTo>
                <a:lnTo>
                  <a:pt x="395722" y="464561"/>
                </a:lnTo>
                <a:lnTo>
                  <a:pt x="354752" y="483003"/>
                </a:lnTo>
                <a:lnTo>
                  <a:pt x="310268" y="494584"/>
                </a:lnTo>
                <a:lnTo>
                  <a:pt x="263016" y="498602"/>
                </a:lnTo>
                <a:lnTo>
                  <a:pt x="215732" y="494584"/>
                </a:lnTo>
                <a:lnTo>
                  <a:pt x="171230" y="483003"/>
                </a:lnTo>
                <a:lnTo>
                  <a:pt x="130254" y="464561"/>
                </a:lnTo>
                <a:lnTo>
                  <a:pt x="93547" y="439963"/>
                </a:lnTo>
                <a:lnTo>
                  <a:pt x="61849" y="409915"/>
                </a:lnTo>
                <a:lnTo>
                  <a:pt x="35903" y="375120"/>
                </a:lnTo>
                <a:lnTo>
                  <a:pt x="16451" y="336283"/>
                </a:lnTo>
                <a:lnTo>
                  <a:pt x="4236" y="294108"/>
                </a:lnTo>
                <a:lnTo>
                  <a:pt x="0" y="249301"/>
                </a:lnTo>
                <a:close/>
              </a:path>
            </a:pathLst>
          </a:custGeom>
          <a:ln w="28575">
            <a:solidFill>
              <a:srgbClr val="000000"/>
            </a:solidFill>
          </a:ln>
        </p:spPr>
        <p:txBody>
          <a:bodyPr wrap="square" lIns="0" tIns="0" rIns="0" bIns="0" rtlCol="0"/>
          <a:lstStyle/>
          <a:p>
            <a:endParaRPr sz="1350"/>
          </a:p>
        </p:txBody>
      </p:sp>
      <p:sp>
        <p:nvSpPr>
          <p:cNvPr id="14" name="object 14"/>
          <p:cNvSpPr txBox="1"/>
          <p:nvPr/>
        </p:nvSpPr>
        <p:spPr>
          <a:xfrm>
            <a:off x="3677317" y="3746374"/>
            <a:ext cx="1800701" cy="286617"/>
          </a:xfrm>
          <a:prstGeom prst="rect">
            <a:avLst/>
          </a:prstGeom>
        </p:spPr>
        <p:txBody>
          <a:bodyPr vert="horz" wrap="square" lIns="0" tIns="9525" rIns="0" bIns="0" rtlCol="0">
            <a:spAutoFit/>
          </a:bodyPr>
          <a:lstStyle/>
          <a:p>
            <a:pPr marL="9525">
              <a:spcBef>
                <a:spcPts val="75"/>
              </a:spcBef>
              <a:tabLst>
                <a:tab pos="1654493" algn="l"/>
              </a:tabLst>
            </a:pPr>
            <a:r>
              <a:rPr b="1" dirty="0">
                <a:latin typeface="微軟正黑體"/>
                <a:cs typeface="微軟正黑體"/>
              </a:rPr>
              <a:t>4	</a:t>
            </a:r>
            <a:r>
              <a:rPr sz="2700" b="1" baseline="1157" dirty="0">
                <a:latin typeface="微軟正黑體"/>
                <a:cs typeface="微軟正黑體"/>
              </a:rPr>
              <a:t>6</a:t>
            </a:r>
            <a:endParaRPr sz="2700" baseline="1157">
              <a:latin typeface="微軟正黑體"/>
              <a:cs typeface="微軟正黑體"/>
            </a:endParaRPr>
          </a:p>
        </p:txBody>
      </p:sp>
      <p:sp>
        <p:nvSpPr>
          <p:cNvPr id="15" name="object 15"/>
          <p:cNvSpPr/>
          <p:nvPr/>
        </p:nvSpPr>
        <p:spPr>
          <a:xfrm>
            <a:off x="3024759" y="4031361"/>
            <a:ext cx="591026" cy="494824"/>
          </a:xfrm>
          <a:custGeom>
            <a:avLst/>
            <a:gdLst/>
            <a:ahLst/>
            <a:cxnLst/>
            <a:rect l="l" t="t" r="r" b="b"/>
            <a:pathLst>
              <a:path w="788035" h="659764">
                <a:moveTo>
                  <a:pt x="629252" y="107159"/>
                </a:moveTo>
                <a:lnTo>
                  <a:pt x="0" y="630046"/>
                </a:lnTo>
                <a:lnTo>
                  <a:pt x="24384" y="659383"/>
                </a:lnTo>
                <a:lnTo>
                  <a:pt x="653572" y="136424"/>
                </a:lnTo>
                <a:lnTo>
                  <a:pt x="629252" y="107159"/>
                </a:lnTo>
                <a:close/>
              </a:path>
              <a:path w="788035" h="659764">
                <a:moveTo>
                  <a:pt x="746223" y="94995"/>
                </a:moveTo>
                <a:lnTo>
                  <a:pt x="643889" y="94995"/>
                </a:lnTo>
                <a:lnTo>
                  <a:pt x="668274" y="124206"/>
                </a:lnTo>
                <a:lnTo>
                  <a:pt x="653572" y="136424"/>
                </a:lnTo>
                <a:lnTo>
                  <a:pt x="702310" y="195071"/>
                </a:lnTo>
                <a:lnTo>
                  <a:pt x="746223" y="94995"/>
                </a:lnTo>
                <a:close/>
              </a:path>
              <a:path w="788035" h="659764">
                <a:moveTo>
                  <a:pt x="643889" y="94995"/>
                </a:moveTo>
                <a:lnTo>
                  <a:pt x="629252" y="107159"/>
                </a:lnTo>
                <a:lnTo>
                  <a:pt x="653572" y="136424"/>
                </a:lnTo>
                <a:lnTo>
                  <a:pt x="668274" y="124206"/>
                </a:lnTo>
                <a:lnTo>
                  <a:pt x="643889" y="94995"/>
                </a:lnTo>
                <a:close/>
              </a:path>
              <a:path w="788035" h="659764">
                <a:moveTo>
                  <a:pt x="787908" y="0"/>
                </a:moveTo>
                <a:lnTo>
                  <a:pt x="580516" y="48513"/>
                </a:lnTo>
                <a:lnTo>
                  <a:pt x="629252" y="107159"/>
                </a:lnTo>
                <a:lnTo>
                  <a:pt x="643889" y="94995"/>
                </a:lnTo>
                <a:lnTo>
                  <a:pt x="746223" y="94995"/>
                </a:lnTo>
                <a:lnTo>
                  <a:pt x="787908" y="0"/>
                </a:lnTo>
                <a:close/>
              </a:path>
            </a:pathLst>
          </a:custGeom>
          <a:solidFill>
            <a:srgbClr val="000000"/>
          </a:solidFill>
        </p:spPr>
        <p:txBody>
          <a:bodyPr wrap="square" lIns="0" tIns="0" rIns="0" bIns="0" rtlCol="0"/>
          <a:lstStyle/>
          <a:p>
            <a:endParaRPr sz="1350"/>
          </a:p>
        </p:txBody>
      </p:sp>
      <p:sp>
        <p:nvSpPr>
          <p:cNvPr id="16" name="object 16"/>
          <p:cNvSpPr/>
          <p:nvPr/>
        </p:nvSpPr>
        <p:spPr>
          <a:xfrm>
            <a:off x="3977259" y="5026247"/>
            <a:ext cx="112775" cy="122720"/>
          </a:xfrm>
          <a:prstGeom prst="rect">
            <a:avLst/>
          </a:prstGeom>
          <a:blipFill>
            <a:blip r:embed="rId2" cstate="print"/>
            <a:stretch>
              <a:fillRect/>
            </a:stretch>
          </a:blipFill>
        </p:spPr>
        <p:txBody>
          <a:bodyPr wrap="square" lIns="0" tIns="0" rIns="0" bIns="0" rtlCol="0"/>
          <a:lstStyle/>
          <a:p>
            <a:endParaRPr sz="1350"/>
          </a:p>
        </p:txBody>
      </p:sp>
      <p:sp>
        <p:nvSpPr>
          <p:cNvPr id="17" name="object 17"/>
          <p:cNvSpPr/>
          <p:nvPr/>
        </p:nvSpPr>
        <p:spPr>
          <a:xfrm>
            <a:off x="3091243" y="4608766"/>
            <a:ext cx="1299686" cy="142875"/>
          </a:xfrm>
          <a:custGeom>
            <a:avLst/>
            <a:gdLst/>
            <a:ahLst/>
            <a:cxnLst/>
            <a:rect l="l" t="t" r="r" b="b"/>
            <a:pathLst>
              <a:path w="1732914" h="190500">
                <a:moveTo>
                  <a:pt x="1544827" y="0"/>
                </a:moveTo>
                <a:lnTo>
                  <a:pt x="1542691" y="76289"/>
                </a:lnTo>
                <a:lnTo>
                  <a:pt x="1561718" y="76834"/>
                </a:lnTo>
                <a:lnTo>
                  <a:pt x="1560702" y="114807"/>
                </a:lnTo>
                <a:lnTo>
                  <a:pt x="1541613" y="114807"/>
                </a:lnTo>
                <a:lnTo>
                  <a:pt x="1539493" y="190500"/>
                </a:lnTo>
                <a:lnTo>
                  <a:pt x="1702226" y="114807"/>
                </a:lnTo>
                <a:lnTo>
                  <a:pt x="1560702" y="114807"/>
                </a:lnTo>
                <a:lnTo>
                  <a:pt x="1541628" y="114263"/>
                </a:lnTo>
                <a:lnTo>
                  <a:pt x="1703397" y="114263"/>
                </a:lnTo>
                <a:lnTo>
                  <a:pt x="1732533" y="100710"/>
                </a:lnTo>
                <a:lnTo>
                  <a:pt x="1544827" y="0"/>
                </a:lnTo>
                <a:close/>
              </a:path>
              <a:path w="1732914" h="190500">
                <a:moveTo>
                  <a:pt x="1542691" y="76289"/>
                </a:moveTo>
                <a:lnTo>
                  <a:pt x="1541628" y="114263"/>
                </a:lnTo>
                <a:lnTo>
                  <a:pt x="1560702" y="114807"/>
                </a:lnTo>
                <a:lnTo>
                  <a:pt x="1561718" y="76834"/>
                </a:lnTo>
                <a:lnTo>
                  <a:pt x="1542691" y="76289"/>
                </a:lnTo>
                <a:close/>
              </a:path>
              <a:path w="1732914" h="190500">
                <a:moveTo>
                  <a:pt x="1142" y="32130"/>
                </a:moveTo>
                <a:lnTo>
                  <a:pt x="0" y="70230"/>
                </a:lnTo>
                <a:lnTo>
                  <a:pt x="1541628" y="114263"/>
                </a:lnTo>
                <a:lnTo>
                  <a:pt x="1542691" y="76289"/>
                </a:lnTo>
                <a:lnTo>
                  <a:pt x="1142" y="32130"/>
                </a:lnTo>
                <a:close/>
              </a:path>
            </a:pathLst>
          </a:custGeom>
          <a:solidFill>
            <a:srgbClr val="000000"/>
          </a:solidFill>
        </p:spPr>
        <p:txBody>
          <a:bodyPr wrap="square" lIns="0" tIns="0" rIns="0" bIns="0" rtlCol="0"/>
          <a:lstStyle/>
          <a:p>
            <a:endParaRPr sz="1350"/>
          </a:p>
        </p:txBody>
      </p:sp>
      <p:sp>
        <p:nvSpPr>
          <p:cNvPr id="18" name="object 18"/>
          <p:cNvSpPr/>
          <p:nvPr/>
        </p:nvSpPr>
        <p:spPr>
          <a:xfrm>
            <a:off x="3023044" y="4770025"/>
            <a:ext cx="574358" cy="668179"/>
          </a:xfrm>
          <a:custGeom>
            <a:avLst/>
            <a:gdLst/>
            <a:ahLst/>
            <a:cxnLst/>
            <a:rect l="l" t="t" r="r" b="b"/>
            <a:pathLst>
              <a:path w="765810" h="890904">
                <a:moveTo>
                  <a:pt x="627163" y="758406"/>
                </a:moveTo>
                <a:lnTo>
                  <a:pt x="569213" y="807948"/>
                </a:lnTo>
                <a:lnTo>
                  <a:pt x="765428" y="890866"/>
                </a:lnTo>
                <a:lnTo>
                  <a:pt x="736078" y="772922"/>
                </a:lnTo>
                <a:lnTo>
                  <a:pt x="639572" y="772922"/>
                </a:lnTo>
                <a:lnTo>
                  <a:pt x="627163" y="758406"/>
                </a:lnTo>
                <a:close/>
              </a:path>
              <a:path w="765810" h="890904">
                <a:moveTo>
                  <a:pt x="656124" y="733647"/>
                </a:moveTo>
                <a:lnTo>
                  <a:pt x="627163" y="758406"/>
                </a:lnTo>
                <a:lnTo>
                  <a:pt x="639572" y="772922"/>
                </a:lnTo>
                <a:lnTo>
                  <a:pt x="668527" y="748157"/>
                </a:lnTo>
                <a:lnTo>
                  <a:pt x="656124" y="733647"/>
                </a:lnTo>
                <a:close/>
              </a:path>
              <a:path w="765810" h="890904">
                <a:moveTo>
                  <a:pt x="713994" y="684174"/>
                </a:moveTo>
                <a:lnTo>
                  <a:pt x="656124" y="733647"/>
                </a:lnTo>
                <a:lnTo>
                  <a:pt x="668527" y="748157"/>
                </a:lnTo>
                <a:lnTo>
                  <a:pt x="639572" y="772922"/>
                </a:lnTo>
                <a:lnTo>
                  <a:pt x="736078" y="772922"/>
                </a:lnTo>
                <a:lnTo>
                  <a:pt x="713994" y="684174"/>
                </a:lnTo>
                <a:close/>
              </a:path>
              <a:path w="765810" h="890904">
                <a:moveTo>
                  <a:pt x="28956" y="0"/>
                </a:moveTo>
                <a:lnTo>
                  <a:pt x="0" y="24765"/>
                </a:lnTo>
                <a:lnTo>
                  <a:pt x="627163" y="758406"/>
                </a:lnTo>
                <a:lnTo>
                  <a:pt x="656124" y="733647"/>
                </a:lnTo>
                <a:lnTo>
                  <a:pt x="28956" y="0"/>
                </a:lnTo>
                <a:close/>
              </a:path>
            </a:pathLst>
          </a:custGeom>
          <a:solidFill>
            <a:srgbClr val="000000"/>
          </a:solidFill>
        </p:spPr>
        <p:txBody>
          <a:bodyPr wrap="square" lIns="0" tIns="0" rIns="0" bIns="0" rtlCol="0"/>
          <a:lstStyle/>
          <a:p>
            <a:endParaRPr sz="1350"/>
          </a:p>
        </p:txBody>
      </p:sp>
      <p:sp>
        <p:nvSpPr>
          <p:cNvPr id="19" name="object 19"/>
          <p:cNvSpPr/>
          <p:nvPr/>
        </p:nvSpPr>
        <p:spPr>
          <a:xfrm>
            <a:off x="3876008" y="4806886"/>
            <a:ext cx="582930" cy="631508"/>
          </a:xfrm>
          <a:custGeom>
            <a:avLst/>
            <a:gdLst/>
            <a:ahLst/>
            <a:cxnLst/>
            <a:rect l="l" t="t" r="r" b="b"/>
            <a:pathLst>
              <a:path w="777239" h="842010">
                <a:moveTo>
                  <a:pt x="59054" y="637057"/>
                </a:moveTo>
                <a:lnTo>
                  <a:pt x="0" y="841717"/>
                </a:lnTo>
                <a:lnTo>
                  <a:pt x="199136" y="766089"/>
                </a:lnTo>
                <a:lnTo>
                  <a:pt x="158325" y="728497"/>
                </a:lnTo>
                <a:lnTo>
                  <a:pt x="130175" y="728497"/>
                </a:lnTo>
                <a:lnTo>
                  <a:pt x="102235" y="702678"/>
                </a:lnTo>
                <a:lnTo>
                  <a:pt x="115112" y="688693"/>
                </a:lnTo>
                <a:lnTo>
                  <a:pt x="59054" y="637057"/>
                </a:lnTo>
                <a:close/>
              </a:path>
              <a:path w="777239" h="842010">
                <a:moveTo>
                  <a:pt x="115112" y="688693"/>
                </a:moveTo>
                <a:lnTo>
                  <a:pt x="102235" y="702678"/>
                </a:lnTo>
                <a:lnTo>
                  <a:pt x="130175" y="728497"/>
                </a:lnTo>
                <a:lnTo>
                  <a:pt x="143093" y="714467"/>
                </a:lnTo>
                <a:lnTo>
                  <a:pt x="115112" y="688693"/>
                </a:lnTo>
                <a:close/>
              </a:path>
              <a:path w="777239" h="842010">
                <a:moveTo>
                  <a:pt x="143093" y="714467"/>
                </a:moveTo>
                <a:lnTo>
                  <a:pt x="130175" y="728497"/>
                </a:lnTo>
                <a:lnTo>
                  <a:pt x="158325" y="728497"/>
                </a:lnTo>
                <a:lnTo>
                  <a:pt x="143093" y="714467"/>
                </a:lnTo>
                <a:close/>
              </a:path>
              <a:path w="777239" h="842010">
                <a:moveTo>
                  <a:pt x="749300" y="0"/>
                </a:moveTo>
                <a:lnTo>
                  <a:pt x="115112" y="688693"/>
                </a:lnTo>
                <a:lnTo>
                  <a:pt x="143093" y="714467"/>
                </a:lnTo>
                <a:lnTo>
                  <a:pt x="777239" y="25781"/>
                </a:lnTo>
                <a:lnTo>
                  <a:pt x="749300" y="0"/>
                </a:lnTo>
                <a:close/>
              </a:path>
            </a:pathLst>
          </a:custGeom>
          <a:solidFill>
            <a:srgbClr val="000000"/>
          </a:solidFill>
        </p:spPr>
        <p:txBody>
          <a:bodyPr wrap="square" lIns="0" tIns="0" rIns="0" bIns="0" rtlCol="0"/>
          <a:lstStyle/>
          <a:p>
            <a:endParaRPr sz="1350"/>
          </a:p>
        </p:txBody>
      </p:sp>
      <p:sp>
        <p:nvSpPr>
          <p:cNvPr id="20" name="object 20"/>
          <p:cNvSpPr/>
          <p:nvPr/>
        </p:nvSpPr>
        <p:spPr>
          <a:xfrm>
            <a:off x="3923347" y="4871276"/>
            <a:ext cx="664845" cy="709136"/>
          </a:xfrm>
          <a:custGeom>
            <a:avLst/>
            <a:gdLst/>
            <a:ahLst/>
            <a:cxnLst/>
            <a:rect l="l" t="t" r="r" b="b"/>
            <a:pathLst>
              <a:path w="886460" h="945514">
                <a:moveTo>
                  <a:pt x="741999" y="126053"/>
                </a:moveTo>
                <a:lnTo>
                  <a:pt x="0" y="919137"/>
                </a:lnTo>
                <a:lnTo>
                  <a:pt x="27940" y="945172"/>
                </a:lnTo>
                <a:lnTo>
                  <a:pt x="769813" y="152089"/>
                </a:lnTo>
                <a:lnTo>
                  <a:pt x="741999" y="126053"/>
                </a:lnTo>
                <a:close/>
              </a:path>
              <a:path w="886460" h="945514">
                <a:moveTo>
                  <a:pt x="852813" y="112140"/>
                </a:moveTo>
                <a:lnTo>
                  <a:pt x="755015" y="112140"/>
                </a:lnTo>
                <a:lnTo>
                  <a:pt x="782828" y="138175"/>
                </a:lnTo>
                <a:lnTo>
                  <a:pt x="769813" y="152089"/>
                </a:lnTo>
                <a:lnTo>
                  <a:pt x="825500" y="204215"/>
                </a:lnTo>
                <a:lnTo>
                  <a:pt x="852813" y="112140"/>
                </a:lnTo>
                <a:close/>
              </a:path>
              <a:path w="886460" h="945514">
                <a:moveTo>
                  <a:pt x="755015" y="112140"/>
                </a:moveTo>
                <a:lnTo>
                  <a:pt x="741999" y="126053"/>
                </a:lnTo>
                <a:lnTo>
                  <a:pt x="769813" y="152089"/>
                </a:lnTo>
                <a:lnTo>
                  <a:pt x="782828" y="138175"/>
                </a:lnTo>
                <a:lnTo>
                  <a:pt x="755015" y="112140"/>
                </a:lnTo>
                <a:close/>
              </a:path>
              <a:path w="886460" h="945514">
                <a:moveTo>
                  <a:pt x="886079" y="0"/>
                </a:moveTo>
                <a:lnTo>
                  <a:pt x="686435" y="74040"/>
                </a:lnTo>
                <a:lnTo>
                  <a:pt x="741999" y="126053"/>
                </a:lnTo>
                <a:lnTo>
                  <a:pt x="755015" y="112140"/>
                </a:lnTo>
                <a:lnTo>
                  <a:pt x="852813" y="112140"/>
                </a:lnTo>
                <a:lnTo>
                  <a:pt x="886079" y="0"/>
                </a:lnTo>
                <a:close/>
              </a:path>
            </a:pathLst>
          </a:custGeom>
          <a:solidFill>
            <a:srgbClr val="000000"/>
          </a:solidFill>
        </p:spPr>
        <p:txBody>
          <a:bodyPr wrap="square" lIns="0" tIns="0" rIns="0" bIns="0" rtlCol="0"/>
          <a:lstStyle/>
          <a:p>
            <a:endParaRPr sz="1350"/>
          </a:p>
        </p:txBody>
      </p:sp>
      <p:sp>
        <p:nvSpPr>
          <p:cNvPr id="21" name="object 21"/>
          <p:cNvSpPr/>
          <p:nvPr/>
        </p:nvSpPr>
        <p:spPr>
          <a:xfrm>
            <a:off x="3884866" y="4020978"/>
            <a:ext cx="563880" cy="531495"/>
          </a:xfrm>
          <a:custGeom>
            <a:avLst/>
            <a:gdLst/>
            <a:ahLst/>
            <a:cxnLst/>
            <a:rect l="l" t="t" r="r" b="b"/>
            <a:pathLst>
              <a:path w="751839" h="708660">
                <a:moveTo>
                  <a:pt x="599657" y="591471"/>
                </a:moveTo>
                <a:lnTo>
                  <a:pt x="547369" y="647065"/>
                </a:lnTo>
                <a:lnTo>
                  <a:pt x="751458" y="708152"/>
                </a:lnTo>
                <a:lnTo>
                  <a:pt x="713337" y="604520"/>
                </a:lnTo>
                <a:lnTo>
                  <a:pt x="613537" y="604520"/>
                </a:lnTo>
                <a:lnTo>
                  <a:pt x="599657" y="591471"/>
                </a:lnTo>
                <a:close/>
              </a:path>
              <a:path w="751839" h="708660">
                <a:moveTo>
                  <a:pt x="625695" y="563787"/>
                </a:moveTo>
                <a:lnTo>
                  <a:pt x="599657" y="591471"/>
                </a:lnTo>
                <a:lnTo>
                  <a:pt x="613537" y="604520"/>
                </a:lnTo>
                <a:lnTo>
                  <a:pt x="639572" y="576834"/>
                </a:lnTo>
                <a:lnTo>
                  <a:pt x="625695" y="563787"/>
                </a:lnTo>
                <a:close/>
              </a:path>
              <a:path w="751839" h="708660">
                <a:moveTo>
                  <a:pt x="677926" y="508254"/>
                </a:moveTo>
                <a:lnTo>
                  <a:pt x="625695" y="563787"/>
                </a:lnTo>
                <a:lnTo>
                  <a:pt x="639572" y="576834"/>
                </a:lnTo>
                <a:lnTo>
                  <a:pt x="613537" y="604520"/>
                </a:lnTo>
                <a:lnTo>
                  <a:pt x="713337" y="604520"/>
                </a:lnTo>
                <a:lnTo>
                  <a:pt x="677926" y="508254"/>
                </a:lnTo>
                <a:close/>
              </a:path>
              <a:path w="751839" h="708660">
                <a:moveTo>
                  <a:pt x="26035" y="0"/>
                </a:moveTo>
                <a:lnTo>
                  <a:pt x="0" y="27686"/>
                </a:lnTo>
                <a:lnTo>
                  <a:pt x="599657" y="591471"/>
                </a:lnTo>
                <a:lnTo>
                  <a:pt x="625695" y="563787"/>
                </a:lnTo>
                <a:lnTo>
                  <a:pt x="26035" y="0"/>
                </a:lnTo>
                <a:close/>
              </a:path>
            </a:pathLst>
          </a:custGeom>
          <a:solidFill>
            <a:srgbClr val="000000"/>
          </a:solidFill>
        </p:spPr>
        <p:txBody>
          <a:bodyPr wrap="square" lIns="0" tIns="0" rIns="0" bIns="0" rtlCol="0"/>
          <a:lstStyle/>
          <a:p>
            <a:endParaRPr sz="1350"/>
          </a:p>
        </p:txBody>
      </p:sp>
      <p:sp>
        <p:nvSpPr>
          <p:cNvPr id="22" name="object 22"/>
          <p:cNvSpPr/>
          <p:nvPr/>
        </p:nvSpPr>
        <p:spPr>
          <a:xfrm>
            <a:off x="5333619" y="4083176"/>
            <a:ext cx="142875" cy="1275873"/>
          </a:xfrm>
          <a:custGeom>
            <a:avLst/>
            <a:gdLst/>
            <a:ahLst/>
            <a:cxnLst/>
            <a:rect l="l" t="t" r="r" b="b"/>
            <a:pathLst>
              <a:path w="190500" h="1701164">
                <a:moveTo>
                  <a:pt x="114224" y="189687"/>
                </a:moveTo>
                <a:lnTo>
                  <a:pt x="76123" y="191059"/>
                </a:lnTo>
                <a:lnTo>
                  <a:pt x="130682" y="1700974"/>
                </a:lnTo>
                <a:lnTo>
                  <a:pt x="168782" y="1699602"/>
                </a:lnTo>
                <a:lnTo>
                  <a:pt x="114224" y="189687"/>
                </a:lnTo>
                <a:close/>
              </a:path>
              <a:path w="190500" h="1701164">
                <a:moveTo>
                  <a:pt x="88391" y="0"/>
                </a:moveTo>
                <a:lnTo>
                  <a:pt x="0" y="193801"/>
                </a:lnTo>
                <a:lnTo>
                  <a:pt x="76123" y="191059"/>
                </a:lnTo>
                <a:lnTo>
                  <a:pt x="75437" y="172084"/>
                </a:lnTo>
                <a:lnTo>
                  <a:pt x="113537" y="170687"/>
                </a:lnTo>
                <a:lnTo>
                  <a:pt x="181505" y="170687"/>
                </a:lnTo>
                <a:lnTo>
                  <a:pt x="88391" y="0"/>
                </a:lnTo>
                <a:close/>
              </a:path>
              <a:path w="190500" h="1701164">
                <a:moveTo>
                  <a:pt x="113537" y="170687"/>
                </a:moveTo>
                <a:lnTo>
                  <a:pt x="75437" y="172084"/>
                </a:lnTo>
                <a:lnTo>
                  <a:pt x="76123" y="191059"/>
                </a:lnTo>
                <a:lnTo>
                  <a:pt x="114224" y="189687"/>
                </a:lnTo>
                <a:lnTo>
                  <a:pt x="113537" y="170687"/>
                </a:lnTo>
                <a:close/>
              </a:path>
              <a:path w="190500" h="1701164">
                <a:moveTo>
                  <a:pt x="181505" y="170687"/>
                </a:moveTo>
                <a:lnTo>
                  <a:pt x="113537" y="170687"/>
                </a:lnTo>
                <a:lnTo>
                  <a:pt x="114224" y="189687"/>
                </a:lnTo>
                <a:lnTo>
                  <a:pt x="190373" y="186944"/>
                </a:lnTo>
                <a:lnTo>
                  <a:pt x="181505" y="170687"/>
                </a:lnTo>
                <a:close/>
              </a:path>
            </a:pathLst>
          </a:custGeom>
          <a:solidFill>
            <a:srgbClr val="000000"/>
          </a:solidFill>
        </p:spPr>
        <p:txBody>
          <a:bodyPr wrap="square" lIns="0" tIns="0" rIns="0" bIns="0" rtlCol="0"/>
          <a:lstStyle/>
          <a:p>
            <a:endParaRPr sz="1350"/>
          </a:p>
        </p:txBody>
      </p:sp>
      <p:sp>
        <p:nvSpPr>
          <p:cNvPr id="23" name="object 23"/>
          <p:cNvSpPr/>
          <p:nvPr/>
        </p:nvSpPr>
        <p:spPr>
          <a:xfrm>
            <a:off x="3952399" y="3827430"/>
            <a:ext cx="1250633" cy="142875"/>
          </a:xfrm>
          <a:custGeom>
            <a:avLst/>
            <a:gdLst/>
            <a:ahLst/>
            <a:cxnLst/>
            <a:rect l="l" t="t" r="r" b="b"/>
            <a:pathLst>
              <a:path w="1667509" h="190500">
                <a:moveTo>
                  <a:pt x="190246" y="0"/>
                </a:moveTo>
                <a:lnTo>
                  <a:pt x="0" y="95630"/>
                </a:lnTo>
                <a:lnTo>
                  <a:pt x="190754" y="190499"/>
                </a:lnTo>
                <a:lnTo>
                  <a:pt x="190550" y="114299"/>
                </a:lnTo>
                <a:lnTo>
                  <a:pt x="171450" y="114299"/>
                </a:lnTo>
                <a:lnTo>
                  <a:pt x="171450" y="76199"/>
                </a:lnTo>
                <a:lnTo>
                  <a:pt x="190449" y="76154"/>
                </a:lnTo>
                <a:lnTo>
                  <a:pt x="190246" y="0"/>
                </a:lnTo>
                <a:close/>
              </a:path>
              <a:path w="1667509" h="190500">
                <a:moveTo>
                  <a:pt x="190449" y="76154"/>
                </a:moveTo>
                <a:lnTo>
                  <a:pt x="171450" y="76199"/>
                </a:lnTo>
                <a:lnTo>
                  <a:pt x="171450" y="114299"/>
                </a:lnTo>
                <a:lnTo>
                  <a:pt x="190550" y="114254"/>
                </a:lnTo>
                <a:lnTo>
                  <a:pt x="190449" y="76154"/>
                </a:lnTo>
                <a:close/>
              </a:path>
              <a:path w="1667509" h="190500">
                <a:moveTo>
                  <a:pt x="190550" y="114254"/>
                </a:moveTo>
                <a:lnTo>
                  <a:pt x="171450" y="114299"/>
                </a:lnTo>
                <a:lnTo>
                  <a:pt x="190550" y="114299"/>
                </a:lnTo>
                <a:close/>
              </a:path>
              <a:path w="1667509" h="190500">
                <a:moveTo>
                  <a:pt x="1667002" y="72643"/>
                </a:moveTo>
                <a:lnTo>
                  <a:pt x="190449" y="76154"/>
                </a:lnTo>
                <a:lnTo>
                  <a:pt x="190550" y="114254"/>
                </a:lnTo>
                <a:lnTo>
                  <a:pt x="1667002" y="110743"/>
                </a:lnTo>
                <a:lnTo>
                  <a:pt x="1667002" y="72643"/>
                </a:lnTo>
                <a:close/>
              </a:path>
            </a:pathLst>
          </a:custGeom>
          <a:solidFill>
            <a:srgbClr val="000000"/>
          </a:solidFill>
        </p:spPr>
        <p:txBody>
          <a:bodyPr wrap="square" lIns="0" tIns="0" rIns="0" bIns="0" rtlCol="0"/>
          <a:lstStyle/>
          <a:p>
            <a:endParaRPr sz="1350"/>
          </a:p>
        </p:txBody>
      </p:sp>
      <p:sp>
        <p:nvSpPr>
          <p:cNvPr id="24" name="object 24"/>
          <p:cNvSpPr/>
          <p:nvPr/>
        </p:nvSpPr>
        <p:spPr>
          <a:xfrm>
            <a:off x="3933539" y="5476675"/>
            <a:ext cx="1315403" cy="142875"/>
          </a:xfrm>
          <a:custGeom>
            <a:avLst/>
            <a:gdLst/>
            <a:ahLst/>
            <a:cxnLst/>
            <a:rect l="l" t="t" r="r" b="b"/>
            <a:pathLst>
              <a:path w="1753870" h="190500">
                <a:moveTo>
                  <a:pt x="1720354" y="75819"/>
                </a:moveTo>
                <a:lnTo>
                  <a:pt x="1581657" y="75819"/>
                </a:lnTo>
                <a:lnTo>
                  <a:pt x="1582420" y="113919"/>
                </a:lnTo>
                <a:lnTo>
                  <a:pt x="1563420" y="114280"/>
                </a:lnTo>
                <a:lnTo>
                  <a:pt x="1564894" y="190461"/>
                </a:lnTo>
                <a:lnTo>
                  <a:pt x="1753488" y="91605"/>
                </a:lnTo>
                <a:lnTo>
                  <a:pt x="1720354" y="75819"/>
                </a:lnTo>
                <a:close/>
              </a:path>
              <a:path w="1753870" h="190500">
                <a:moveTo>
                  <a:pt x="1562684" y="76179"/>
                </a:moveTo>
                <a:lnTo>
                  <a:pt x="0" y="105905"/>
                </a:lnTo>
                <a:lnTo>
                  <a:pt x="761" y="144005"/>
                </a:lnTo>
                <a:lnTo>
                  <a:pt x="1563420" y="114280"/>
                </a:lnTo>
                <a:lnTo>
                  <a:pt x="1562684" y="76179"/>
                </a:lnTo>
                <a:close/>
              </a:path>
              <a:path w="1753870" h="190500">
                <a:moveTo>
                  <a:pt x="1581657" y="75819"/>
                </a:moveTo>
                <a:lnTo>
                  <a:pt x="1562684" y="76179"/>
                </a:lnTo>
                <a:lnTo>
                  <a:pt x="1563420" y="114280"/>
                </a:lnTo>
                <a:lnTo>
                  <a:pt x="1582420" y="113919"/>
                </a:lnTo>
                <a:lnTo>
                  <a:pt x="1581657" y="75819"/>
                </a:lnTo>
                <a:close/>
              </a:path>
              <a:path w="1753870" h="190500">
                <a:moveTo>
                  <a:pt x="1561210" y="0"/>
                </a:moveTo>
                <a:lnTo>
                  <a:pt x="1562684" y="76179"/>
                </a:lnTo>
                <a:lnTo>
                  <a:pt x="1581657" y="75819"/>
                </a:lnTo>
                <a:lnTo>
                  <a:pt x="1720354" y="75819"/>
                </a:lnTo>
                <a:lnTo>
                  <a:pt x="1561210" y="0"/>
                </a:lnTo>
                <a:close/>
              </a:path>
            </a:pathLst>
          </a:custGeom>
          <a:solidFill>
            <a:srgbClr val="000000"/>
          </a:solidFill>
        </p:spPr>
        <p:txBody>
          <a:bodyPr wrap="square" lIns="0" tIns="0" rIns="0" bIns="0" rtlCol="0"/>
          <a:lstStyle/>
          <a:p>
            <a:endParaRPr sz="1350"/>
          </a:p>
        </p:txBody>
      </p:sp>
      <p:sp>
        <p:nvSpPr>
          <p:cNvPr id="25" name="object 25"/>
          <p:cNvSpPr/>
          <p:nvPr/>
        </p:nvSpPr>
        <p:spPr>
          <a:xfrm>
            <a:off x="3121342" y="4154519"/>
            <a:ext cx="96965" cy="124968"/>
          </a:xfrm>
          <a:prstGeom prst="rect">
            <a:avLst/>
          </a:prstGeom>
          <a:blipFill>
            <a:blip r:embed="rId3" cstate="print"/>
            <a:stretch>
              <a:fillRect/>
            </a:stretch>
          </a:blipFill>
        </p:spPr>
        <p:txBody>
          <a:bodyPr wrap="square" lIns="0" tIns="0" rIns="0" bIns="0" rtlCol="0"/>
          <a:lstStyle/>
          <a:p>
            <a:endParaRPr sz="1350"/>
          </a:p>
        </p:txBody>
      </p:sp>
      <p:sp>
        <p:nvSpPr>
          <p:cNvPr id="26" name="object 26"/>
          <p:cNvSpPr/>
          <p:nvPr/>
        </p:nvSpPr>
        <p:spPr>
          <a:xfrm>
            <a:off x="4179379" y="4162615"/>
            <a:ext cx="135255" cy="138684"/>
          </a:xfrm>
          <a:prstGeom prst="rect">
            <a:avLst/>
          </a:prstGeom>
          <a:blipFill>
            <a:blip r:embed="rId4" cstate="print"/>
            <a:stretch>
              <a:fillRect/>
            </a:stretch>
          </a:blipFill>
        </p:spPr>
        <p:txBody>
          <a:bodyPr wrap="square" lIns="0" tIns="0" rIns="0" bIns="0" rtlCol="0"/>
          <a:lstStyle/>
          <a:p>
            <a:endParaRPr sz="1350"/>
          </a:p>
        </p:txBody>
      </p:sp>
      <p:sp>
        <p:nvSpPr>
          <p:cNvPr id="27" name="object 27"/>
          <p:cNvSpPr txBox="1"/>
          <p:nvPr/>
        </p:nvSpPr>
        <p:spPr>
          <a:xfrm>
            <a:off x="3718941" y="447055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8" name="object 28"/>
          <p:cNvSpPr txBox="1"/>
          <p:nvPr/>
        </p:nvSpPr>
        <p:spPr>
          <a:xfrm>
            <a:off x="4741736" y="370293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29" name="object 29"/>
          <p:cNvSpPr txBox="1"/>
          <p:nvPr/>
        </p:nvSpPr>
        <p:spPr>
          <a:xfrm>
            <a:off x="4749260" y="5313883"/>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0" name="object 30"/>
          <p:cNvSpPr txBox="1"/>
          <p:nvPr/>
        </p:nvSpPr>
        <p:spPr>
          <a:xfrm>
            <a:off x="5478018" y="4608672"/>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31" name="object 31"/>
          <p:cNvSpPr/>
          <p:nvPr/>
        </p:nvSpPr>
        <p:spPr>
          <a:xfrm>
            <a:off x="4308634" y="5201164"/>
            <a:ext cx="121237" cy="142541"/>
          </a:xfrm>
          <a:prstGeom prst="rect">
            <a:avLst/>
          </a:prstGeom>
          <a:blipFill>
            <a:blip r:embed="rId5" cstate="print"/>
            <a:stretch>
              <a:fillRect/>
            </a:stretch>
          </a:blipFill>
        </p:spPr>
        <p:txBody>
          <a:bodyPr wrap="square" lIns="0" tIns="0" rIns="0" bIns="0" rtlCol="0"/>
          <a:lstStyle/>
          <a:p>
            <a:endParaRPr sz="1350"/>
          </a:p>
        </p:txBody>
      </p:sp>
      <p:sp>
        <p:nvSpPr>
          <p:cNvPr id="32" name="object 32"/>
          <p:cNvSpPr/>
          <p:nvPr/>
        </p:nvSpPr>
        <p:spPr>
          <a:xfrm>
            <a:off x="3278410" y="4895374"/>
            <a:ext cx="130207" cy="122554"/>
          </a:xfrm>
          <a:prstGeom prst="rect">
            <a:avLst/>
          </a:prstGeom>
          <a:blipFill>
            <a:blip r:embed="rId6" cstate="print"/>
            <a:stretch>
              <a:fillRect/>
            </a:stretch>
          </a:blipFill>
        </p:spPr>
        <p:txBody>
          <a:bodyPr wrap="square" lIns="0" tIns="0" rIns="0" bIns="0" rtlCol="0"/>
          <a:lstStyle/>
          <a:p>
            <a:endParaRPr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Floyd-Warshall </a:t>
            </a:r>
            <a:r>
              <a:rPr lang="zh-TW" altLang="en-US"/>
              <a:t>演算法</a:t>
            </a:r>
            <a:r>
              <a:rPr lang="en-US" altLang="zh-TW"/>
              <a:t>– </a:t>
            </a:r>
            <a:r>
              <a:rPr lang="zh-TW" altLang="en-US"/>
              <a:t>概念</a:t>
            </a:r>
            <a:endParaRPr lang="zh-TW" altLang="en-US" dirty="0"/>
          </a:p>
        </p:txBody>
      </p:sp>
      <p:sp>
        <p:nvSpPr>
          <p:cNvPr id="38" name="內容版面配置區 37">
            <a:extLst>
              <a:ext uri="{FF2B5EF4-FFF2-40B4-BE49-F238E27FC236}">
                <a16:creationId xmlns:a16="http://schemas.microsoft.com/office/drawing/2014/main" id="{1B66A7D7-3D83-4CDC-85F1-EA7FDB9A962A}"/>
              </a:ext>
            </a:extLst>
          </p:cNvPr>
          <p:cNvSpPr>
            <a:spLocks noGrp="1"/>
          </p:cNvSpPr>
          <p:nvPr>
            <p:ph idx="1"/>
          </p:nvPr>
        </p:nvSpPr>
        <p:spPr/>
        <p:txBody>
          <a:bodyPr/>
          <a:lstStyle/>
          <a:p>
            <a:r>
              <a:rPr lang="en-US" altLang="zh-TW" dirty="0"/>
              <a:t>Floyd-</a:t>
            </a:r>
            <a:r>
              <a:rPr lang="en-US" altLang="zh-TW" dirty="0" err="1"/>
              <a:t>Warshall</a:t>
            </a:r>
            <a:r>
              <a:rPr lang="en-US" altLang="zh-TW" dirty="0"/>
              <a:t> </a:t>
            </a:r>
            <a:r>
              <a:rPr lang="zh-TW" altLang="en-US" dirty="0"/>
              <a:t>與 </a:t>
            </a:r>
            <a:r>
              <a:rPr lang="en-US" altLang="zh-TW" dirty="0"/>
              <a:t>Dijkstra</a:t>
            </a:r>
            <a:r>
              <a:rPr lang="zh-TW" altLang="en-US" dirty="0"/>
              <a:t> 類似，都認為任兩點之間的最短路徑有兩種情況：</a:t>
            </a:r>
          </a:p>
          <a:p>
            <a:pPr lvl="1"/>
            <a:r>
              <a:rPr lang="zh-TW" altLang="en-US" dirty="0"/>
              <a:t>此兩點之間有邊相連，是相鄰的兩點</a:t>
            </a:r>
          </a:p>
          <a:p>
            <a:pPr lvl="1"/>
            <a:r>
              <a:rPr lang="zh-TW" altLang="en-US" dirty="0"/>
              <a:t>此兩點會經過其它點，產生最短路徑</a:t>
            </a:r>
          </a:p>
          <a:p>
            <a:endParaRPr lang="zh-TW" altLang="en-US" dirty="0"/>
          </a:p>
        </p:txBody>
      </p:sp>
      <p:sp>
        <p:nvSpPr>
          <p:cNvPr id="4" name="object 4"/>
          <p:cNvSpPr/>
          <p:nvPr/>
        </p:nvSpPr>
        <p:spPr>
          <a:xfrm>
            <a:off x="1665541" y="4478084"/>
            <a:ext cx="357188" cy="361474"/>
          </a:xfrm>
          <a:custGeom>
            <a:avLst/>
            <a:gdLst/>
            <a:ahLst/>
            <a:cxnLst/>
            <a:rect l="l" t="t" r="r" b="b"/>
            <a:pathLst>
              <a:path w="476250" h="481964">
                <a:moveTo>
                  <a:pt x="0" y="240665"/>
                </a:moveTo>
                <a:lnTo>
                  <a:pt x="4834" y="192147"/>
                </a:lnTo>
                <a:lnTo>
                  <a:pt x="18700" y="146964"/>
                </a:lnTo>
                <a:lnTo>
                  <a:pt x="40639" y="106083"/>
                </a:lnTo>
                <a:lnTo>
                  <a:pt x="69691" y="70469"/>
                </a:lnTo>
                <a:lnTo>
                  <a:pt x="104899" y="41087"/>
                </a:lnTo>
                <a:lnTo>
                  <a:pt x="145303" y="18905"/>
                </a:lnTo>
                <a:lnTo>
                  <a:pt x="189947" y="4887"/>
                </a:lnTo>
                <a:lnTo>
                  <a:pt x="237870" y="0"/>
                </a:lnTo>
                <a:lnTo>
                  <a:pt x="285836" y="4887"/>
                </a:lnTo>
                <a:lnTo>
                  <a:pt x="330511" y="18905"/>
                </a:lnTo>
                <a:lnTo>
                  <a:pt x="370938" y="41087"/>
                </a:lnTo>
                <a:lnTo>
                  <a:pt x="406161" y="70469"/>
                </a:lnTo>
                <a:lnTo>
                  <a:pt x="435223" y="106083"/>
                </a:lnTo>
                <a:lnTo>
                  <a:pt x="457166" y="146964"/>
                </a:lnTo>
                <a:lnTo>
                  <a:pt x="471033" y="192147"/>
                </a:lnTo>
                <a:lnTo>
                  <a:pt x="475869" y="240665"/>
                </a:lnTo>
                <a:lnTo>
                  <a:pt x="471033" y="289188"/>
                </a:lnTo>
                <a:lnTo>
                  <a:pt x="457166" y="334385"/>
                </a:lnTo>
                <a:lnTo>
                  <a:pt x="435223" y="375286"/>
                </a:lnTo>
                <a:lnTo>
                  <a:pt x="406161" y="410924"/>
                </a:lnTo>
                <a:lnTo>
                  <a:pt x="370938" y="440329"/>
                </a:lnTo>
                <a:lnTo>
                  <a:pt x="330511" y="462532"/>
                </a:lnTo>
                <a:lnTo>
                  <a:pt x="285836" y="476564"/>
                </a:lnTo>
                <a:lnTo>
                  <a:pt x="237870" y="481457"/>
                </a:lnTo>
                <a:lnTo>
                  <a:pt x="189947" y="476564"/>
                </a:lnTo>
                <a:lnTo>
                  <a:pt x="145303" y="462532"/>
                </a:lnTo>
                <a:lnTo>
                  <a:pt x="104899" y="440329"/>
                </a:lnTo>
                <a:lnTo>
                  <a:pt x="69691" y="410924"/>
                </a:lnTo>
                <a:lnTo>
                  <a:pt x="40639" y="375286"/>
                </a:lnTo>
                <a:lnTo>
                  <a:pt x="18700" y="334385"/>
                </a:lnTo>
                <a:lnTo>
                  <a:pt x="4834" y="289188"/>
                </a:lnTo>
                <a:lnTo>
                  <a:pt x="0" y="240665"/>
                </a:lnTo>
                <a:close/>
              </a:path>
            </a:pathLst>
          </a:custGeom>
          <a:ln w="28575">
            <a:solidFill>
              <a:srgbClr val="000000"/>
            </a:solidFill>
          </a:ln>
        </p:spPr>
        <p:txBody>
          <a:bodyPr wrap="square" lIns="0" tIns="0" rIns="0" bIns="0" rtlCol="0"/>
          <a:lstStyle/>
          <a:p>
            <a:endParaRPr sz="1350"/>
          </a:p>
        </p:txBody>
      </p:sp>
      <p:sp>
        <p:nvSpPr>
          <p:cNvPr id="5" name="object 5"/>
          <p:cNvSpPr txBox="1"/>
          <p:nvPr/>
        </p:nvSpPr>
        <p:spPr>
          <a:xfrm>
            <a:off x="1720310" y="4505992"/>
            <a:ext cx="247650"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１</a:t>
            </a:r>
            <a:endParaRPr>
              <a:latin typeface="微軟正黑體"/>
              <a:cs typeface="微軟正黑體"/>
            </a:endParaRPr>
          </a:p>
        </p:txBody>
      </p:sp>
      <p:sp>
        <p:nvSpPr>
          <p:cNvPr id="6" name="object 6"/>
          <p:cNvSpPr/>
          <p:nvPr/>
        </p:nvSpPr>
        <p:spPr>
          <a:xfrm>
            <a:off x="3197828" y="4513993"/>
            <a:ext cx="357188" cy="361474"/>
          </a:xfrm>
          <a:custGeom>
            <a:avLst/>
            <a:gdLst/>
            <a:ahLst/>
            <a:cxnLst/>
            <a:rect l="l" t="t" r="r" b="b"/>
            <a:pathLst>
              <a:path w="476250" h="481964">
                <a:moveTo>
                  <a:pt x="0" y="240665"/>
                </a:moveTo>
                <a:lnTo>
                  <a:pt x="4835" y="192147"/>
                </a:lnTo>
                <a:lnTo>
                  <a:pt x="18702" y="146964"/>
                </a:lnTo>
                <a:lnTo>
                  <a:pt x="40645" y="106083"/>
                </a:lnTo>
                <a:lnTo>
                  <a:pt x="69707" y="70469"/>
                </a:lnTo>
                <a:lnTo>
                  <a:pt x="104930" y="41087"/>
                </a:lnTo>
                <a:lnTo>
                  <a:pt x="145357" y="18905"/>
                </a:lnTo>
                <a:lnTo>
                  <a:pt x="190032" y="4887"/>
                </a:lnTo>
                <a:lnTo>
                  <a:pt x="237998" y="0"/>
                </a:lnTo>
                <a:lnTo>
                  <a:pt x="285921" y="4887"/>
                </a:lnTo>
                <a:lnTo>
                  <a:pt x="330565" y="18905"/>
                </a:lnTo>
                <a:lnTo>
                  <a:pt x="370969" y="41087"/>
                </a:lnTo>
                <a:lnTo>
                  <a:pt x="406177" y="70469"/>
                </a:lnTo>
                <a:lnTo>
                  <a:pt x="435229" y="106083"/>
                </a:lnTo>
                <a:lnTo>
                  <a:pt x="457168" y="146964"/>
                </a:lnTo>
                <a:lnTo>
                  <a:pt x="471034" y="192147"/>
                </a:lnTo>
                <a:lnTo>
                  <a:pt x="475868" y="240665"/>
                </a:lnTo>
                <a:lnTo>
                  <a:pt x="471034" y="289188"/>
                </a:lnTo>
                <a:lnTo>
                  <a:pt x="457168" y="334385"/>
                </a:lnTo>
                <a:lnTo>
                  <a:pt x="435229" y="375286"/>
                </a:lnTo>
                <a:lnTo>
                  <a:pt x="406177" y="410924"/>
                </a:lnTo>
                <a:lnTo>
                  <a:pt x="370969" y="440329"/>
                </a:lnTo>
                <a:lnTo>
                  <a:pt x="330565" y="462532"/>
                </a:lnTo>
                <a:lnTo>
                  <a:pt x="285921" y="476564"/>
                </a:lnTo>
                <a:lnTo>
                  <a:pt x="237998" y="481457"/>
                </a:lnTo>
                <a:lnTo>
                  <a:pt x="190032" y="476564"/>
                </a:lnTo>
                <a:lnTo>
                  <a:pt x="145357" y="462532"/>
                </a:lnTo>
                <a:lnTo>
                  <a:pt x="104930" y="440329"/>
                </a:lnTo>
                <a:lnTo>
                  <a:pt x="69707" y="410924"/>
                </a:lnTo>
                <a:lnTo>
                  <a:pt x="40645" y="375286"/>
                </a:lnTo>
                <a:lnTo>
                  <a:pt x="18702" y="334385"/>
                </a:lnTo>
                <a:lnTo>
                  <a:pt x="4835" y="289188"/>
                </a:lnTo>
                <a:lnTo>
                  <a:pt x="0" y="240665"/>
                </a:lnTo>
                <a:close/>
              </a:path>
            </a:pathLst>
          </a:custGeom>
          <a:ln w="28575">
            <a:solidFill>
              <a:srgbClr val="000000"/>
            </a:solidFill>
          </a:ln>
        </p:spPr>
        <p:txBody>
          <a:bodyPr wrap="square" lIns="0" tIns="0" rIns="0" bIns="0" rtlCol="0"/>
          <a:lstStyle/>
          <a:p>
            <a:endParaRPr sz="1350"/>
          </a:p>
        </p:txBody>
      </p:sp>
      <p:sp>
        <p:nvSpPr>
          <p:cNvPr id="7" name="object 7"/>
          <p:cNvSpPr txBox="1"/>
          <p:nvPr/>
        </p:nvSpPr>
        <p:spPr>
          <a:xfrm>
            <a:off x="3299269" y="4541901"/>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2</a:t>
            </a:r>
            <a:endParaRPr>
              <a:latin typeface="微軟正黑體"/>
              <a:cs typeface="微軟正黑體"/>
            </a:endParaRPr>
          </a:p>
        </p:txBody>
      </p:sp>
      <p:sp>
        <p:nvSpPr>
          <p:cNvPr id="8" name="object 8"/>
          <p:cNvSpPr/>
          <p:nvPr/>
        </p:nvSpPr>
        <p:spPr>
          <a:xfrm>
            <a:off x="2427541" y="5369557"/>
            <a:ext cx="357188" cy="361474"/>
          </a:xfrm>
          <a:custGeom>
            <a:avLst/>
            <a:gdLst/>
            <a:ahLst/>
            <a:cxnLst/>
            <a:rect l="l" t="t" r="r" b="b"/>
            <a:pathLst>
              <a:path w="476250" h="481964">
                <a:moveTo>
                  <a:pt x="0" y="240728"/>
                </a:moveTo>
                <a:lnTo>
                  <a:pt x="4834" y="192211"/>
                </a:lnTo>
                <a:lnTo>
                  <a:pt x="18700" y="147023"/>
                </a:lnTo>
                <a:lnTo>
                  <a:pt x="40639" y="106132"/>
                </a:lnTo>
                <a:lnTo>
                  <a:pt x="69691" y="70505"/>
                </a:lnTo>
                <a:lnTo>
                  <a:pt x="104899" y="41111"/>
                </a:lnTo>
                <a:lnTo>
                  <a:pt x="145303" y="18916"/>
                </a:lnTo>
                <a:lnTo>
                  <a:pt x="189947" y="4890"/>
                </a:lnTo>
                <a:lnTo>
                  <a:pt x="237870" y="0"/>
                </a:lnTo>
                <a:lnTo>
                  <a:pt x="285836" y="4890"/>
                </a:lnTo>
                <a:lnTo>
                  <a:pt x="330511" y="18916"/>
                </a:lnTo>
                <a:lnTo>
                  <a:pt x="370938" y="41111"/>
                </a:lnTo>
                <a:lnTo>
                  <a:pt x="406161" y="70505"/>
                </a:lnTo>
                <a:lnTo>
                  <a:pt x="435223" y="106132"/>
                </a:lnTo>
                <a:lnTo>
                  <a:pt x="457166" y="147023"/>
                </a:lnTo>
                <a:lnTo>
                  <a:pt x="471033" y="192211"/>
                </a:lnTo>
                <a:lnTo>
                  <a:pt x="475868" y="240728"/>
                </a:lnTo>
                <a:lnTo>
                  <a:pt x="471033" y="289245"/>
                </a:lnTo>
                <a:lnTo>
                  <a:pt x="457166" y="334435"/>
                </a:lnTo>
                <a:lnTo>
                  <a:pt x="435223" y="375328"/>
                </a:lnTo>
                <a:lnTo>
                  <a:pt x="406161" y="410957"/>
                </a:lnTo>
                <a:lnTo>
                  <a:pt x="370938" y="440354"/>
                </a:lnTo>
                <a:lnTo>
                  <a:pt x="330511" y="462550"/>
                </a:lnTo>
                <a:lnTo>
                  <a:pt x="285836" y="476578"/>
                </a:lnTo>
                <a:lnTo>
                  <a:pt x="237870" y="481469"/>
                </a:lnTo>
                <a:lnTo>
                  <a:pt x="189947" y="476578"/>
                </a:lnTo>
                <a:lnTo>
                  <a:pt x="145303" y="462550"/>
                </a:lnTo>
                <a:lnTo>
                  <a:pt x="104899" y="440354"/>
                </a:lnTo>
                <a:lnTo>
                  <a:pt x="69691" y="410957"/>
                </a:lnTo>
                <a:lnTo>
                  <a:pt x="40639" y="375328"/>
                </a:lnTo>
                <a:lnTo>
                  <a:pt x="18700" y="334435"/>
                </a:lnTo>
                <a:lnTo>
                  <a:pt x="4834" y="289245"/>
                </a:lnTo>
                <a:lnTo>
                  <a:pt x="0" y="240728"/>
                </a:lnTo>
                <a:close/>
              </a:path>
            </a:pathLst>
          </a:custGeom>
          <a:ln w="28575">
            <a:solidFill>
              <a:srgbClr val="000000"/>
            </a:solidFill>
          </a:ln>
        </p:spPr>
        <p:txBody>
          <a:bodyPr wrap="square" lIns="0" tIns="0" rIns="0" bIns="0" rtlCol="0"/>
          <a:lstStyle/>
          <a:p>
            <a:endParaRPr sz="1350"/>
          </a:p>
        </p:txBody>
      </p:sp>
      <p:sp>
        <p:nvSpPr>
          <p:cNvPr id="9" name="object 9"/>
          <p:cNvSpPr txBox="1"/>
          <p:nvPr/>
        </p:nvSpPr>
        <p:spPr>
          <a:xfrm>
            <a:off x="2528887" y="5397779"/>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3</a:t>
            </a:r>
            <a:endParaRPr>
              <a:latin typeface="微軟正黑體"/>
              <a:cs typeface="微軟正黑體"/>
            </a:endParaRPr>
          </a:p>
        </p:txBody>
      </p:sp>
      <p:sp>
        <p:nvSpPr>
          <p:cNvPr id="10" name="object 10"/>
          <p:cNvSpPr/>
          <p:nvPr/>
        </p:nvSpPr>
        <p:spPr>
          <a:xfrm>
            <a:off x="2444305" y="3755802"/>
            <a:ext cx="357188" cy="361474"/>
          </a:xfrm>
          <a:custGeom>
            <a:avLst/>
            <a:gdLst/>
            <a:ahLst/>
            <a:cxnLst/>
            <a:rect l="l" t="t" r="r" b="b"/>
            <a:pathLst>
              <a:path w="476250" h="481964">
                <a:moveTo>
                  <a:pt x="0" y="240792"/>
                </a:moveTo>
                <a:lnTo>
                  <a:pt x="4835" y="192268"/>
                </a:lnTo>
                <a:lnTo>
                  <a:pt x="18702" y="147071"/>
                </a:lnTo>
                <a:lnTo>
                  <a:pt x="40645" y="106170"/>
                </a:lnTo>
                <a:lnTo>
                  <a:pt x="69707" y="70532"/>
                </a:lnTo>
                <a:lnTo>
                  <a:pt x="104930" y="41127"/>
                </a:lnTo>
                <a:lnTo>
                  <a:pt x="145357" y="18924"/>
                </a:lnTo>
                <a:lnTo>
                  <a:pt x="190032" y="4892"/>
                </a:lnTo>
                <a:lnTo>
                  <a:pt x="237998" y="0"/>
                </a:lnTo>
                <a:lnTo>
                  <a:pt x="285963" y="4892"/>
                </a:lnTo>
                <a:lnTo>
                  <a:pt x="330638" y="18924"/>
                </a:lnTo>
                <a:lnTo>
                  <a:pt x="371065" y="41127"/>
                </a:lnTo>
                <a:lnTo>
                  <a:pt x="406288" y="70532"/>
                </a:lnTo>
                <a:lnTo>
                  <a:pt x="435350" y="106170"/>
                </a:lnTo>
                <a:lnTo>
                  <a:pt x="457293" y="147071"/>
                </a:lnTo>
                <a:lnTo>
                  <a:pt x="471160" y="192268"/>
                </a:lnTo>
                <a:lnTo>
                  <a:pt x="475996" y="240792"/>
                </a:lnTo>
                <a:lnTo>
                  <a:pt x="471160" y="289309"/>
                </a:lnTo>
                <a:lnTo>
                  <a:pt x="457293" y="334492"/>
                </a:lnTo>
                <a:lnTo>
                  <a:pt x="435350" y="375373"/>
                </a:lnTo>
                <a:lnTo>
                  <a:pt x="406288" y="410987"/>
                </a:lnTo>
                <a:lnTo>
                  <a:pt x="371065" y="440369"/>
                </a:lnTo>
                <a:lnTo>
                  <a:pt x="330638" y="462551"/>
                </a:lnTo>
                <a:lnTo>
                  <a:pt x="285963" y="476569"/>
                </a:lnTo>
                <a:lnTo>
                  <a:pt x="237998" y="481456"/>
                </a:lnTo>
                <a:lnTo>
                  <a:pt x="190032" y="476569"/>
                </a:lnTo>
                <a:lnTo>
                  <a:pt x="145357" y="462551"/>
                </a:lnTo>
                <a:lnTo>
                  <a:pt x="104930" y="440369"/>
                </a:lnTo>
                <a:lnTo>
                  <a:pt x="69707" y="410987"/>
                </a:lnTo>
                <a:lnTo>
                  <a:pt x="40645" y="375373"/>
                </a:lnTo>
                <a:lnTo>
                  <a:pt x="18702" y="334492"/>
                </a:lnTo>
                <a:lnTo>
                  <a:pt x="4835" y="289309"/>
                </a:lnTo>
                <a:lnTo>
                  <a:pt x="0" y="240792"/>
                </a:lnTo>
                <a:close/>
              </a:path>
            </a:pathLst>
          </a:custGeom>
          <a:ln w="28575">
            <a:solidFill>
              <a:srgbClr val="000000"/>
            </a:solidFill>
          </a:ln>
        </p:spPr>
        <p:txBody>
          <a:bodyPr wrap="square" lIns="0" tIns="0" rIns="0" bIns="0" rtlCol="0"/>
          <a:lstStyle/>
          <a:p>
            <a:endParaRPr sz="1350"/>
          </a:p>
        </p:txBody>
      </p:sp>
      <p:sp>
        <p:nvSpPr>
          <p:cNvPr id="11" name="object 11"/>
          <p:cNvSpPr txBox="1"/>
          <p:nvPr/>
        </p:nvSpPr>
        <p:spPr>
          <a:xfrm>
            <a:off x="2545746" y="3783616"/>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4</a:t>
            </a:r>
            <a:endParaRPr>
              <a:latin typeface="微軟正黑體"/>
              <a:cs typeface="微軟正黑體"/>
            </a:endParaRPr>
          </a:p>
        </p:txBody>
      </p:sp>
      <p:sp>
        <p:nvSpPr>
          <p:cNvPr id="12" name="object 12"/>
          <p:cNvSpPr/>
          <p:nvPr/>
        </p:nvSpPr>
        <p:spPr>
          <a:xfrm>
            <a:off x="3974116" y="5345401"/>
            <a:ext cx="357188" cy="361474"/>
          </a:xfrm>
          <a:custGeom>
            <a:avLst/>
            <a:gdLst/>
            <a:ahLst/>
            <a:cxnLst/>
            <a:rect l="l" t="t" r="r" b="b"/>
            <a:pathLst>
              <a:path w="476250" h="481964">
                <a:moveTo>
                  <a:pt x="0" y="240741"/>
                </a:moveTo>
                <a:lnTo>
                  <a:pt x="4835" y="192223"/>
                </a:lnTo>
                <a:lnTo>
                  <a:pt x="18702" y="147034"/>
                </a:lnTo>
                <a:lnTo>
                  <a:pt x="40645" y="106141"/>
                </a:lnTo>
                <a:lnTo>
                  <a:pt x="69707" y="70511"/>
                </a:lnTo>
                <a:lnTo>
                  <a:pt x="104930" y="41115"/>
                </a:lnTo>
                <a:lnTo>
                  <a:pt x="145357" y="18918"/>
                </a:lnTo>
                <a:lnTo>
                  <a:pt x="190032" y="4891"/>
                </a:lnTo>
                <a:lnTo>
                  <a:pt x="237998" y="0"/>
                </a:lnTo>
                <a:lnTo>
                  <a:pt x="285963" y="4891"/>
                </a:lnTo>
                <a:lnTo>
                  <a:pt x="330638" y="18918"/>
                </a:lnTo>
                <a:lnTo>
                  <a:pt x="371065" y="41115"/>
                </a:lnTo>
                <a:lnTo>
                  <a:pt x="406288" y="70511"/>
                </a:lnTo>
                <a:lnTo>
                  <a:pt x="435350" y="106141"/>
                </a:lnTo>
                <a:lnTo>
                  <a:pt x="457293" y="147034"/>
                </a:lnTo>
                <a:lnTo>
                  <a:pt x="471160" y="192223"/>
                </a:lnTo>
                <a:lnTo>
                  <a:pt x="475995" y="240741"/>
                </a:lnTo>
                <a:lnTo>
                  <a:pt x="471160" y="289258"/>
                </a:lnTo>
                <a:lnTo>
                  <a:pt x="457293" y="334447"/>
                </a:lnTo>
                <a:lnTo>
                  <a:pt x="435350" y="375341"/>
                </a:lnTo>
                <a:lnTo>
                  <a:pt x="406288" y="410970"/>
                </a:lnTo>
                <a:lnTo>
                  <a:pt x="371065" y="440367"/>
                </a:lnTo>
                <a:lnTo>
                  <a:pt x="330638" y="462563"/>
                </a:lnTo>
                <a:lnTo>
                  <a:pt x="285963" y="476591"/>
                </a:lnTo>
                <a:lnTo>
                  <a:pt x="237998" y="481482"/>
                </a:lnTo>
                <a:lnTo>
                  <a:pt x="190032" y="476591"/>
                </a:lnTo>
                <a:lnTo>
                  <a:pt x="145357" y="462563"/>
                </a:lnTo>
                <a:lnTo>
                  <a:pt x="104930" y="440367"/>
                </a:lnTo>
                <a:lnTo>
                  <a:pt x="69707" y="410970"/>
                </a:lnTo>
                <a:lnTo>
                  <a:pt x="40645" y="375341"/>
                </a:lnTo>
                <a:lnTo>
                  <a:pt x="18702" y="334447"/>
                </a:lnTo>
                <a:lnTo>
                  <a:pt x="4835" y="289258"/>
                </a:lnTo>
                <a:lnTo>
                  <a:pt x="0" y="240741"/>
                </a:lnTo>
                <a:close/>
              </a:path>
            </a:pathLst>
          </a:custGeom>
          <a:ln w="28575">
            <a:solidFill>
              <a:srgbClr val="000000"/>
            </a:solidFill>
          </a:ln>
        </p:spPr>
        <p:txBody>
          <a:bodyPr wrap="square" lIns="0" tIns="0" rIns="0" bIns="0" rtlCol="0"/>
          <a:lstStyle/>
          <a:p>
            <a:endParaRPr sz="1350"/>
          </a:p>
        </p:txBody>
      </p:sp>
      <p:sp>
        <p:nvSpPr>
          <p:cNvPr id="13" name="object 13"/>
          <p:cNvSpPr txBox="1"/>
          <p:nvPr/>
        </p:nvSpPr>
        <p:spPr>
          <a:xfrm>
            <a:off x="4075747" y="5373548"/>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5</a:t>
            </a:r>
            <a:endParaRPr>
              <a:latin typeface="微軟正黑體"/>
              <a:cs typeface="微軟正黑體"/>
            </a:endParaRPr>
          </a:p>
        </p:txBody>
      </p:sp>
      <p:sp>
        <p:nvSpPr>
          <p:cNvPr id="14" name="object 14"/>
          <p:cNvSpPr/>
          <p:nvPr/>
        </p:nvSpPr>
        <p:spPr>
          <a:xfrm>
            <a:off x="3932491" y="3752946"/>
            <a:ext cx="357188" cy="361474"/>
          </a:xfrm>
          <a:custGeom>
            <a:avLst/>
            <a:gdLst/>
            <a:ahLst/>
            <a:cxnLst/>
            <a:rect l="l" t="t" r="r" b="b"/>
            <a:pathLst>
              <a:path w="476250" h="481964">
                <a:moveTo>
                  <a:pt x="0" y="240792"/>
                </a:moveTo>
                <a:lnTo>
                  <a:pt x="4835" y="192268"/>
                </a:lnTo>
                <a:lnTo>
                  <a:pt x="18702" y="147071"/>
                </a:lnTo>
                <a:lnTo>
                  <a:pt x="40645" y="106170"/>
                </a:lnTo>
                <a:lnTo>
                  <a:pt x="69707" y="70532"/>
                </a:lnTo>
                <a:lnTo>
                  <a:pt x="104930" y="41127"/>
                </a:lnTo>
                <a:lnTo>
                  <a:pt x="145357" y="18924"/>
                </a:lnTo>
                <a:lnTo>
                  <a:pt x="190032" y="4892"/>
                </a:lnTo>
                <a:lnTo>
                  <a:pt x="237998" y="0"/>
                </a:lnTo>
                <a:lnTo>
                  <a:pt x="285958" y="4892"/>
                </a:lnTo>
                <a:lnTo>
                  <a:pt x="330618" y="18924"/>
                </a:lnTo>
                <a:lnTo>
                  <a:pt x="371025" y="41127"/>
                </a:lnTo>
                <a:lnTo>
                  <a:pt x="406225" y="70532"/>
                </a:lnTo>
                <a:lnTo>
                  <a:pt x="435263" y="106170"/>
                </a:lnTo>
                <a:lnTo>
                  <a:pt x="457186" y="147071"/>
                </a:lnTo>
                <a:lnTo>
                  <a:pt x="471039" y="192268"/>
                </a:lnTo>
                <a:lnTo>
                  <a:pt x="475868" y="240792"/>
                </a:lnTo>
                <a:lnTo>
                  <a:pt x="471039" y="289309"/>
                </a:lnTo>
                <a:lnTo>
                  <a:pt x="457186" y="334492"/>
                </a:lnTo>
                <a:lnTo>
                  <a:pt x="435263" y="375373"/>
                </a:lnTo>
                <a:lnTo>
                  <a:pt x="406225" y="410987"/>
                </a:lnTo>
                <a:lnTo>
                  <a:pt x="371025" y="440369"/>
                </a:lnTo>
                <a:lnTo>
                  <a:pt x="330618" y="462551"/>
                </a:lnTo>
                <a:lnTo>
                  <a:pt x="285958" y="476569"/>
                </a:lnTo>
                <a:lnTo>
                  <a:pt x="237998" y="481456"/>
                </a:lnTo>
                <a:lnTo>
                  <a:pt x="190032" y="476569"/>
                </a:lnTo>
                <a:lnTo>
                  <a:pt x="145357" y="462551"/>
                </a:lnTo>
                <a:lnTo>
                  <a:pt x="104930" y="440369"/>
                </a:lnTo>
                <a:lnTo>
                  <a:pt x="69707" y="410987"/>
                </a:lnTo>
                <a:lnTo>
                  <a:pt x="40645" y="375373"/>
                </a:lnTo>
                <a:lnTo>
                  <a:pt x="18702" y="334492"/>
                </a:lnTo>
                <a:lnTo>
                  <a:pt x="4835" y="289309"/>
                </a:lnTo>
                <a:lnTo>
                  <a:pt x="0" y="240792"/>
                </a:lnTo>
                <a:close/>
              </a:path>
            </a:pathLst>
          </a:custGeom>
          <a:ln w="28575">
            <a:solidFill>
              <a:srgbClr val="000000"/>
            </a:solidFill>
          </a:ln>
        </p:spPr>
        <p:txBody>
          <a:bodyPr wrap="square" lIns="0" tIns="0" rIns="0" bIns="0" rtlCol="0"/>
          <a:lstStyle/>
          <a:p>
            <a:endParaRPr sz="1350"/>
          </a:p>
        </p:txBody>
      </p:sp>
      <p:sp>
        <p:nvSpPr>
          <p:cNvPr id="15" name="object 15"/>
          <p:cNvSpPr txBox="1"/>
          <p:nvPr/>
        </p:nvSpPr>
        <p:spPr>
          <a:xfrm>
            <a:off x="4034218" y="3780663"/>
            <a:ext cx="155258" cy="286617"/>
          </a:xfrm>
          <a:prstGeom prst="rect">
            <a:avLst/>
          </a:prstGeom>
        </p:spPr>
        <p:txBody>
          <a:bodyPr vert="horz" wrap="square" lIns="0" tIns="9525" rIns="0" bIns="0" rtlCol="0">
            <a:spAutoFit/>
          </a:bodyPr>
          <a:lstStyle/>
          <a:p>
            <a:pPr marL="9525">
              <a:spcBef>
                <a:spcPts val="75"/>
              </a:spcBef>
            </a:pPr>
            <a:r>
              <a:rPr b="1" dirty="0">
                <a:latin typeface="微軟正黑體"/>
                <a:cs typeface="微軟正黑體"/>
              </a:rPr>
              <a:t>6</a:t>
            </a:r>
            <a:endParaRPr>
              <a:latin typeface="微軟正黑體"/>
              <a:cs typeface="微軟正黑體"/>
            </a:endParaRPr>
          </a:p>
        </p:txBody>
      </p:sp>
      <p:sp>
        <p:nvSpPr>
          <p:cNvPr id="16" name="object 16"/>
          <p:cNvSpPr/>
          <p:nvPr/>
        </p:nvSpPr>
        <p:spPr>
          <a:xfrm>
            <a:off x="1960721" y="4064032"/>
            <a:ext cx="536258" cy="477679"/>
          </a:xfrm>
          <a:custGeom>
            <a:avLst/>
            <a:gdLst/>
            <a:ahLst/>
            <a:cxnLst/>
            <a:rect l="l" t="t" r="r" b="b"/>
            <a:pathLst>
              <a:path w="715010" h="636904">
                <a:moveTo>
                  <a:pt x="559317" y="112177"/>
                </a:moveTo>
                <a:lnTo>
                  <a:pt x="0" y="608330"/>
                </a:lnTo>
                <a:lnTo>
                  <a:pt x="25273" y="636778"/>
                </a:lnTo>
                <a:lnTo>
                  <a:pt x="584552" y="140658"/>
                </a:lnTo>
                <a:lnTo>
                  <a:pt x="559317" y="112177"/>
                </a:lnTo>
                <a:close/>
              </a:path>
              <a:path w="715010" h="636904">
                <a:moveTo>
                  <a:pt x="674534" y="99568"/>
                </a:moveTo>
                <a:lnTo>
                  <a:pt x="573532" y="99568"/>
                </a:lnTo>
                <a:lnTo>
                  <a:pt x="598805" y="128016"/>
                </a:lnTo>
                <a:lnTo>
                  <a:pt x="584552" y="140658"/>
                </a:lnTo>
                <a:lnTo>
                  <a:pt x="635127" y="197739"/>
                </a:lnTo>
                <a:lnTo>
                  <a:pt x="674534" y="99568"/>
                </a:lnTo>
                <a:close/>
              </a:path>
              <a:path w="715010" h="636904">
                <a:moveTo>
                  <a:pt x="573532" y="99568"/>
                </a:moveTo>
                <a:lnTo>
                  <a:pt x="559317" y="112177"/>
                </a:lnTo>
                <a:lnTo>
                  <a:pt x="584552" y="140658"/>
                </a:lnTo>
                <a:lnTo>
                  <a:pt x="598805" y="128016"/>
                </a:lnTo>
                <a:lnTo>
                  <a:pt x="573532" y="99568"/>
                </a:lnTo>
                <a:close/>
              </a:path>
              <a:path w="715010" h="636904">
                <a:moveTo>
                  <a:pt x="714502" y="0"/>
                </a:moveTo>
                <a:lnTo>
                  <a:pt x="508762" y="55118"/>
                </a:lnTo>
                <a:lnTo>
                  <a:pt x="559317" y="112177"/>
                </a:lnTo>
                <a:lnTo>
                  <a:pt x="573532" y="99568"/>
                </a:lnTo>
                <a:lnTo>
                  <a:pt x="674534" y="99568"/>
                </a:lnTo>
                <a:lnTo>
                  <a:pt x="714502" y="0"/>
                </a:lnTo>
                <a:close/>
              </a:path>
            </a:pathLst>
          </a:custGeom>
          <a:solidFill>
            <a:srgbClr val="000000"/>
          </a:solidFill>
        </p:spPr>
        <p:txBody>
          <a:bodyPr wrap="square" lIns="0" tIns="0" rIns="0" bIns="0" rtlCol="0"/>
          <a:lstStyle/>
          <a:p>
            <a:endParaRPr sz="1350"/>
          </a:p>
        </p:txBody>
      </p:sp>
      <p:sp>
        <p:nvSpPr>
          <p:cNvPr id="17" name="object 17"/>
          <p:cNvSpPr/>
          <p:nvPr/>
        </p:nvSpPr>
        <p:spPr>
          <a:xfrm>
            <a:off x="2819305" y="5019293"/>
            <a:ext cx="112775" cy="122739"/>
          </a:xfrm>
          <a:prstGeom prst="rect">
            <a:avLst/>
          </a:prstGeom>
          <a:blipFill>
            <a:blip r:embed="rId2" cstate="print"/>
            <a:stretch>
              <a:fillRect/>
            </a:stretch>
          </a:blipFill>
        </p:spPr>
        <p:txBody>
          <a:bodyPr wrap="square" lIns="0" tIns="0" rIns="0" bIns="0" rtlCol="0"/>
          <a:lstStyle/>
          <a:p>
            <a:endParaRPr sz="1350"/>
          </a:p>
        </p:txBody>
      </p:sp>
      <p:sp>
        <p:nvSpPr>
          <p:cNvPr id="18" name="object 18"/>
          <p:cNvSpPr/>
          <p:nvPr/>
        </p:nvSpPr>
        <p:spPr>
          <a:xfrm>
            <a:off x="2022062" y="4618768"/>
            <a:ext cx="1175861" cy="142875"/>
          </a:xfrm>
          <a:custGeom>
            <a:avLst/>
            <a:gdLst/>
            <a:ahLst/>
            <a:cxnLst/>
            <a:rect l="l" t="t" r="r" b="b"/>
            <a:pathLst>
              <a:path w="1567814" h="190500">
                <a:moveTo>
                  <a:pt x="1380108" y="0"/>
                </a:moveTo>
                <a:lnTo>
                  <a:pt x="1377823" y="76125"/>
                </a:lnTo>
                <a:lnTo>
                  <a:pt x="1396872" y="76708"/>
                </a:lnTo>
                <a:lnTo>
                  <a:pt x="1395730" y="114808"/>
                </a:lnTo>
                <a:lnTo>
                  <a:pt x="1376662" y="114808"/>
                </a:lnTo>
                <a:lnTo>
                  <a:pt x="1374394" y="190373"/>
                </a:lnTo>
                <a:lnTo>
                  <a:pt x="1537760" y="114808"/>
                </a:lnTo>
                <a:lnTo>
                  <a:pt x="1395730" y="114808"/>
                </a:lnTo>
                <a:lnTo>
                  <a:pt x="1376679" y="114225"/>
                </a:lnTo>
                <a:lnTo>
                  <a:pt x="1539019" y="114225"/>
                </a:lnTo>
                <a:lnTo>
                  <a:pt x="1567688" y="100965"/>
                </a:lnTo>
                <a:lnTo>
                  <a:pt x="1380108" y="0"/>
                </a:lnTo>
                <a:close/>
              </a:path>
              <a:path w="1567814" h="190500">
                <a:moveTo>
                  <a:pt x="1377823" y="76125"/>
                </a:moveTo>
                <a:lnTo>
                  <a:pt x="1376679" y="114225"/>
                </a:lnTo>
                <a:lnTo>
                  <a:pt x="1395730" y="114808"/>
                </a:lnTo>
                <a:lnTo>
                  <a:pt x="1396872" y="76708"/>
                </a:lnTo>
                <a:lnTo>
                  <a:pt x="1377823" y="76125"/>
                </a:lnTo>
                <a:close/>
              </a:path>
              <a:path w="1567814" h="190500">
                <a:moveTo>
                  <a:pt x="1143" y="34036"/>
                </a:moveTo>
                <a:lnTo>
                  <a:pt x="0" y="72136"/>
                </a:lnTo>
                <a:lnTo>
                  <a:pt x="1376679" y="114225"/>
                </a:lnTo>
                <a:lnTo>
                  <a:pt x="1377823" y="76125"/>
                </a:lnTo>
                <a:lnTo>
                  <a:pt x="1143" y="34036"/>
                </a:lnTo>
                <a:close/>
              </a:path>
            </a:pathLst>
          </a:custGeom>
          <a:solidFill>
            <a:srgbClr val="000000"/>
          </a:solidFill>
        </p:spPr>
        <p:txBody>
          <a:bodyPr wrap="square" lIns="0" tIns="0" rIns="0" bIns="0" rtlCol="0"/>
          <a:lstStyle/>
          <a:p>
            <a:endParaRPr sz="1350"/>
          </a:p>
        </p:txBody>
      </p:sp>
      <p:sp>
        <p:nvSpPr>
          <p:cNvPr id="19" name="object 19"/>
          <p:cNvSpPr/>
          <p:nvPr/>
        </p:nvSpPr>
        <p:spPr>
          <a:xfrm>
            <a:off x="1959006" y="4777359"/>
            <a:ext cx="521018" cy="645319"/>
          </a:xfrm>
          <a:custGeom>
            <a:avLst/>
            <a:gdLst/>
            <a:ahLst/>
            <a:cxnLst/>
            <a:rect l="l" t="t" r="r" b="b"/>
            <a:pathLst>
              <a:path w="694689" h="860425">
                <a:moveTo>
                  <a:pt x="560358" y="723339"/>
                </a:moveTo>
                <a:lnTo>
                  <a:pt x="500888" y="770966"/>
                </a:lnTo>
                <a:lnTo>
                  <a:pt x="694308" y="860094"/>
                </a:lnTo>
                <a:lnTo>
                  <a:pt x="668139" y="738200"/>
                </a:lnTo>
                <a:lnTo>
                  <a:pt x="572262" y="738200"/>
                </a:lnTo>
                <a:lnTo>
                  <a:pt x="560358" y="723339"/>
                </a:lnTo>
                <a:close/>
              </a:path>
              <a:path w="694689" h="860425">
                <a:moveTo>
                  <a:pt x="590088" y="699529"/>
                </a:moveTo>
                <a:lnTo>
                  <a:pt x="560358" y="723339"/>
                </a:lnTo>
                <a:lnTo>
                  <a:pt x="572262" y="738200"/>
                </a:lnTo>
                <a:lnTo>
                  <a:pt x="601980" y="714375"/>
                </a:lnTo>
                <a:lnTo>
                  <a:pt x="590088" y="699529"/>
                </a:lnTo>
                <a:close/>
              </a:path>
              <a:path w="694689" h="860425">
                <a:moveTo>
                  <a:pt x="649605" y="651865"/>
                </a:moveTo>
                <a:lnTo>
                  <a:pt x="590088" y="699529"/>
                </a:lnTo>
                <a:lnTo>
                  <a:pt x="601980" y="714375"/>
                </a:lnTo>
                <a:lnTo>
                  <a:pt x="572262" y="738200"/>
                </a:lnTo>
                <a:lnTo>
                  <a:pt x="668139" y="738200"/>
                </a:lnTo>
                <a:lnTo>
                  <a:pt x="649605" y="651865"/>
                </a:lnTo>
                <a:close/>
              </a:path>
              <a:path w="694689" h="860425">
                <a:moveTo>
                  <a:pt x="29718" y="0"/>
                </a:moveTo>
                <a:lnTo>
                  <a:pt x="0" y="23749"/>
                </a:lnTo>
                <a:lnTo>
                  <a:pt x="560358" y="723339"/>
                </a:lnTo>
                <a:lnTo>
                  <a:pt x="590088" y="699529"/>
                </a:lnTo>
                <a:lnTo>
                  <a:pt x="29718" y="0"/>
                </a:lnTo>
                <a:close/>
              </a:path>
            </a:pathLst>
          </a:custGeom>
          <a:solidFill>
            <a:srgbClr val="000000"/>
          </a:solidFill>
        </p:spPr>
        <p:txBody>
          <a:bodyPr wrap="square" lIns="0" tIns="0" rIns="0" bIns="0" rtlCol="0"/>
          <a:lstStyle/>
          <a:p>
            <a:endParaRPr sz="1350"/>
          </a:p>
        </p:txBody>
      </p:sp>
      <p:sp>
        <p:nvSpPr>
          <p:cNvPr id="20" name="object 20"/>
          <p:cNvSpPr/>
          <p:nvPr/>
        </p:nvSpPr>
        <p:spPr>
          <a:xfrm>
            <a:off x="2732151" y="4812792"/>
            <a:ext cx="529114" cy="610076"/>
          </a:xfrm>
          <a:custGeom>
            <a:avLst/>
            <a:gdLst/>
            <a:ahLst/>
            <a:cxnLst/>
            <a:rect l="l" t="t" r="r" b="b"/>
            <a:pathLst>
              <a:path w="705485" h="813435">
                <a:moveTo>
                  <a:pt x="52324" y="606399"/>
                </a:moveTo>
                <a:lnTo>
                  <a:pt x="0" y="812850"/>
                </a:lnTo>
                <a:lnTo>
                  <a:pt x="196596" y="730846"/>
                </a:lnTo>
                <a:lnTo>
                  <a:pt x="155606" y="695490"/>
                </a:lnTo>
                <a:lnTo>
                  <a:pt x="126492" y="695490"/>
                </a:lnTo>
                <a:lnTo>
                  <a:pt x="97662" y="670598"/>
                </a:lnTo>
                <a:lnTo>
                  <a:pt x="110072" y="656212"/>
                </a:lnTo>
                <a:lnTo>
                  <a:pt x="52324" y="606399"/>
                </a:lnTo>
                <a:close/>
              </a:path>
              <a:path w="705485" h="813435">
                <a:moveTo>
                  <a:pt x="110072" y="656212"/>
                </a:moveTo>
                <a:lnTo>
                  <a:pt x="97662" y="670598"/>
                </a:lnTo>
                <a:lnTo>
                  <a:pt x="126492" y="695490"/>
                </a:lnTo>
                <a:lnTo>
                  <a:pt x="138913" y="681090"/>
                </a:lnTo>
                <a:lnTo>
                  <a:pt x="110072" y="656212"/>
                </a:lnTo>
                <a:close/>
              </a:path>
              <a:path w="705485" h="813435">
                <a:moveTo>
                  <a:pt x="138913" y="681090"/>
                </a:moveTo>
                <a:lnTo>
                  <a:pt x="126492" y="695490"/>
                </a:lnTo>
                <a:lnTo>
                  <a:pt x="155606" y="695490"/>
                </a:lnTo>
                <a:lnTo>
                  <a:pt x="138913" y="681090"/>
                </a:lnTo>
                <a:close/>
              </a:path>
              <a:path w="705485" h="813435">
                <a:moveTo>
                  <a:pt x="676148" y="0"/>
                </a:moveTo>
                <a:lnTo>
                  <a:pt x="110072" y="656212"/>
                </a:lnTo>
                <a:lnTo>
                  <a:pt x="138913" y="681090"/>
                </a:lnTo>
                <a:lnTo>
                  <a:pt x="704977" y="24892"/>
                </a:lnTo>
                <a:lnTo>
                  <a:pt x="676148" y="0"/>
                </a:lnTo>
                <a:close/>
              </a:path>
            </a:pathLst>
          </a:custGeom>
          <a:solidFill>
            <a:srgbClr val="000000"/>
          </a:solidFill>
        </p:spPr>
        <p:txBody>
          <a:bodyPr wrap="square" lIns="0" tIns="0" rIns="0" bIns="0" rtlCol="0"/>
          <a:lstStyle/>
          <a:p>
            <a:endParaRPr sz="1350"/>
          </a:p>
        </p:txBody>
      </p:sp>
      <p:sp>
        <p:nvSpPr>
          <p:cNvPr id="21" name="object 21"/>
          <p:cNvSpPr/>
          <p:nvPr/>
        </p:nvSpPr>
        <p:spPr>
          <a:xfrm>
            <a:off x="2773680" y="4875085"/>
            <a:ext cx="602933" cy="684848"/>
          </a:xfrm>
          <a:custGeom>
            <a:avLst/>
            <a:gdLst/>
            <a:ahLst/>
            <a:cxnLst/>
            <a:rect l="l" t="t" r="r" b="b"/>
            <a:pathLst>
              <a:path w="803910" h="913129">
                <a:moveTo>
                  <a:pt x="663605" y="130636"/>
                </a:moveTo>
                <a:lnTo>
                  <a:pt x="0" y="887463"/>
                </a:lnTo>
                <a:lnTo>
                  <a:pt x="28701" y="912583"/>
                </a:lnTo>
                <a:lnTo>
                  <a:pt x="692227" y="155731"/>
                </a:lnTo>
                <a:lnTo>
                  <a:pt x="663605" y="130636"/>
                </a:lnTo>
                <a:close/>
              </a:path>
              <a:path w="803910" h="913129">
                <a:moveTo>
                  <a:pt x="773047" y="116332"/>
                </a:moveTo>
                <a:lnTo>
                  <a:pt x="676148" y="116332"/>
                </a:lnTo>
                <a:lnTo>
                  <a:pt x="704723" y="141478"/>
                </a:lnTo>
                <a:lnTo>
                  <a:pt x="692227" y="155731"/>
                </a:lnTo>
                <a:lnTo>
                  <a:pt x="749554" y="205994"/>
                </a:lnTo>
                <a:lnTo>
                  <a:pt x="773047" y="116332"/>
                </a:lnTo>
                <a:close/>
              </a:path>
              <a:path w="803910" h="913129">
                <a:moveTo>
                  <a:pt x="676148" y="116332"/>
                </a:moveTo>
                <a:lnTo>
                  <a:pt x="663605" y="130636"/>
                </a:lnTo>
                <a:lnTo>
                  <a:pt x="692227" y="155731"/>
                </a:lnTo>
                <a:lnTo>
                  <a:pt x="704723" y="141478"/>
                </a:lnTo>
                <a:lnTo>
                  <a:pt x="676148" y="116332"/>
                </a:lnTo>
                <a:close/>
              </a:path>
              <a:path w="803910" h="913129">
                <a:moveTo>
                  <a:pt x="803529" y="0"/>
                </a:moveTo>
                <a:lnTo>
                  <a:pt x="606298" y="80391"/>
                </a:lnTo>
                <a:lnTo>
                  <a:pt x="663605" y="130636"/>
                </a:lnTo>
                <a:lnTo>
                  <a:pt x="676148" y="116332"/>
                </a:lnTo>
                <a:lnTo>
                  <a:pt x="773047" y="116332"/>
                </a:lnTo>
                <a:lnTo>
                  <a:pt x="803529" y="0"/>
                </a:lnTo>
                <a:close/>
              </a:path>
            </a:pathLst>
          </a:custGeom>
          <a:solidFill>
            <a:srgbClr val="000000"/>
          </a:solidFill>
        </p:spPr>
        <p:txBody>
          <a:bodyPr wrap="square" lIns="0" tIns="0" rIns="0" bIns="0" rtlCol="0"/>
          <a:lstStyle/>
          <a:p>
            <a:endParaRPr sz="1350"/>
          </a:p>
        </p:txBody>
      </p:sp>
      <p:sp>
        <p:nvSpPr>
          <p:cNvPr id="22" name="object 22"/>
          <p:cNvSpPr/>
          <p:nvPr/>
        </p:nvSpPr>
        <p:spPr>
          <a:xfrm>
            <a:off x="2738818" y="4053935"/>
            <a:ext cx="511493" cy="512921"/>
          </a:xfrm>
          <a:custGeom>
            <a:avLst/>
            <a:gdLst/>
            <a:ahLst/>
            <a:cxnLst/>
            <a:rect l="l" t="t" r="r" b="b"/>
            <a:pathLst>
              <a:path w="681989" h="683895">
                <a:moveTo>
                  <a:pt x="533751" y="562410"/>
                </a:moveTo>
                <a:lnTo>
                  <a:pt x="479805" y="616203"/>
                </a:lnTo>
                <a:lnTo>
                  <a:pt x="681736" y="683894"/>
                </a:lnTo>
                <a:lnTo>
                  <a:pt x="645891" y="575817"/>
                </a:lnTo>
                <a:lnTo>
                  <a:pt x="547115" y="575817"/>
                </a:lnTo>
                <a:lnTo>
                  <a:pt x="533751" y="562410"/>
                </a:lnTo>
                <a:close/>
              </a:path>
              <a:path w="681989" h="683895">
                <a:moveTo>
                  <a:pt x="560715" y="535522"/>
                </a:moveTo>
                <a:lnTo>
                  <a:pt x="533751" y="562410"/>
                </a:lnTo>
                <a:lnTo>
                  <a:pt x="547115" y="575817"/>
                </a:lnTo>
                <a:lnTo>
                  <a:pt x="574166" y="549020"/>
                </a:lnTo>
                <a:lnTo>
                  <a:pt x="560715" y="535522"/>
                </a:lnTo>
                <a:close/>
              </a:path>
              <a:path w="681989" h="683895">
                <a:moveTo>
                  <a:pt x="614679" y="481710"/>
                </a:moveTo>
                <a:lnTo>
                  <a:pt x="560715" y="535522"/>
                </a:lnTo>
                <a:lnTo>
                  <a:pt x="574166" y="549020"/>
                </a:lnTo>
                <a:lnTo>
                  <a:pt x="547115" y="575817"/>
                </a:lnTo>
                <a:lnTo>
                  <a:pt x="645891" y="575817"/>
                </a:lnTo>
                <a:lnTo>
                  <a:pt x="614679" y="481710"/>
                </a:lnTo>
                <a:close/>
              </a:path>
              <a:path w="681989" h="683895">
                <a:moveTo>
                  <a:pt x="27050" y="0"/>
                </a:moveTo>
                <a:lnTo>
                  <a:pt x="0" y="26923"/>
                </a:lnTo>
                <a:lnTo>
                  <a:pt x="533751" y="562410"/>
                </a:lnTo>
                <a:lnTo>
                  <a:pt x="560715" y="535522"/>
                </a:lnTo>
                <a:lnTo>
                  <a:pt x="27050" y="0"/>
                </a:lnTo>
                <a:close/>
              </a:path>
            </a:pathLst>
          </a:custGeom>
          <a:solidFill>
            <a:srgbClr val="000000"/>
          </a:solidFill>
        </p:spPr>
        <p:txBody>
          <a:bodyPr wrap="square" lIns="0" tIns="0" rIns="0" bIns="0" rtlCol="0"/>
          <a:lstStyle/>
          <a:p>
            <a:endParaRPr sz="1350"/>
          </a:p>
        </p:txBody>
      </p:sp>
      <p:sp>
        <p:nvSpPr>
          <p:cNvPr id="23" name="object 23"/>
          <p:cNvSpPr/>
          <p:nvPr/>
        </p:nvSpPr>
        <p:spPr>
          <a:xfrm>
            <a:off x="4044410" y="4114038"/>
            <a:ext cx="142875" cy="1232059"/>
          </a:xfrm>
          <a:custGeom>
            <a:avLst/>
            <a:gdLst/>
            <a:ahLst/>
            <a:cxnLst/>
            <a:rect l="l" t="t" r="r" b="b"/>
            <a:pathLst>
              <a:path w="190500" h="1642745">
                <a:moveTo>
                  <a:pt x="114184" y="189790"/>
                </a:moveTo>
                <a:lnTo>
                  <a:pt x="76085" y="191086"/>
                </a:lnTo>
                <a:lnTo>
                  <a:pt x="125222" y="1642465"/>
                </a:lnTo>
                <a:lnTo>
                  <a:pt x="163322" y="1641170"/>
                </a:lnTo>
                <a:lnTo>
                  <a:pt x="114184" y="189790"/>
                </a:lnTo>
                <a:close/>
              </a:path>
              <a:path w="190500" h="1642745">
                <a:moveTo>
                  <a:pt x="88773" y="0"/>
                </a:moveTo>
                <a:lnTo>
                  <a:pt x="0" y="193675"/>
                </a:lnTo>
                <a:lnTo>
                  <a:pt x="76085" y="191086"/>
                </a:lnTo>
                <a:lnTo>
                  <a:pt x="75437" y="171958"/>
                </a:lnTo>
                <a:lnTo>
                  <a:pt x="113537" y="170688"/>
                </a:lnTo>
                <a:lnTo>
                  <a:pt x="181412" y="170688"/>
                </a:lnTo>
                <a:lnTo>
                  <a:pt x="88773" y="0"/>
                </a:lnTo>
                <a:close/>
              </a:path>
              <a:path w="190500" h="1642745">
                <a:moveTo>
                  <a:pt x="113537" y="170688"/>
                </a:moveTo>
                <a:lnTo>
                  <a:pt x="75437" y="171958"/>
                </a:lnTo>
                <a:lnTo>
                  <a:pt x="76085" y="191086"/>
                </a:lnTo>
                <a:lnTo>
                  <a:pt x="114184" y="189790"/>
                </a:lnTo>
                <a:lnTo>
                  <a:pt x="113537" y="170688"/>
                </a:lnTo>
                <a:close/>
              </a:path>
              <a:path w="190500" h="1642745">
                <a:moveTo>
                  <a:pt x="181412" y="170688"/>
                </a:moveTo>
                <a:lnTo>
                  <a:pt x="113537" y="170688"/>
                </a:lnTo>
                <a:lnTo>
                  <a:pt x="114184" y="189790"/>
                </a:lnTo>
                <a:lnTo>
                  <a:pt x="190373" y="187198"/>
                </a:lnTo>
                <a:lnTo>
                  <a:pt x="181412" y="170688"/>
                </a:lnTo>
                <a:close/>
              </a:path>
            </a:pathLst>
          </a:custGeom>
          <a:solidFill>
            <a:srgbClr val="000000"/>
          </a:solidFill>
        </p:spPr>
        <p:txBody>
          <a:bodyPr wrap="square" lIns="0" tIns="0" rIns="0" bIns="0" rtlCol="0"/>
          <a:lstStyle/>
          <a:p>
            <a:endParaRPr sz="1350"/>
          </a:p>
        </p:txBody>
      </p:sp>
      <p:sp>
        <p:nvSpPr>
          <p:cNvPr id="24" name="object 24"/>
          <p:cNvSpPr/>
          <p:nvPr/>
        </p:nvSpPr>
        <p:spPr>
          <a:xfrm>
            <a:off x="2801303" y="3864578"/>
            <a:ext cx="1131570" cy="142875"/>
          </a:xfrm>
          <a:custGeom>
            <a:avLst/>
            <a:gdLst/>
            <a:ahLst/>
            <a:cxnLst/>
            <a:rect l="l" t="t" r="r" b="b"/>
            <a:pathLst>
              <a:path w="1508760" h="190500">
                <a:moveTo>
                  <a:pt x="190245" y="0"/>
                </a:moveTo>
                <a:lnTo>
                  <a:pt x="0" y="95757"/>
                </a:lnTo>
                <a:lnTo>
                  <a:pt x="190626" y="190499"/>
                </a:lnTo>
                <a:lnTo>
                  <a:pt x="190474" y="114299"/>
                </a:lnTo>
                <a:lnTo>
                  <a:pt x="171450" y="114299"/>
                </a:lnTo>
                <a:lnTo>
                  <a:pt x="171322" y="76199"/>
                </a:lnTo>
                <a:lnTo>
                  <a:pt x="190398" y="76152"/>
                </a:lnTo>
                <a:lnTo>
                  <a:pt x="190245" y="0"/>
                </a:lnTo>
                <a:close/>
              </a:path>
              <a:path w="1508760" h="190500">
                <a:moveTo>
                  <a:pt x="190398" y="76152"/>
                </a:moveTo>
                <a:lnTo>
                  <a:pt x="171322" y="76199"/>
                </a:lnTo>
                <a:lnTo>
                  <a:pt x="171450" y="114299"/>
                </a:lnTo>
                <a:lnTo>
                  <a:pt x="190474" y="114253"/>
                </a:lnTo>
                <a:lnTo>
                  <a:pt x="190398" y="76152"/>
                </a:lnTo>
                <a:close/>
              </a:path>
              <a:path w="1508760" h="190500">
                <a:moveTo>
                  <a:pt x="190474" y="114253"/>
                </a:moveTo>
                <a:lnTo>
                  <a:pt x="171450" y="114299"/>
                </a:lnTo>
                <a:lnTo>
                  <a:pt x="190474" y="114299"/>
                </a:lnTo>
                <a:close/>
              </a:path>
              <a:path w="1508760" h="190500">
                <a:moveTo>
                  <a:pt x="1508252" y="72897"/>
                </a:moveTo>
                <a:lnTo>
                  <a:pt x="190398" y="76152"/>
                </a:lnTo>
                <a:lnTo>
                  <a:pt x="190474" y="114253"/>
                </a:lnTo>
                <a:lnTo>
                  <a:pt x="1508252" y="110997"/>
                </a:lnTo>
                <a:lnTo>
                  <a:pt x="1508252" y="72897"/>
                </a:lnTo>
                <a:close/>
              </a:path>
            </a:pathLst>
          </a:custGeom>
          <a:solidFill>
            <a:srgbClr val="000000"/>
          </a:solidFill>
        </p:spPr>
        <p:txBody>
          <a:bodyPr wrap="square" lIns="0" tIns="0" rIns="0" bIns="0" rtlCol="0"/>
          <a:lstStyle/>
          <a:p>
            <a:endParaRPr sz="1350"/>
          </a:p>
        </p:txBody>
      </p:sp>
      <p:sp>
        <p:nvSpPr>
          <p:cNvPr id="25" name="object 25"/>
          <p:cNvSpPr/>
          <p:nvPr/>
        </p:nvSpPr>
        <p:spPr>
          <a:xfrm>
            <a:off x="2784157" y="5457434"/>
            <a:ext cx="1190149" cy="142875"/>
          </a:xfrm>
          <a:custGeom>
            <a:avLst/>
            <a:gdLst/>
            <a:ahLst/>
            <a:cxnLst/>
            <a:rect l="l" t="t" r="r" b="b"/>
            <a:pathLst>
              <a:path w="1586864" h="190500">
                <a:moveTo>
                  <a:pt x="1553821" y="75793"/>
                </a:moveTo>
                <a:lnTo>
                  <a:pt x="1414779" y="75793"/>
                </a:lnTo>
                <a:lnTo>
                  <a:pt x="1415541" y="113880"/>
                </a:lnTo>
                <a:lnTo>
                  <a:pt x="1396567" y="114266"/>
                </a:lnTo>
                <a:lnTo>
                  <a:pt x="1398142" y="190461"/>
                </a:lnTo>
                <a:lnTo>
                  <a:pt x="1586611" y="91363"/>
                </a:lnTo>
                <a:lnTo>
                  <a:pt x="1553821" y="75793"/>
                </a:lnTo>
                <a:close/>
              </a:path>
              <a:path w="1586864" h="190500">
                <a:moveTo>
                  <a:pt x="1395780" y="76179"/>
                </a:moveTo>
                <a:lnTo>
                  <a:pt x="0" y="104520"/>
                </a:lnTo>
                <a:lnTo>
                  <a:pt x="762" y="142608"/>
                </a:lnTo>
                <a:lnTo>
                  <a:pt x="1396567" y="114266"/>
                </a:lnTo>
                <a:lnTo>
                  <a:pt x="1395780" y="76179"/>
                </a:lnTo>
                <a:close/>
              </a:path>
              <a:path w="1586864" h="190500">
                <a:moveTo>
                  <a:pt x="1414779" y="75793"/>
                </a:moveTo>
                <a:lnTo>
                  <a:pt x="1395780" y="76179"/>
                </a:lnTo>
                <a:lnTo>
                  <a:pt x="1396567" y="114266"/>
                </a:lnTo>
                <a:lnTo>
                  <a:pt x="1415541" y="113880"/>
                </a:lnTo>
                <a:lnTo>
                  <a:pt x="1414779" y="75793"/>
                </a:lnTo>
                <a:close/>
              </a:path>
              <a:path w="1586864" h="190500">
                <a:moveTo>
                  <a:pt x="1394205" y="0"/>
                </a:moveTo>
                <a:lnTo>
                  <a:pt x="1395780" y="76179"/>
                </a:lnTo>
                <a:lnTo>
                  <a:pt x="1414779" y="75793"/>
                </a:lnTo>
                <a:lnTo>
                  <a:pt x="1553821" y="75793"/>
                </a:lnTo>
                <a:lnTo>
                  <a:pt x="1394205" y="0"/>
                </a:lnTo>
                <a:close/>
              </a:path>
            </a:pathLst>
          </a:custGeom>
          <a:solidFill>
            <a:srgbClr val="000000"/>
          </a:solidFill>
        </p:spPr>
        <p:txBody>
          <a:bodyPr wrap="square" lIns="0" tIns="0" rIns="0" bIns="0" rtlCol="0"/>
          <a:lstStyle/>
          <a:p>
            <a:endParaRPr sz="1350"/>
          </a:p>
        </p:txBody>
      </p:sp>
      <p:sp>
        <p:nvSpPr>
          <p:cNvPr id="26" name="object 26"/>
          <p:cNvSpPr/>
          <p:nvPr/>
        </p:nvSpPr>
        <p:spPr>
          <a:xfrm>
            <a:off x="2054924" y="4170807"/>
            <a:ext cx="97059" cy="124968"/>
          </a:xfrm>
          <a:prstGeom prst="rect">
            <a:avLst/>
          </a:prstGeom>
          <a:blipFill>
            <a:blip r:embed="rId3" cstate="print"/>
            <a:stretch>
              <a:fillRect/>
            </a:stretch>
          </a:blipFill>
        </p:spPr>
        <p:txBody>
          <a:bodyPr wrap="square" lIns="0" tIns="0" rIns="0" bIns="0" rtlCol="0"/>
          <a:lstStyle/>
          <a:p>
            <a:endParaRPr sz="1350"/>
          </a:p>
        </p:txBody>
      </p:sp>
      <p:sp>
        <p:nvSpPr>
          <p:cNvPr id="27" name="object 27"/>
          <p:cNvSpPr/>
          <p:nvPr/>
        </p:nvSpPr>
        <p:spPr>
          <a:xfrm>
            <a:off x="3007900" y="4199096"/>
            <a:ext cx="135350" cy="138779"/>
          </a:xfrm>
          <a:prstGeom prst="rect">
            <a:avLst/>
          </a:prstGeom>
          <a:blipFill>
            <a:blip r:embed="rId4" cstate="print"/>
            <a:stretch>
              <a:fillRect/>
            </a:stretch>
          </a:blipFill>
        </p:spPr>
        <p:txBody>
          <a:bodyPr wrap="square" lIns="0" tIns="0" rIns="0" bIns="0" rtlCol="0"/>
          <a:lstStyle/>
          <a:p>
            <a:endParaRPr sz="1350"/>
          </a:p>
        </p:txBody>
      </p:sp>
      <p:sp>
        <p:nvSpPr>
          <p:cNvPr id="28" name="object 28"/>
          <p:cNvSpPr txBox="1"/>
          <p:nvPr/>
        </p:nvSpPr>
        <p:spPr>
          <a:xfrm>
            <a:off x="2595372" y="4484085"/>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9</a:t>
            </a:r>
            <a:endParaRPr sz="1350">
              <a:latin typeface="微軟正黑體"/>
              <a:cs typeface="微軟正黑體"/>
            </a:endParaRPr>
          </a:p>
        </p:txBody>
      </p:sp>
      <p:sp>
        <p:nvSpPr>
          <p:cNvPr id="29" name="object 29"/>
          <p:cNvSpPr txBox="1"/>
          <p:nvPr/>
        </p:nvSpPr>
        <p:spPr>
          <a:xfrm>
            <a:off x="3521012" y="3742944"/>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8</a:t>
            </a:r>
            <a:endParaRPr sz="1350">
              <a:latin typeface="微軟正黑體"/>
              <a:cs typeface="微軟正黑體"/>
            </a:endParaRPr>
          </a:p>
        </p:txBody>
      </p:sp>
      <p:sp>
        <p:nvSpPr>
          <p:cNvPr id="30" name="object 30"/>
          <p:cNvSpPr txBox="1"/>
          <p:nvPr/>
        </p:nvSpPr>
        <p:spPr>
          <a:xfrm>
            <a:off x="3527584" y="5298567"/>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6</a:t>
            </a:r>
            <a:endParaRPr sz="1350">
              <a:latin typeface="微軟正黑體"/>
              <a:cs typeface="微軟正黑體"/>
            </a:endParaRPr>
          </a:p>
        </p:txBody>
      </p:sp>
      <p:sp>
        <p:nvSpPr>
          <p:cNvPr id="31" name="object 31"/>
          <p:cNvSpPr txBox="1"/>
          <p:nvPr/>
        </p:nvSpPr>
        <p:spPr>
          <a:xfrm>
            <a:off x="4187380" y="4617529"/>
            <a:ext cx="121444" cy="217367"/>
          </a:xfrm>
          <a:prstGeom prst="rect">
            <a:avLst/>
          </a:prstGeom>
        </p:spPr>
        <p:txBody>
          <a:bodyPr vert="horz" wrap="square" lIns="0" tIns="9525" rIns="0" bIns="0" rtlCol="0">
            <a:spAutoFit/>
          </a:bodyPr>
          <a:lstStyle/>
          <a:p>
            <a:pPr marL="9525">
              <a:spcBef>
                <a:spcPts val="75"/>
              </a:spcBef>
            </a:pPr>
            <a:r>
              <a:rPr sz="1350" b="1" dirty="0">
                <a:solidFill>
                  <a:srgbClr val="385622"/>
                </a:solidFill>
                <a:latin typeface="微軟正黑體"/>
                <a:cs typeface="微軟正黑體"/>
              </a:rPr>
              <a:t>7</a:t>
            </a:r>
            <a:endParaRPr sz="1350">
              <a:latin typeface="微軟正黑體"/>
              <a:cs typeface="微軟正黑體"/>
            </a:endParaRPr>
          </a:p>
        </p:txBody>
      </p:sp>
      <p:sp>
        <p:nvSpPr>
          <p:cNvPr id="32" name="object 32"/>
          <p:cNvSpPr/>
          <p:nvPr/>
        </p:nvSpPr>
        <p:spPr>
          <a:xfrm>
            <a:off x="3126296" y="5181372"/>
            <a:ext cx="121195" cy="142541"/>
          </a:xfrm>
          <a:prstGeom prst="rect">
            <a:avLst/>
          </a:prstGeom>
          <a:blipFill>
            <a:blip r:embed="rId5" cstate="print"/>
            <a:stretch>
              <a:fillRect/>
            </a:stretch>
          </a:blipFill>
        </p:spPr>
        <p:txBody>
          <a:bodyPr wrap="square" lIns="0" tIns="0" rIns="0" bIns="0" rtlCol="0"/>
          <a:lstStyle/>
          <a:p>
            <a:endParaRPr sz="1350"/>
          </a:p>
        </p:txBody>
      </p:sp>
      <p:sp>
        <p:nvSpPr>
          <p:cNvPr id="33" name="object 33"/>
          <p:cNvSpPr/>
          <p:nvPr/>
        </p:nvSpPr>
        <p:spPr>
          <a:xfrm>
            <a:off x="2184654" y="4899184"/>
            <a:ext cx="130206" cy="122498"/>
          </a:xfrm>
          <a:prstGeom prst="rect">
            <a:avLst/>
          </a:prstGeom>
          <a:blipFill>
            <a:blip r:embed="rId6" cstate="print"/>
            <a:stretch>
              <a:fillRect/>
            </a:stretch>
          </a:blipFill>
        </p:spPr>
        <p:txBody>
          <a:bodyPr wrap="square" lIns="0" tIns="0" rIns="0" bIns="0" rtlCol="0"/>
          <a:lstStyle/>
          <a:p>
            <a:endParaRPr sz="1350"/>
          </a:p>
        </p:txBody>
      </p:sp>
      <p:graphicFrame>
        <p:nvGraphicFramePr>
          <p:cNvPr id="34" name="object 34"/>
          <p:cNvGraphicFramePr>
            <a:graphicFrameLocks noGrp="1"/>
          </p:cNvGraphicFramePr>
          <p:nvPr/>
        </p:nvGraphicFramePr>
        <p:xfrm>
          <a:off x="5650897" y="3600478"/>
          <a:ext cx="2496502" cy="2182061"/>
        </p:xfrm>
        <a:graphic>
          <a:graphicData uri="http://schemas.openxmlformats.org/drawingml/2006/table">
            <a:tbl>
              <a:tblPr firstRow="1" bandRow="1">
                <a:tableStyleId>{2D5ABB26-0587-4C30-8999-92F81FD0307C}</a:tableStyleId>
              </a:tblPr>
              <a:tblGrid>
                <a:gridCol w="340519">
                  <a:extLst>
                    <a:ext uri="{9D8B030D-6E8A-4147-A177-3AD203B41FA5}">
                      <a16:colId xmlns:a16="http://schemas.microsoft.com/office/drawing/2014/main" val="20000"/>
                    </a:ext>
                  </a:extLst>
                </a:gridCol>
                <a:gridCol w="373856">
                  <a:extLst>
                    <a:ext uri="{9D8B030D-6E8A-4147-A177-3AD203B41FA5}">
                      <a16:colId xmlns:a16="http://schemas.microsoft.com/office/drawing/2014/main" val="20001"/>
                    </a:ext>
                  </a:extLst>
                </a:gridCol>
                <a:gridCol w="356711">
                  <a:extLst>
                    <a:ext uri="{9D8B030D-6E8A-4147-A177-3AD203B41FA5}">
                      <a16:colId xmlns:a16="http://schemas.microsoft.com/office/drawing/2014/main" val="20002"/>
                    </a:ext>
                  </a:extLst>
                </a:gridCol>
                <a:gridCol w="356711">
                  <a:extLst>
                    <a:ext uri="{9D8B030D-6E8A-4147-A177-3AD203B41FA5}">
                      <a16:colId xmlns:a16="http://schemas.microsoft.com/office/drawing/2014/main" val="20003"/>
                    </a:ext>
                  </a:extLst>
                </a:gridCol>
                <a:gridCol w="356711">
                  <a:extLst>
                    <a:ext uri="{9D8B030D-6E8A-4147-A177-3AD203B41FA5}">
                      <a16:colId xmlns:a16="http://schemas.microsoft.com/office/drawing/2014/main" val="20004"/>
                    </a:ext>
                  </a:extLst>
                </a:gridCol>
                <a:gridCol w="356711">
                  <a:extLst>
                    <a:ext uri="{9D8B030D-6E8A-4147-A177-3AD203B41FA5}">
                      <a16:colId xmlns:a16="http://schemas.microsoft.com/office/drawing/2014/main" val="20005"/>
                    </a:ext>
                  </a:extLst>
                </a:gridCol>
                <a:gridCol w="355283">
                  <a:extLst>
                    <a:ext uri="{9D8B030D-6E8A-4147-A177-3AD203B41FA5}">
                      <a16:colId xmlns:a16="http://schemas.microsoft.com/office/drawing/2014/main" val="20006"/>
                    </a:ext>
                  </a:extLst>
                </a:gridCol>
              </a:tblGrid>
              <a:tr h="311724">
                <a:tc>
                  <a:txBody>
                    <a:bodyPr/>
                    <a:lstStyle/>
                    <a:p>
                      <a:pPr>
                        <a:lnSpc>
                          <a:spcPct val="100000"/>
                        </a:lnSpc>
                      </a:pPr>
                      <a:endParaRPr sz="1800">
                        <a:latin typeface="Times New Roman"/>
                        <a:cs typeface="Times New Roman"/>
                      </a:endParaRPr>
                    </a:p>
                  </a:txBody>
                  <a:tcPr marL="0" marR="0" marT="0" marB="0">
                    <a:solidFill>
                      <a:srgbClr val="000000"/>
                    </a:solidFill>
                  </a:tcPr>
                </a:tc>
                <a:tc>
                  <a:txBody>
                    <a:bodyPr/>
                    <a:lstStyle/>
                    <a:p>
                      <a:pPr marL="19685" algn="ctr">
                        <a:lnSpc>
                          <a:spcPct val="100000"/>
                        </a:lnSpc>
                        <a:spcBef>
                          <a:spcPts val="315"/>
                        </a:spcBef>
                      </a:pPr>
                      <a:r>
                        <a:rPr sz="1500" b="1" dirty="0">
                          <a:solidFill>
                            <a:srgbClr val="FFFFFF"/>
                          </a:solidFill>
                          <a:latin typeface="Calibri"/>
                          <a:cs typeface="Calibri"/>
                        </a:rPr>
                        <a:t>1</a:t>
                      </a:r>
                      <a:endParaRPr sz="1500">
                        <a:latin typeface="Calibri"/>
                        <a:cs typeface="Calibri"/>
                      </a:endParaRPr>
                    </a:p>
                  </a:txBody>
                  <a:tcPr marL="0" marR="0" marT="30004" marB="0">
                    <a:solidFill>
                      <a:srgbClr val="000000"/>
                    </a:solidFill>
                  </a:tcPr>
                </a:tc>
                <a:tc>
                  <a:txBody>
                    <a:bodyPr/>
                    <a:lstStyle/>
                    <a:p>
                      <a:pPr marR="166370" algn="r">
                        <a:lnSpc>
                          <a:spcPct val="100000"/>
                        </a:lnSpc>
                        <a:spcBef>
                          <a:spcPts val="315"/>
                        </a:spcBef>
                      </a:pPr>
                      <a:r>
                        <a:rPr sz="1500" b="1" dirty="0">
                          <a:solidFill>
                            <a:srgbClr val="FFFFFF"/>
                          </a:solidFill>
                          <a:latin typeface="Calibri"/>
                          <a:cs typeface="Calibri"/>
                        </a:rPr>
                        <a:t>2</a:t>
                      </a:r>
                      <a:endParaRPr sz="1500">
                        <a:latin typeface="Calibri"/>
                        <a:cs typeface="Calibri"/>
                      </a:endParaRPr>
                    </a:p>
                  </a:txBody>
                  <a:tcPr marL="0" marR="0" marT="30004" marB="0">
                    <a:solidFill>
                      <a:srgbClr val="000000"/>
                    </a:solidFill>
                  </a:tcPr>
                </a:tc>
                <a:tc>
                  <a:txBody>
                    <a:bodyPr/>
                    <a:lstStyle/>
                    <a:p>
                      <a:pPr marL="171450">
                        <a:lnSpc>
                          <a:spcPct val="100000"/>
                        </a:lnSpc>
                        <a:spcBef>
                          <a:spcPts val="315"/>
                        </a:spcBef>
                      </a:pPr>
                      <a:r>
                        <a:rPr sz="1500" b="1" dirty="0">
                          <a:solidFill>
                            <a:srgbClr val="FFFFFF"/>
                          </a:solidFill>
                          <a:latin typeface="Calibri"/>
                          <a:cs typeface="Calibri"/>
                        </a:rPr>
                        <a:t>3</a:t>
                      </a:r>
                      <a:endParaRPr sz="1500">
                        <a:latin typeface="Calibri"/>
                        <a:cs typeface="Calibri"/>
                      </a:endParaRPr>
                    </a:p>
                  </a:txBody>
                  <a:tcPr marL="0" marR="0" marT="30004" marB="0">
                    <a:solidFill>
                      <a:srgbClr val="000000"/>
                    </a:solidFill>
                  </a:tcPr>
                </a:tc>
                <a:tc>
                  <a:txBody>
                    <a:bodyPr/>
                    <a:lstStyle/>
                    <a:p>
                      <a:pPr algn="ctr">
                        <a:lnSpc>
                          <a:spcPct val="100000"/>
                        </a:lnSpc>
                        <a:spcBef>
                          <a:spcPts val="315"/>
                        </a:spcBef>
                      </a:pPr>
                      <a:r>
                        <a:rPr sz="1500" b="1" dirty="0">
                          <a:solidFill>
                            <a:srgbClr val="FFFFFF"/>
                          </a:solidFill>
                          <a:latin typeface="Calibri"/>
                          <a:cs typeface="Calibri"/>
                        </a:rPr>
                        <a:t>4</a:t>
                      </a:r>
                      <a:endParaRPr sz="1500">
                        <a:latin typeface="Calibri"/>
                        <a:cs typeface="Calibri"/>
                      </a:endParaRPr>
                    </a:p>
                  </a:txBody>
                  <a:tcPr marL="0" marR="0" marT="30004" marB="0">
                    <a:solidFill>
                      <a:srgbClr val="000000"/>
                    </a:solidFill>
                  </a:tcPr>
                </a:tc>
                <a:tc>
                  <a:txBody>
                    <a:bodyPr/>
                    <a:lstStyle/>
                    <a:p>
                      <a:pPr algn="ctr">
                        <a:lnSpc>
                          <a:spcPct val="100000"/>
                        </a:lnSpc>
                        <a:spcBef>
                          <a:spcPts val="315"/>
                        </a:spcBef>
                      </a:pPr>
                      <a:r>
                        <a:rPr sz="1500" b="1" dirty="0">
                          <a:solidFill>
                            <a:srgbClr val="FFFFFF"/>
                          </a:solidFill>
                          <a:latin typeface="Calibri"/>
                          <a:cs typeface="Calibri"/>
                        </a:rPr>
                        <a:t>5</a:t>
                      </a:r>
                      <a:endParaRPr sz="1500">
                        <a:latin typeface="Calibri"/>
                        <a:cs typeface="Calibri"/>
                      </a:endParaRPr>
                    </a:p>
                  </a:txBody>
                  <a:tcPr marL="0" marR="0" marT="30004" marB="0">
                    <a:solidFill>
                      <a:srgbClr val="000000"/>
                    </a:solidFill>
                  </a:tcPr>
                </a:tc>
                <a:tc>
                  <a:txBody>
                    <a:bodyPr/>
                    <a:lstStyle/>
                    <a:p>
                      <a:pPr marL="171450">
                        <a:lnSpc>
                          <a:spcPct val="100000"/>
                        </a:lnSpc>
                        <a:spcBef>
                          <a:spcPts val="315"/>
                        </a:spcBef>
                      </a:pPr>
                      <a:r>
                        <a:rPr sz="1500" b="1" dirty="0">
                          <a:solidFill>
                            <a:srgbClr val="FFFFFF"/>
                          </a:solidFill>
                          <a:latin typeface="Calibri"/>
                          <a:cs typeface="Calibri"/>
                        </a:rPr>
                        <a:t>6</a:t>
                      </a:r>
                      <a:endParaRPr sz="1500">
                        <a:latin typeface="Calibri"/>
                        <a:cs typeface="Calibri"/>
                      </a:endParaRPr>
                    </a:p>
                  </a:txBody>
                  <a:tcPr marL="0" marR="0" marT="30004" marB="0">
                    <a:solidFill>
                      <a:srgbClr val="000000"/>
                    </a:solidFill>
                  </a:tcPr>
                </a:tc>
                <a:extLst>
                  <a:ext uri="{0D108BD9-81ED-4DB2-BD59-A6C34878D82A}">
                    <a16:rowId xmlns:a16="http://schemas.microsoft.com/office/drawing/2014/main" val="10000"/>
                  </a:ext>
                </a:extLst>
              </a:tr>
              <a:tr h="311658">
                <a:tc>
                  <a:txBody>
                    <a:bodyPr/>
                    <a:lstStyle/>
                    <a:p>
                      <a:pPr marR="144145" algn="r">
                        <a:lnSpc>
                          <a:spcPct val="100000"/>
                        </a:lnSpc>
                        <a:spcBef>
                          <a:spcPts val="315"/>
                        </a:spcBef>
                      </a:pPr>
                      <a:r>
                        <a:rPr sz="1500" b="1" dirty="0">
                          <a:latin typeface="Calibri"/>
                          <a:cs typeface="Calibri"/>
                        </a:rPr>
                        <a:t>1</a:t>
                      </a:r>
                      <a:endParaRPr sz="1500">
                        <a:latin typeface="Calibri"/>
                        <a:cs typeface="Calibri"/>
                      </a:endParaRPr>
                    </a:p>
                  </a:txBody>
                  <a:tcPr marL="0" marR="0" marT="30004" marB="0">
                    <a:lnL w="12700">
                      <a:solidFill>
                        <a:srgbClr val="000000"/>
                      </a:solidFill>
                      <a:prstDash val="solid"/>
                    </a:lnL>
                    <a:lnB w="12700">
                      <a:solidFill>
                        <a:srgbClr val="000000"/>
                      </a:solidFill>
                      <a:prstDash val="solid"/>
                    </a:lnB>
                  </a:tcPr>
                </a:tc>
                <a:tc>
                  <a:txBody>
                    <a:bodyPr/>
                    <a:lstStyle/>
                    <a:p>
                      <a:pPr marL="19685" algn="ctr">
                        <a:lnSpc>
                          <a:spcPct val="100000"/>
                        </a:lnSpc>
                        <a:spcBef>
                          <a:spcPts val="315"/>
                        </a:spcBef>
                      </a:pPr>
                      <a:r>
                        <a:rPr sz="1500" dirty="0">
                          <a:latin typeface="Calibri"/>
                          <a:cs typeface="Calibri"/>
                        </a:rPr>
                        <a:t>0</a:t>
                      </a:r>
                      <a:endParaRPr sz="1500">
                        <a:latin typeface="Calibri"/>
                        <a:cs typeface="Calibri"/>
                      </a:endParaRPr>
                    </a:p>
                  </a:txBody>
                  <a:tcPr marL="0" marR="0" marT="30004" marB="0">
                    <a:lnB w="12700">
                      <a:solidFill>
                        <a:srgbClr val="000000"/>
                      </a:solidFill>
                      <a:prstDash val="solid"/>
                    </a:lnB>
                  </a:tcPr>
                </a:tc>
                <a:tc>
                  <a:txBody>
                    <a:bodyPr/>
                    <a:lstStyle/>
                    <a:p>
                      <a:pPr marR="166370" algn="r">
                        <a:lnSpc>
                          <a:spcPct val="100000"/>
                        </a:lnSpc>
                        <a:spcBef>
                          <a:spcPts val="315"/>
                        </a:spcBef>
                      </a:pPr>
                      <a:r>
                        <a:rPr sz="1500" dirty="0">
                          <a:latin typeface="Calibri"/>
                          <a:cs typeface="Calibri"/>
                        </a:rPr>
                        <a:t>9</a:t>
                      </a:r>
                      <a:endParaRPr sz="1500">
                        <a:latin typeface="Calibri"/>
                        <a:cs typeface="Calibri"/>
                      </a:endParaRPr>
                    </a:p>
                  </a:txBody>
                  <a:tcPr marL="0" marR="0" marT="30004" marB="0">
                    <a:lnB w="12700">
                      <a:solidFill>
                        <a:srgbClr val="000000"/>
                      </a:solidFill>
                      <a:prstDash val="solid"/>
                    </a:lnB>
                  </a:tcPr>
                </a:tc>
                <a:tc>
                  <a:txBody>
                    <a:bodyPr/>
                    <a:lstStyle/>
                    <a:p>
                      <a:pPr marL="171450">
                        <a:lnSpc>
                          <a:spcPct val="100000"/>
                        </a:lnSpc>
                        <a:spcBef>
                          <a:spcPts val="315"/>
                        </a:spcBef>
                      </a:pPr>
                      <a:r>
                        <a:rPr sz="1500" dirty="0">
                          <a:latin typeface="Calibri"/>
                          <a:cs typeface="Calibri"/>
                        </a:rPr>
                        <a:t>3</a:t>
                      </a:r>
                      <a:endParaRPr sz="1500">
                        <a:latin typeface="Calibri"/>
                        <a:cs typeface="Calibri"/>
                      </a:endParaRPr>
                    </a:p>
                  </a:txBody>
                  <a:tcPr marL="0" marR="0" marT="30004" marB="0">
                    <a:lnB w="12700">
                      <a:solidFill>
                        <a:srgbClr val="000000"/>
                      </a:solidFill>
                      <a:prstDash val="solid"/>
                    </a:lnB>
                  </a:tcPr>
                </a:tc>
                <a:tc>
                  <a:txBody>
                    <a:bodyPr/>
                    <a:lstStyle/>
                    <a:p>
                      <a:pPr algn="ctr">
                        <a:lnSpc>
                          <a:spcPct val="100000"/>
                        </a:lnSpc>
                        <a:spcBef>
                          <a:spcPts val="315"/>
                        </a:spcBef>
                      </a:pPr>
                      <a:r>
                        <a:rPr sz="1500" dirty="0">
                          <a:latin typeface="Calibri"/>
                          <a:cs typeface="Calibri"/>
                        </a:rPr>
                        <a:t>4</a:t>
                      </a:r>
                      <a:endParaRPr sz="1500">
                        <a:latin typeface="Calibri"/>
                        <a:cs typeface="Calibri"/>
                      </a:endParaRPr>
                    </a:p>
                  </a:txBody>
                  <a:tcPr marL="0" marR="0" marT="30004" marB="0">
                    <a:lnB w="12700">
                      <a:solidFill>
                        <a:srgbClr val="000000"/>
                      </a:solidFill>
                      <a:prstDash val="solid"/>
                    </a:lnB>
                  </a:tcPr>
                </a:tc>
                <a:tc>
                  <a:txBody>
                    <a:bodyPr/>
                    <a:lstStyle/>
                    <a:p>
                      <a:pPr algn="ctr">
                        <a:lnSpc>
                          <a:spcPct val="100000"/>
                        </a:lnSpc>
                        <a:spcBef>
                          <a:spcPts val="315"/>
                        </a:spcBef>
                      </a:pPr>
                      <a:r>
                        <a:rPr sz="1500" dirty="0">
                          <a:latin typeface="Calibri"/>
                          <a:cs typeface="Calibri"/>
                        </a:rPr>
                        <a:t>∞</a:t>
                      </a:r>
                      <a:endParaRPr sz="1500">
                        <a:latin typeface="Calibri"/>
                        <a:cs typeface="Calibri"/>
                      </a:endParaRPr>
                    </a:p>
                  </a:txBody>
                  <a:tcPr marL="0" marR="0" marT="30004" marB="0">
                    <a:lnB w="12700">
                      <a:solidFill>
                        <a:srgbClr val="000000"/>
                      </a:solidFill>
                      <a:prstDash val="solid"/>
                    </a:lnB>
                  </a:tcPr>
                </a:tc>
                <a:tc>
                  <a:txBody>
                    <a:bodyPr/>
                    <a:lstStyle/>
                    <a:p>
                      <a:pPr marL="128270">
                        <a:lnSpc>
                          <a:spcPct val="100000"/>
                        </a:lnSpc>
                        <a:spcBef>
                          <a:spcPts val="315"/>
                        </a:spcBef>
                      </a:pPr>
                      <a:r>
                        <a:rPr sz="1500" dirty="0">
                          <a:latin typeface="Calibri"/>
                          <a:cs typeface="Calibri"/>
                        </a:rPr>
                        <a:t>∞</a:t>
                      </a:r>
                      <a:endParaRPr sz="1500">
                        <a:latin typeface="Calibri"/>
                        <a:cs typeface="Calibri"/>
                      </a:endParaRPr>
                    </a:p>
                  </a:txBody>
                  <a:tcPr marL="0" marR="0" marT="30004"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311753">
                <a:tc>
                  <a:txBody>
                    <a:bodyPr/>
                    <a:lstStyle/>
                    <a:p>
                      <a:pPr marR="144145" algn="r">
                        <a:lnSpc>
                          <a:spcPct val="100000"/>
                        </a:lnSpc>
                        <a:spcBef>
                          <a:spcPts val="315"/>
                        </a:spcBef>
                      </a:pPr>
                      <a:r>
                        <a:rPr sz="1500" b="1" dirty="0">
                          <a:latin typeface="Calibri"/>
                          <a:cs typeface="Calibri"/>
                        </a:rPr>
                        <a:t>2</a:t>
                      </a:r>
                      <a:endParaRPr sz="1500">
                        <a:latin typeface="Calibri"/>
                        <a:cs typeface="Calibri"/>
                      </a:endParaRPr>
                    </a:p>
                  </a:txBody>
                  <a:tcPr marL="0" marR="0" marT="3000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2225" algn="ctr">
                        <a:lnSpc>
                          <a:spcPct val="100000"/>
                        </a:lnSpc>
                        <a:spcBef>
                          <a:spcPts val="315"/>
                        </a:spcBef>
                      </a:pPr>
                      <a:r>
                        <a:rPr sz="1500" dirty="0">
                          <a:latin typeface="Calibri"/>
                          <a:cs typeface="Calibri"/>
                        </a:rPr>
                        <a:t>∞</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marR="166370" algn="r">
                        <a:lnSpc>
                          <a:spcPct val="100000"/>
                        </a:lnSpc>
                        <a:spcBef>
                          <a:spcPts val="315"/>
                        </a:spcBef>
                      </a:pPr>
                      <a:r>
                        <a:rPr sz="1500" dirty="0">
                          <a:latin typeface="Calibri"/>
                          <a:cs typeface="Calibri"/>
                        </a:rPr>
                        <a:t>0</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marL="171450">
                        <a:lnSpc>
                          <a:spcPct val="100000"/>
                        </a:lnSpc>
                        <a:spcBef>
                          <a:spcPts val="315"/>
                        </a:spcBef>
                      </a:pPr>
                      <a:r>
                        <a:rPr sz="1500" dirty="0">
                          <a:latin typeface="Calibri"/>
                          <a:cs typeface="Calibri"/>
                        </a:rPr>
                        <a:t>4</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500" dirty="0">
                          <a:latin typeface="Calibri"/>
                          <a:cs typeface="Calibri"/>
                        </a:rPr>
                        <a:t>∞</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500" dirty="0">
                          <a:latin typeface="Calibri"/>
                          <a:cs typeface="Calibri"/>
                        </a:rPr>
                        <a:t>∞</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marL="128270">
                        <a:lnSpc>
                          <a:spcPct val="100000"/>
                        </a:lnSpc>
                        <a:spcBef>
                          <a:spcPts val="315"/>
                        </a:spcBef>
                      </a:pPr>
                      <a:r>
                        <a:rPr sz="1500" dirty="0">
                          <a:latin typeface="Calibri"/>
                          <a:cs typeface="Calibri"/>
                        </a:rPr>
                        <a:t>∞</a:t>
                      </a:r>
                      <a:endParaRPr sz="1500">
                        <a:latin typeface="Calibri"/>
                        <a:cs typeface="Calibri"/>
                      </a:endParaRPr>
                    </a:p>
                  </a:txBody>
                  <a:tcPr marL="0" marR="0" marT="3000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11753">
                <a:tc>
                  <a:txBody>
                    <a:bodyPr/>
                    <a:lstStyle/>
                    <a:p>
                      <a:pPr marR="144145" algn="r">
                        <a:lnSpc>
                          <a:spcPct val="100000"/>
                        </a:lnSpc>
                        <a:spcBef>
                          <a:spcPts val="315"/>
                        </a:spcBef>
                      </a:pPr>
                      <a:r>
                        <a:rPr sz="1500" b="1" dirty="0">
                          <a:latin typeface="Calibri"/>
                          <a:cs typeface="Calibri"/>
                        </a:rPr>
                        <a:t>3</a:t>
                      </a:r>
                      <a:endParaRPr sz="1500">
                        <a:latin typeface="Calibri"/>
                        <a:cs typeface="Calibri"/>
                      </a:endParaRPr>
                    </a:p>
                  </a:txBody>
                  <a:tcPr marL="0" marR="0" marT="30004"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2225" algn="ctr">
                        <a:lnSpc>
                          <a:spcPct val="100000"/>
                        </a:lnSpc>
                        <a:spcBef>
                          <a:spcPts val="315"/>
                        </a:spcBef>
                      </a:pPr>
                      <a:r>
                        <a:rPr sz="1500" dirty="0">
                          <a:latin typeface="Calibri"/>
                          <a:cs typeface="Calibri"/>
                        </a:rPr>
                        <a:t>∞</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marR="166370" algn="r">
                        <a:lnSpc>
                          <a:spcPct val="100000"/>
                        </a:lnSpc>
                        <a:spcBef>
                          <a:spcPts val="315"/>
                        </a:spcBef>
                      </a:pPr>
                      <a:r>
                        <a:rPr sz="1500" dirty="0">
                          <a:latin typeface="Calibri"/>
                          <a:cs typeface="Calibri"/>
                        </a:rPr>
                        <a:t>5</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marL="171450">
                        <a:lnSpc>
                          <a:spcPct val="100000"/>
                        </a:lnSpc>
                        <a:spcBef>
                          <a:spcPts val="315"/>
                        </a:spcBef>
                      </a:pPr>
                      <a:r>
                        <a:rPr sz="1500" dirty="0">
                          <a:latin typeface="Calibri"/>
                          <a:cs typeface="Calibri"/>
                        </a:rPr>
                        <a:t>0</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500" dirty="0">
                          <a:latin typeface="Calibri"/>
                          <a:cs typeface="Calibri"/>
                        </a:rPr>
                        <a:t>∞</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500" dirty="0">
                          <a:latin typeface="Calibri"/>
                          <a:cs typeface="Calibri"/>
                        </a:rPr>
                        <a:t>6</a:t>
                      </a:r>
                      <a:endParaRPr sz="1500">
                        <a:latin typeface="Calibri"/>
                        <a:cs typeface="Calibri"/>
                      </a:endParaRPr>
                    </a:p>
                  </a:txBody>
                  <a:tcPr marL="0" marR="0" marT="30004" marB="0">
                    <a:lnT w="12700">
                      <a:solidFill>
                        <a:srgbClr val="000000"/>
                      </a:solidFill>
                      <a:prstDash val="solid"/>
                    </a:lnT>
                    <a:lnB w="12700">
                      <a:solidFill>
                        <a:srgbClr val="000000"/>
                      </a:solidFill>
                      <a:prstDash val="solid"/>
                    </a:lnB>
                  </a:tcPr>
                </a:tc>
                <a:tc>
                  <a:txBody>
                    <a:bodyPr/>
                    <a:lstStyle/>
                    <a:p>
                      <a:pPr marL="128270">
                        <a:lnSpc>
                          <a:spcPct val="100000"/>
                        </a:lnSpc>
                        <a:spcBef>
                          <a:spcPts val="315"/>
                        </a:spcBef>
                      </a:pPr>
                      <a:r>
                        <a:rPr sz="1500" dirty="0">
                          <a:latin typeface="Calibri"/>
                          <a:cs typeface="Calibri"/>
                        </a:rPr>
                        <a:t>∞</a:t>
                      </a:r>
                      <a:endParaRPr sz="1500">
                        <a:latin typeface="Calibri"/>
                        <a:cs typeface="Calibri"/>
                      </a:endParaRPr>
                    </a:p>
                  </a:txBody>
                  <a:tcPr marL="0" marR="0" marT="30004"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11715">
                <a:tc>
                  <a:txBody>
                    <a:bodyPr/>
                    <a:lstStyle/>
                    <a:p>
                      <a:pPr marR="144145" algn="r">
                        <a:lnSpc>
                          <a:spcPct val="100000"/>
                        </a:lnSpc>
                        <a:spcBef>
                          <a:spcPts val="320"/>
                        </a:spcBef>
                      </a:pPr>
                      <a:r>
                        <a:rPr sz="1500" b="1" dirty="0">
                          <a:latin typeface="Calibri"/>
                          <a:cs typeface="Calibri"/>
                        </a:rPr>
                        <a:t>4</a:t>
                      </a:r>
                      <a:endParaRPr sz="1500">
                        <a:latin typeface="Calibri"/>
                        <a:cs typeface="Calibri"/>
                      </a:endParaRPr>
                    </a:p>
                  </a:txBody>
                  <a:tcPr marL="0" marR="0" marT="3048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2225" algn="ct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R="166370" algn="r">
                        <a:lnSpc>
                          <a:spcPct val="100000"/>
                        </a:lnSpc>
                        <a:spcBef>
                          <a:spcPts val="320"/>
                        </a:spcBef>
                      </a:pPr>
                      <a:r>
                        <a:rPr sz="1500" dirty="0">
                          <a:latin typeface="Calibri"/>
                          <a:cs typeface="Calibri"/>
                        </a:rPr>
                        <a:t>2</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L="128905">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500" dirty="0">
                          <a:latin typeface="Calibri"/>
                          <a:cs typeface="Calibri"/>
                        </a:rPr>
                        <a:t>0</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L="128270">
                        <a:lnSpc>
                          <a:spcPct val="100000"/>
                        </a:lnSpc>
                        <a:spcBef>
                          <a:spcPts val="320"/>
                        </a:spcBef>
                      </a:pPr>
                      <a:r>
                        <a:rPr sz="1500" dirty="0">
                          <a:latin typeface="Calibri"/>
                          <a:cs typeface="Calibri"/>
                        </a:rPr>
                        <a:t>∞</a:t>
                      </a:r>
                      <a:endParaRPr sz="1500">
                        <a:latin typeface="Calibri"/>
                        <a:cs typeface="Calibri"/>
                      </a:endParaRPr>
                    </a:p>
                  </a:txBody>
                  <a:tcPr marL="0" marR="0" marT="30480"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11734">
                <a:tc>
                  <a:txBody>
                    <a:bodyPr/>
                    <a:lstStyle/>
                    <a:p>
                      <a:pPr marR="144145" algn="r">
                        <a:lnSpc>
                          <a:spcPct val="100000"/>
                        </a:lnSpc>
                        <a:spcBef>
                          <a:spcPts val="320"/>
                        </a:spcBef>
                      </a:pPr>
                      <a:r>
                        <a:rPr sz="1500" b="1" dirty="0">
                          <a:latin typeface="Calibri"/>
                          <a:cs typeface="Calibri"/>
                        </a:rPr>
                        <a:t>5</a:t>
                      </a:r>
                      <a:endParaRPr sz="1500">
                        <a:latin typeface="Calibri"/>
                        <a:cs typeface="Calibri"/>
                      </a:endParaRPr>
                    </a:p>
                  </a:txBody>
                  <a:tcPr marL="0" marR="0" marT="3048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2225" algn="ct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R="121285" algn="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L="128905">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500" dirty="0">
                          <a:latin typeface="Calibri"/>
                          <a:cs typeface="Calibri"/>
                        </a:rPr>
                        <a:t>0</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L="171450">
                        <a:lnSpc>
                          <a:spcPct val="100000"/>
                        </a:lnSpc>
                        <a:spcBef>
                          <a:spcPts val="320"/>
                        </a:spcBef>
                      </a:pPr>
                      <a:r>
                        <a:rPr sz="1500" dirty="0">
                          <a:latin typeface="Calibri"/>
                          <a:cs typeface="Calibri"/>
                        </a:rPr>
                        <a:t>7</a:t>
                      </a:r>
                      <a:endParaRPr sz="1500">
                        <a:latin typeface="Calibri"/>
                        <a:cs typeface="Calibri"/>
                      </a:endParaRPr>
                    </a:p>
                  </a:txBody>
                  <a:tcPr marL="0" marR="0" marT="30480"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11724">
                <a:tc>
                  <a:txBody>
                    <a:bodyPr/>
                    <a:lstStyle/>
                    <a:p>
                      <a:pPr marR="144145" algn="r">
                        <a:lnSpc>
                          <a:spcPct val="100000"/>
                        </a:lnSpc>
                        <a:spcBef>
                          <a:spcPts val="320"/>
                        </a:spcBef>
                      </a:pPr>
                      <a:r>
                        <a:rPr sz="1500" b="1" dirty="0">
                          <a:latin typeface="Calibri"/>
                          <a:cs typeface="Calibri"/>
                        </a:rPr>
                        <a:t>6</a:t>
                      </a:r>
                      <a:endParaRPr sz="1500">
                        <a:latin typeface="Calibri"/>
                        <a:cs typeface="Calibri"/>
                      </a:endParaRPr>
                    </a:p>
                  </a:txBody>
                  <a:tcPr marL="0" marR="0" marT="3048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22225" algn="ct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R="121285" algn="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L="128905">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500" dirty="0">
                          <a:latin typeface="Calibri"/>
                          <a:cs typeface="Calibri"/>
                        </a:rPr>
                        <a:t>8</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500" dirty="0">
                          <a:latin typeface="Calibri"/>
                          <a:cs typeface="Calibri"/>
                        </a:rPr>
                        <a:t>∞</a:t>
                      </a:r>
                      <a:endParaRPr sz="1500">
                        <a:latin typeface="Calibri"/>
                        <a:cs typeface="Calibri"/>
                      </a:endParaRPr>
                    </a:p>
                  </a:txBody>
                  <a:tcPr marL="0" marR="0" marT="30480" marB="0">
                    <a:lnT w="12700">
                      <a:solidFill>
                        <a:srgbClr val="000000"/>
                      </a:solidFill>
                      <a:prstDash val="solid"/>
                    </a:lnT>
                    <a:lnB w="12700">
                      <a:solidFill>
                        <a:srgbClr val="000000"/>
                      </a:solidFill>
                      <a:prstDash val="solid"/>
                    </a:lnB>
                  </a:tcPr>
                </a:tc>
                <a:tc>
                  <a:txBody>
                    <a:bodyPr/>
                    <a:lstStyle/>
                    <a:p>
                      <a:pPr marL="171450">
                        <a:lnSpc>
                          <a:spcPct val="100000"/>
                        </a:lnSpc>
                        <a:spcBef>
                          <a:spcPts val="320"/>
                        </a:spcBef>
                      </a:pPr>
                      <a:r>
                        <a:rPr sz="1500" dirty="0">
                          <a:latin typeface="Calibri"/>
                          <a:cs typeface="Calibri"/>
                        </a:rPr>
                        <a:t>0</a:t>
                      </a:r>
                      <a:endParaRPr sz="1500">
                        <a:latin typeface="Calibri"/>
                        <a:cs typeface="Calibri"/>
                      </a:endParaRPr>
                    </a:p>
                  </a:txBody>
                  <a:tcPr marL="0" marR="0" marT="30480"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Floyd-Warshall </a:t>
            </a:r>
            <a:r>
              <a:rPr lang="zh-TW" altLang="en-US"/>
              <a:t>演算法</a:t>
            </a:r>
            <a:r>
              <a:rPr lang="en-US" altLang="zh-TW"/>
              <a:t>– </a:t>
            </a:r>
            <a:r>
              <a:rPr lang="zh-TW" altLang="en-US"/>
              <a:t>流程</a:t>
            </a:r>
            <a:endParaRPr lang="zh-TW" altLang="en-US" dirty="0"/>
          </a:p>
        </p:txBody>
      </p:sp>
      <p:sp>
        <p:nvSpPr>
          <p:cNvPr id="7" name="內容版面配置區 6">
            <a:extLst>
              <a:ext uri="{FF2B5EF4-FFF2-40B4-BE49-F238E27FC236}">
                <a16:creationId xmlns:a16="http://schemas.microsoft.com/office/drawing/2014/main" id="{252E6B27-F59B-4CC3-BF29-34E18365BAD5}"/>
              </a:ext>
            </a:extLst>
          </p:cNvPr>
          <p:cNvSpPr>
            <a:spLocks noGrp="1"/>
          </p:cNvSpPr>
          <p:nvPr>
            <p:ph idx="1"/>
          </p:nvPr>
        </p:nvSpPr>
        <p:spPr/>
        <p:txBody>
          <a:bodyPr/>
          <a:lstStyle/>
          <a:p>
            <a:r>
              <a:rPr lang="zh-TW" altLang="en-US" dirty="0"/>
              <a:t>步驟 </a:t>
            </a:r>
            <a:r>
              <a:rPr lang="en-US" altLang="zh-TW" dirty="0"/>
              <a:t>1:</a:t>
            </a:r>
            <a:r>
              <a:rPr lang="zh-TW" altLang="en-US" dirty="0"/>
              <a:t> 複製一份圖型的相鄰矩陣資料，將這份矩陣資料做為最短路徑的初 始值。</a:t>
            </a:r>
          </a:p>
          <a:p>
            <a:endParaRPr lang="zh-TW" altLang="en-US" dirty="0"/>
          </a:p>
          <a:p>
            <a:r>
              <a:rPr lang="zh-TW" altLang="en-US" dirty="0"/>
              <a:t>步驟 </a:t>
            </a:r>
            <a:r>
              <a:rPr lang="en-US" altLang="zh-TW" dirty="0"/>
              <a:t>2:</a:t>
            </a:r>
            <a:r>
              <a:rPr lang="zh-TW" altLang="en-US" dirty="0"/>
              <a:t> 在任兩點之間加入其它節點，確認距離是否有縮短，若有，就更新矩陣內對應的元素值，重複此步驟，直到所有節點都有嘗試放入任兩點節點 之間。</a:t>
            </a:r>
          </a:p>
          <a:p>
            <a:endParaRPr lang="zh-TW" altLang="en-US" dirty="0"/>
          </a:p>
          <a:p>
            <a:r>
              <a:rPr lang="zh-TW" altLang="en-US" dirty="0"/>
              <a:t>步驟 </a:t>
            </a:r>
            <a:r>
              <a:rPr lang="en-US" altLang="zh-TW" dirty="0"/>
              <a:t>3:</a:t>
            </a:r>
            <a:r>
              <a:rPr lang="zh-TW" altLang="en-US" dirty="0"/>
              <a:t> 全部確認完成後，經由步驟 </a:t>
            </a:r>
            <a:r>
              <a:rPr lang="en-US" altLang="zh-TW" dirty="0"/>
              <a:t>2</a:t>
            </a:r>
            <a:r>
              <a:rPr lang="zh-TW" altLang="en-US" dirty="0"/>
              <a:t> 調整後的矩陣資料就是圖中任兩點的最短路徑。</a:t>
            </a: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AL-intro-part10-Fast-Sorting</Template>
  <TotalTime>23596</TotalTime>
  <Words>9603</Words>
  <Application>Microsoft Office PowerPoint</Application>
  <PresentationFormat>如螢幕大小 (4:3)</PresentationFormat>
  <Paragraphs>2654</Paragraphs>
  <Slides>123</Slides>
  <Notes>13</Notes>
  <HiddenSlides>0</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4</vt:i4>
      </vt:variant>
      <vt:variant>
        <vt:lpstr>投影片標題</vt:lpstr>
      </vt:variant>
      <vt:variant>
        <vt:i4>123</vt:i4>
      </vt:variant>
    </vt:vector>
  </HeadingPairs>
  <TitlesOfParts>
    <vt:vector size="142" baseType="lpstr">
      <vt:lpstr>Droid Serif</vt:lpstr>
      <vt:lpstr>SimSun</vt:lpstr>
      <vt:lpstr>微軟正黑體</vt:lpstr>
      <vt:lpstr>新細明體</vt:lpstr>
      <vt:lpstr>標楷體</vt:lpstr>
      <vt:lpstr>Arial</vt:lpstr>
      <vt:lpstr>Arial Narrow</vt:lpstr>
      <vt:lpstr>Calibri</vt:lpstr>
      <vt:lpstr>Calibri Light</vt:lpstr>
      <vt:lpstr>Comic Sans MS</vt:lpstr>
      <vt:lpstr>Consolas</vt:lpstr>
      <vt:lpstr>Euphemia</vt:lpstr>
      <vt:lpstr>Times New Roman</vt:lpstr>
      <vt:lpstr>Wingdings</vt:lpstr>
      <vt:lpstr>Academic Literature 16x9</vt:lpstr>
      <vt:lpstr>Visio</vt:lpstr>
      <vt:lpstr>VISIO</vt:lpstr>
      <vt:lpstr>方程式</vt:lpstr>
      <vt:lpstr>VISIO 5 Drawing</vt:lpstr>
      <vt:lpstr>Graph and Search Algorithms</vt:lpstr>
      <vt:lpstr>跨域智慧計算的世界</vt:lpstr>
      <vt:lpstr>資料結構示意圖</vt:lpstr>
      <vt:lpstr>圖論</vt:lpstr>
      <vt:lpstr>怎麼解決這個問題？</vt:lpstr>
      <vt:lpstr>抽象化</vt:lpstr>
      <vt:lpstr>抽象化</vt:lpstr>
      <vt:lpstr>抽象化與一般規則</vt:lpstr>
      <vt:lpstr>圖形結構能解的問題 </vt:lpstr>
      <vt:lpstr>圖形結構定義</vt:lpstr>
      <vt:lpstr>基本範例</vt:lpstr>
      <vt:lpstr>基本範例</vt:lpstr>
      <vt:lpstr>圖形的基本術語</vt:lpstr>
      <vt:lpstr>Complete Graph</vt:lpstr>
      <vt:lpstr>路徑與其長度(Path and Length)</vt:lpstr>
      <vt:lpstr>循環(Cycle)</vt:lpstr>
      <vt:lpstr>表示一個路徑的基本範例</vt:lpstr>
      <vt:lpstr>Simple Graph</vt:lpstr>
      <vt:lpstr>連接與相鄰定義(Adjacent and Incident)</vt:lpstr>
      <vt:lpstr>子圖(Subgraph)</vt:lpstr>
      <vt:lpstr>連通圖Connected </vt:lpstr>
      <vt:lpstr>連通圖的基本範例</vt:lpstr>
      <vt:lpstr>森林和樹(Forest &amp; Tree)</vt:lpstr>
      <vt:lpstr>生成樹的特質</vt:lpstr>
      <vt:lpstr>Graph 的一些性質</vt:lpstr>
      <vt:lpstr>Graph 的一些性質</vt:lpstr>
      <vt:lpstr>Graph 的一些性質</vt:lpstr>
      <vt:lpstr>圖形表示法</vt:lpstr>
      <vt:lpstr>圖形的表示法</vt:lpstr>
      <vt:lpstr>圖形的表示法</vt:lpstr>
      <vt:lpstr>圖形的表示法</vt:lpstr>
      <vt:lpstr>圖形表示法</vt:lpstr>
      <vt:lpstr>相鄰圖形表示法加強板</vt:lpstr>
      <vt:lpstr>圖形結構的精髓</vt:lpstr>
      <vt:lpstr>Example</vt:lpstr>
      <vt:lpstr>DFS</vt:lpstr>
      <vt:lpstr>Graph Traversal 問題</vt:lpstr>
      <vt:lpstr>深度優先(Depth-First Search)</vt:lpstr>
      <vt:lpstr>深度優先搜尋</vt:lpstr>
      <vt:lpstr>深度優先分解動作</vt:lpstr>
      <vt:lpstr>深度優先分解動作</vt:lpstr>
      <vt:lpstr>深度優先分解動作</vt:lpstr>
      <vt:lpstr>深度優先分解動作</vt:lpstr>
      <vt:lpstr>深度優先分解動作</vt:lpstr>
      <vt:lpstr>深度優先分解動作</vt:lpstr>
      <vt:lpstr>深度優先分解動作</vt:lpstr>
      <vt:lpstr>深度優先分解動作</vt:lpstr>
      <vt:lpstr>深度優先分解動作</vt:lpstr>
      <vt:lpstr>DFS適用情境</vt:lpstr>
      <vt:lpstr>廣度優先(Breadth-First Search)</vt:lpstr>
      <vt:lpstr>BFS 的方法</vt:lpstr>
      <vt:lpstr>BFS 的方法(Pseudo code)</vt:lpstr>
      <vt:lpstr>思考一下</vt:lpstr>
      <vt:lpstr>BFS不適用情境</vt:lpstr>
      <vt:lpstr>Shortest Path</vt:lpstr>
      <vt:lpstr>透過幾個人介紹可以認識？</vt:lpstr>
      <vt:lpstr>如果將人際關係圖改成交通路線圖呢？</vt:lpstr>
      <vt:lpstr>加權圖形Weighted Graph</vt:lpstr>
      <vt:lpstr>權重weight</vt:lpstr>
      <vt:lpstr>以上周範例來看</vt:lpstr>
      <vt:lpstr>Search Algorithm: Dijkstra</vt:lpstr>
      <vt:lpstr>Dijkstra 演算法</vt:lpstr>
      <vt:lpstr>Dijkstra 演算法– 概念</vt:lpstr>
      <vt:lpstr>Dijkstra 演算法– 流程</vt:lpstr>
      <vt:lpstr>Dijkstra 演算法–範例</vt:lpstr>
      <vt:lpstr>Dijkstra 演算法–步驟1</vt:lpstr>
      <vt:lpstr>Dijkstra 演算法– 步驟2 &lt;第1個確定點&gt;</vt:lpstr>
      <vt:lpstr>Dijkstra 演算法– 步驟3&lt;第2個確定點&gt;</vt:lpstr>
      <vt:lpstr>Dijkstra 演算法– 步驟3 &lt;第2個確定點&gt;</vt:lpstr>
      <vt:lpstr>Dijkstra 演算法– 步驟4&lt;第3個確定點&gt;</vt:lpstr>
      <vt:lpstr>Dijkstra 演算法– 步驟4 &lt;第3個確定點&gt;</vt:lpstr>
      <vt:lpstr>Dijkstra 演算法– 步驟5 &lt;第4個確定點&gt;</vt:lpstr>
      <vt:lpstr>Dijkstra 演算法– 步驟5&lt;第4個確定點&gt;</vt:lpstr>
      <vt:lpstr>Dijkstra 演算法– 步驟6 &lt;第5個確定點&gt;</vt:lpstr>
      <vt:lpstr>Dijkstra 演算法– 步驟6 &lt;第5個確定點&gt;</vt:lpstr>
      <vt:lpstr>Dijkstra 演算法– 步驟7 &lt;完成&gt;</vt:lpstr>
      <vt:lpstr>Dijkstra 實作</vt:lpstr>
      <vt:lpstr>Dijkstra 演算法</vt:lpstr>
      <vt:lpstr>問題來了…</vt:lpstr>
      <vt:lpstr>Bellman-Ford</vt:lpstr>
      <vt:lpstr>Bellman-Ford 演算法</vt:lpstr>
      <vt:lpstr>Bellman-Ford 演算法– 概念</vt:lpstr>
      <vt:lpstr>Bellman-Ford 演算法– 流程</vt:lpstr>
      <vt:lpstr>Bellman-Ford 演算法–範例</vt:lpstr>
      <vt:lpstr>Bellman-Ford 演算法– 步驟1</vt:lpstr>
      <vt:lpstr>Bellman-Ford 演算法– 步驟2(1)</vt:lpstr>
      <vt:lpstr>Bellman-Ford 演算法– 步驟 2</vt:lpstr>
      <vt:lpstr>Bellman-Ford 演算法– 步驟2(3)</vt:lpstr>
      <vt:lpstr>Bellman-Ford 演算法– 步驟2(4)</vt:lpstr>
      <vt:lpstr>Bellman-Ford 演算法– 步驟2(5)</vt:lpstr>
      <vt:lpstr>Bellman-Ford 演算法– 步驟3</vt:lpstr>
      <vt:lpstr>Bellman-Ford 演算法– 實作</vt:lpstr>
      <vt:lpstr>Bellman-Ford 演算法– 檢查是否有負迴圈</vt:lpstr>
      <vt:lpstr>還是有問題…</vt:lpstr>
      <vt:lpstr>Floyd-Warshall</vt:lpstr>
      <vt:lpstr>多源最短路徑</vt:lpstr>
      <vt:lpstr>Floyd-Warshall 演算法</vt:lpstr>
      <vt:lpstr>Floyd-Warshall 演算法– 概念</vt:lpstr>
      <vt:lpstr>Floyd-Warshall 演算法– 流程</vt:lpstr>
      <vt:lpstr>Floyd-Warshall 演算法– 步驟1</vt:lpstr>
      <vt:lpstr>Floyd-Warshall 演算法– 步驟2</vt:lpstr>
      <vt:lpstr>Floyd-Warshall 演算法– 步驟3</vt:lpstr>
      <vt:lpstr>Floyd-Warshall 演算法– 步驟4</vt:lpstr>
      <vt:lpstr>Floyd-Warshall 演算法– 步驟5</vt:lpstr>
      <vt:lpstr>Floyd-Warshall 演算法– 步驟6</vt:lpstr>
      <vt:lpstr>Floyd-Warshall 演算法– 步驟7</vt:lpstr>
      <vt:lpstr>Floyd-Warshall 演算法– 步驟8</vt:lpstr>
      <vt:lpstr>Floyd-Warshall實作</vt:lpstr>
      <vt:lpstr>Summary</vt:lpstr>
      <vt:lpstr>Shortest Path 最短路徑</vt:lpstr>
      <vt:lpstr>Spanning Tree</vt:lpstr>
      <vt:lpstr>生成樹</vt:lpstr>
      <vt:lpstr>Spanning Tree</vt:lpstr>
      <vt:lpstr>Applications to Spanning Tree</vt:lpstr>
      <vt:lpstr>Kruskal’s Idea</vt:lpstr>
      <vt:lpstr>Algorithm</vt:lpstr>
      <vt:lpstr>Examples for Kruskal’s Algorithm</vt:lpstr>
      <vt:lpstr>PowerPoint 簡報</vt:lpstr>
      <vt:lpstr>Prim’s Algorithm</vt:lpstr>
      <vt:lpstr>Prim’s Algorithm (1)</vt:lpstr>
      <vt:lpstr>Prim’s Algorithm (2)</vt:lpstr>
      <vt:lpstr>Prim’s Algorithm (3)</vt:lpstr>
      <vt:lpstr>Sollin’s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using C#</dc:title>
  <dc:creator>許志仲</dc:creator>
  <cp:lastModifiedBy>許志仲 Hsu, Chih-Chung</cp:lastModifiedBy>
  <cp:revision>1516</cp:revision>
  <cp:lastPrinted>2016-12-12T00:49:19Z</cp:lastPrinted>
  <dcterms:created xsi:type="dcterms:W3CDTF">2007-02-07T12:54:19Z</dcterms:created>
  <dcterms:modified xsi:type="dcterms:W3CDTF">2024-03-20T04:26:25Z</dcterms:modified>
</cp:coreProperties>
</file>